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68" r:id="rId4"/>
    <p:sldId id="269" r:id="rId5"/>
    <p:sldId id="275" r:id="rId6"/>
    <p:sldId id="276" r:id="rId7"/>
    <p:sldId id="278" r:id="rId8"/>
    <p:sldId id="280" r:id="rId9"/>
    <p:sldId id="281" r:id="rId10"/>
    <p:sldId id="282" r:id="rId11"/>
    <p:sldId id="288" r:id="rId12"/>
    <p:sldId id="274" r:id="rId13"/>
    <p:sldId id="283" r:id="rId14"/>
    <p:sldId id="298" r:id="rId15"/>
    <p:sldId id="285" r:id="rId16"/>
    <p:sldId id="309" r:id="rId17"/>
    <p:sldId id="290" r:id="rId18"/>
    <p:sldId id="273" r:id="rId19"/>
    <p:sldId id="291" r:id="rId20"/>
    <p:sldId id="297" r:id="rId21"/>
    <p:sldId id="292" r:id="rId22"/>
    <p:sldId id="293" r:id="rId23"/>
    <p:sldId id="294" r:id="rId24"/>
    <p:sldId id="295" r:id="rId25"/>
    <p:sldId id="308" r:id="rId26"/>
    <p:sldId id="296" r:id="rId27"/>
    <p:sldId id="299" r:id="rId28"/>
    <p:sldId id="289" r:id="rId29"/>
    <p:sldId id="300" r:id="rId30"/>
    <p:sldId id="302" r:id="rId31"/>
    <p:sldId id="303" r:id="rId32"/>
    <p:sldId id="301" r:id="rId33"/>
    <p:sldId id="305" r:id="rId34"/>
    <p:sldId id="306" r:id="rId35"/>
    <p:sldId id="307" r:id="rId36"/>
    <p:sldId id="265" r:id="rId37"/>
  </p:sldIdLst>
  <p:sldSz cx="18288000" cy="10287000"/>
  <p:notesSz cx="6858000" cy="9144000"/>
  <p:embeddedFontLst>
    <p:embeddedFont>
      <p:font typeface="Open Sans Bold" panose="020B0604020202020204" charset="0"/>
      <p:regular r:id="rId38"/>
    </p:embeddedFont>
    <p:embeddedFont>
      <p:font typeface="Open Sans" panose="020B0604020202020204" charset="0"/>
      <p:regular r:id="rId39"/>
    </p:embeddedFont>
    <p:embeddedFont>
      <p:font typeface="Montserrat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Mongolian Baiti" panose="03000500000000000000" pitchFamily="66" charset="0"/>
      <p:regular r:id="rId45"/>
    </p:embeddedFont>
    <p:embeddedFont>
      <p:font typeface="Montserrat Bold" panose="020B0604020202020204" charset="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946" y="-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0199" y="2103549"/>
            <a:ext cx="14504477" cy="2084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ts val="19652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NYKAA E-COMMERCE ANALYTICS 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43000" y="48387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spc="30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</a:t>
            </a:r>
            <a:r>
              <a:rPr lang="en-US" sz="4600" b="1" spc="30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SCRAPING </a:t>
            </a:r>
            <a:r>
              <a:rPr lang="en-US" sz="4600" b="1" spc="300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 MACHINE LEARNING</a:t>
            </a:r>
            <a:endParaRPr lang="en-US" sz="4600" b="1" spc="300" dirty="0">
              <a:solidFill>
                <a:srgbClr val="FFB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73571" y="6099642"/>
            <a:ext cx="4648200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1680"/>
              </a:lnSpc>
              <a:spcBef>
                <a:spcPct val="0"/>
              </a:spcBef>
              <a:buFontTx/>
              <a:buChar char="-"/>
            </a:pPr>
            <a:endParaRPr lang="en-US" sz="3200" spc="300" dirty="0" smtClean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3200" spc="300" dirty="0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- </a:t>
            </a:r>
            <a:r>
              <a:rPr lang="en-US" sz="3200" spc="3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Logiya</a:t>
            </a:r>
            <a:r>
              <a:rPr lang="en-US" sz="3200" spc="300" dirty="0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 </a:t>
            </a:r>
            <a:r>
              <a:rPr lang="en-US" sz="3200" spc="300" dirty="0" err="1" smtClean="0">
                <a:solidFill>
                  <a:srgbClr val="FFFFFF"/>
                </a:solidFill>
                <a:latin typeface="Mongolian Baiti" panose="03000500000000000000" pitchFamily="66" charset="0"/>
                <a:ea typeface="Open Sans"/>
                <a:cs typeface="Mongolian Baiti" panose="03000500000000000000" pitchFamily="66" charset="0"/>
                <a:sym typeface="Open Sans"/>
              </a:rPr>
              <a:t>Vidhyapathi</a:t>
            </a:r>
            <a:endParaRPr lang="en-US" sz="3200" spc="300" dirty="0" smtClean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  <a:p>
            <a:pPr marL="457200" indent="-457200" algn="l">
              <a:lnSpc>
                <a:spcPts val="1680"/>
              </a:lnSpc>
              <a:spcBef>
                <a:spcPct val="0"/>
              </a:spcBef>
              <a:buFontTx/>
              <a:buChar char="-"/>
            </a:pPr>
            <a:endParaRPr lang="en-US" sz="3200" spc="300" dirty="0">
              <a:solidFill>
                <a:srgbClr val="FFFFFF"/>
              </a:solidFill>
              <a:latin typeface="Mongolian Baiti" panose="03000500000000000000" pitchFamily="66" charset="0"/>
              <a:ea typeface="Open Sans"/>
              <a:cs typeface="Mongolian Baiti" panose="03000500000000000000" pitchFamily="66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131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4415751"/>
            <a:ext cx="5943599" cy="886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39" y="776107"/>
            <a:ext cx="8972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5 Products with the Largest Price Difference due to Offer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21852" y="2458261"/>
            <a:ext cx="1040367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Product_Price_Difference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product_catalog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Product_Price_Difference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53" y="6290078"/>
            <a:ext cx="9899917" cy="243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2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0199" y="2103549"/>
            <a:ext cx="14504477" cy="2084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ts val="19652"/>
              </a:lnSpc>
              <a:spcBef>
                <a:spcPct val="0"/>
              </a:spcBef>
            </a:pPr>
            <a:r>
              <a:rPr lang="en-US" sz="60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43000" y="48387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spc="300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SUPERVISED &amp; UNSUPERVISED LEARNING</a:t>
            </a:r>
            <a:endParaRPr lang="en-US" sz="4600" b="1" spc="300" dirty="0">
              <a:solidFill>
                <a:srgbClr val="FFBD5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0569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UNSUPERVISED LEARNING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50880" y="3776096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K-Prototypes Clustering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9358073" y="369570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4"/>
          <p:cNvGrpSpPr/>
          <p:nvPr/>
        </p:nvGrpSpPr>
        <p:grpSpPr>
          <a:xfrm>
            <a:off x="9373313" y="5219700"/>
            <a:ext cx="807124" cy="807124"/>
            <a:chOff x="0" y="0"/>
            <a:chExt cx="812800" cy="812800"/>
          </a:xfrm>
        </p:grpSpPr>
        <p:sp>
          <p:nvSpPr>
            <p:cNvPr id="2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10820400" y="5281179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89765" y="5343584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47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K-PROTOTYPES CLUSTERING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2333326"/>
            <a:ext cx="101955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&amp; encoded categorical data, applied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K-Prototypes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(Hybrid clustering for mixed data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for optimal clusters, trained using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KPrototypes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8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clusters, calculated Cost Function, Silhouette Score, Davies-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Bouldin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Index, and visualized results.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9" y="2507099"/>
            <a:ext cx="6366091" cy="28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40" y="5730240"/>
            <a:ext cx="4251960" cy="303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3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377744"/>
            <a:ext cx="5943599" cy="2962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K-PROTOTYPES CLUSTERING VISUALIZATION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8" y="892648"/>
            <a:ext cx="9901771" cy="7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53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8001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DBSCAN CLUSTERING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" y="2019300"/>
            <a:ext cx="101955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for analysis.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Spatial Clustering of Applications with Noise).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DBSCAN(eps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metric='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 for clustering.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clusters,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Silhouette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Score, and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197" y="2476500"/>
            <a:ext cx="6138329" cy="313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599" y="5905500"/>
            <a:ext cx="451696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377745"/>
            <a:ext cx="5943599" cy="2962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DBSCAN CLUSTERING VISUALIZATION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922273"/>
            <a:ext cx="9673171" cy="787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17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21079" y="362337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EVALUATION &amp;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9044298"/>
            <a:ext cx="15240000" cy="70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 performs better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this dataset due to clearer cluster formation and structure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95500"/>
            <a:ext cx="10134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11970"/>
            <a:ext cx="10134600" cy="171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667500"/>
            <a:ext cx="8473440" cy="221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43000" y="5827215"/>
            <a:ext cx="101955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DBSCAN EVALUATION: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1281893"/>
            <a:ext cx="10195560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K-PROTOTYPES EVALUATION: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88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18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SUPERVISED LEARNING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9231" y="2083944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9373312" y="2003548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9373312" y="6968547"/>
            <a:ext cx="807124" cy="807124"/>
            <a:chOff x="0" y="0"/>
            <a:chExt cx="812800" cy="812800"/>
          </a:xfrm>
        </p:grpSpPr>
        <p:sp>
          <p:nvSpPr>
            <p:cNvPr id="22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4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24060" y="5842306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9373312" y="3256853"/>
            <a:ext cx="807124" cy="807124"/>
            <a:chOff x="0" y="0"/>
            <a:chExt cx="812800" cy="812800"/>
          </a:xfrm>
        </p:grpSpPr>
        <p:sp>
          <p:nvSpPr>
            <p:cNvPr id="2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959231" y="4581929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2145500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40" name="Group 24"/>
          <p:cNvGrpSpPr/>
          <p:nvPr/>
        </p:nvGrpSpPr>
        <p:grpSpPr>
          <a:xfrm>
            <a:off x="9373312" y="4501533"/>
            <a:ext cx="807124" cy="807124"/>
            <a:chOff x="0" y="0"/>
            <a:chExt cx="812800" cy="812800"/>
          </a:xfrm>
        </p:grpSpPr>
        <p:sp>
          <p:nvSpPr>
            <p:cNvPr id="41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2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25"/>
          <p:cNvSpPr/>
          <p:nvPr/>
        </p:nvSpPr>
        <p:spPr>
          <a:xfrm>
            <a:off x="9373312" y="5730537"/>
            <a:ext cx="807124" cy="8071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FFBD59"/>
          </a:solidFill>
        </p:spPr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0989711" y="698738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59231" y="3337249"/>
            <a:ext cx="469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05005" y="3410706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05005" y="4624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05005" y="587248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05005" y="711049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797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19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626388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SPLITTING FOR MODEL TRAINING &amp; TESTING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7591" y="1638299"/>
            <a:ext cx="17206059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Predicting Product Rating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rating scale (Low, Medium, High → 0, 1, 2) based on key product features.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for Training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(Used to train the model).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for Testing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(Used to evaluate performance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08880"/>
            <a:ext cx="10728961" cy="43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9600" y="4365192"/>
            <a:ext cx="5943599" cy="98745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5497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  <a:endParaRPr lang="en-US" sz="5497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680960" y="1627263"/>
            <a:ext cx="99822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 data from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leading beauty and personal care platform, to uncover market trends and customer preferences. Data scraped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top brands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extracting key insights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pricing, discounts, ratings, reviews, and stock availability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pricing and discount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through ratings &amp;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and clustering for marketing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for sales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42999" y="473214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HANDLING IMBALANCE CLASS USING SMOTE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480" y="1181100"/>
            <a:ext cx="16062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: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Synthetic Minority Over-sampling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Technique.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SMOTE: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Product_Rating_Scale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4424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6280" y="5676900"/>
            <a:ext cx="13228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SMOTE: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Balanced dataset created using SMOTE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handle class imbalance.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306211"/>
            <a:ext cx="8412480" cy="242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LOGISTIC REGRESSION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2290613"/>
            <a:ext cx="101955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Target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multiclass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logReg_model.fit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74%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479" y="3695700"/>
            <a:ext cx="64960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22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SUPPORT VECTOR MACHINE (SVM)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2290613"/>
            <a:ext cx="950976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Target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kernel trick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(RBF).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supVec_model.fit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84%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840" y="4343400"/>
            <a:ext cx="750992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6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980331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K-NEAREST NEIGHBORS (KNN)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2129016"/>
            <a:ext cx="1019556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Target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Classifier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nearest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89%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4457700"/>
            <a:ext cx="66484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0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8" y="3429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6280" y="1283017"/>
            <a:ext cx="1011936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One-Hot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of decision trees (Bagging)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Selection: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Top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3314700"/>
            <a:ext cx="61912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8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2884019"/>
            <a:ext cx="5943599" cy="39497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IMPORATNCE OF RANDOM FOREST CLASSIFIER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59" y="1048918"/>
            <a:ext cx="10153651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7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4191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XGBOOST CLASSIFIER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1148832"/>
            <a:ext cx="1019556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using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Binary, Label and One-Hot Encoding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using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(Tree-Based)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xgb_model.fit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Selection:</a:t>
            </a:r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Top Features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2780464"/>
            <a:ext cx="6038851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27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2884019"/>
            <a:ext cx="5943599" cy="39497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IMPORATNCE OF XGBOOST CLASSIFIER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033511"/>
            <a:ext cx="10153650" cy="765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5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28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647700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EVALUATION &amp; PERFORMANCE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77" y="1943100"/>
            <a:ext cx="15240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00077" y="5905500"/>
            <a:ext cx="152400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model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test accuracy and F1-score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</a:p>
          <a:p>
            <a:pPr marL="1371600"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94%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(Highest among all 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models)</a:t>
            </a:r>
          </a:p>
          <a:p>
            <a:pPr marL="1371600"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93%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(Indicates balanced precision &amp; recall)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for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further optimize performance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29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419100"/>
            <a:ext cx="16028477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HYPERPARAMETER TUNING FOR XGBOOST CLASSIFIER USING GRIDSEARCHCV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040" y="1834872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Search Parameter: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57500"/>
            <a:ext cx="12192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56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40" y="648474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 COLLECTION</a:t>
            </a:r>
          </a:p>
        </p:txBody>
      </p:sp>
      <p:cxnSp>
        <p:nvCxnSpPr>
          <p:cNvPr id="3" name="Straight Connector 2"/>
          <p:cNvCxnSpPr>
            <a:stCxn id="21" idx="2"/>
          </p:cNvCxnSpPr>
          <p:nvPr/>
        </p:nvCxnSpPr>
        <p:spPr>
          <a:xfrm>
            <a:off x="9020079" y="1356360"/>
            <a:ext cx="0" cy="8153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36520" y="2183130"/>
            <a:ext cx="64140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035319" y="2183130"/>
            <a:ext cx="5882945" cy="228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36520" y="2171700"/>
            <a:ext cx="0" cy="1021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380" y="3368604"/>
            <a:ext cx="450475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Identification: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  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020078" y="2095500"/>
            <a:ext cx="0" cy="1021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918264" y="2194560"/>
            <a:ext cx="0" cy="102108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0400" y="3342828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63400" y="3342828"/>
            <a:ext cx="59097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Brand &amp; Name  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Original &amp; Offer Price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Ratings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Ratings &amp; Reviews Count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Stock Status</a:t>
            </a:r>
          </a:p>
        </p:txBody>
      </p:sp>
    </p:spTree>
    <p:extLst>
      <p:ext uri="{BB962C8B-B14F-4D97-AF65-F5344CB8AC3E}">
        <p14:creationId xmlns:p14="http://schemas.microsoft.com/office/powerpoint/2010/main" val="12569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30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" y="342900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Parameters  Found: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9700"/>
            <a:ext cx="1341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0560" y="4381499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with Best Parameters: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10200"/>
            <a:ext cx="9601200" cy="4442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9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31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920" y="5494898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6648" y="6237408"/>
            <a:ext cx="54934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Feature Selection: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100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" y="68580"/>
            <a:ext cx="1019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Top  Features:</a:t>
            </a:r>
            <a:endParaRPr lang="en-IN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531" y="930058"/>
            <a:ext cx="6620669" cy="467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11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32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1896570"/>
            <a:ext cx="5943599" cy="59246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IMPORATNCE OF XGBOOST CLASSIFIER WITH TUNED PARAMETERS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1250318"/>
            <a:ext cx="10363200" cy="721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6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33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39" y="800100"/>
            <a:ext cx="16028477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COMPARISON OF BEFORE &amp; AFTER TUNING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2628900"/>
            <a:ext cx="1019556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(Before &amp; After Tuning):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8758" y="3619500"/>
            <a:ext cx="549342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Tuning: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Tuning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– 100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–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" y="7787640"/>
            <a:ext cx="13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change in accuracy, the model was already well-optimized.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5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2400" y="3377746"/>
            <a:ext cx="6629400" cy="296234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KEYS INSIGHTS &amp; BUSINESS RECOMMENDATIONS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924800" y="1419517"/>
            <a:ext cx="93345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 lvl="2" algn="just">
              <a:lnSpc>
                <a:spcPct val="150000"/>
              </a:lnSpc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Model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Further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2400" y="3871471"/>
            <a:ext cx="6629400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&amp; FUTURE WORKS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3818735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924800" y="1419517"/>
            <a:ext cx="9334500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Model: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SMOTE Effectiveness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Tuning</a:t>
            </a:r>
          </a:p>
          <a:p>
            <a:pPr lvl="2" algn="just">
              <a:lnSpc>
                <a:spcPct val="150000"/>
              </a:lnSpc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Works: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Implementation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Models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334000" y="2884512"/>
            <a:ext cx="7555831" cy="2396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2"/>
              </a:lnSpc>
              <a:spcBef>
                <a:spcPct val="0"/>
              </a:spcBef>
            </a:pPr>
            <a:r>
              <a:rPr lang="en-US" sz="14037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30098" y="5151120"/>
            <a:ext cx="5563634" cy="2396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2"/>
              </a:lnSpc>
              <a:spcBef>
                <a:spcPct val="0"/>
              </a:spcBef>
            </a:pPr>
            <a:r>
              <a:rPr lang="en-US" sz="14037" b="1" dirty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922026"/>
            <a:ext cx="5943599" cy="18737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 &amp; PRE-PROCESSING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59231" y="2083944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9373312" y="2003548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9373312" y="6968547"/>
            <a:ext cx="807124" cy="807124"/>
            <a:chOff x="0" y="0"/>
            <a:chExt cx="812800" cy="812800"/>
          </a:xfrm>
        </p:grpSpPr>
        <p:sp>
          <p:nvSpPr>
            <p:cNvPr id="22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4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924060" y="5842306"/>
            <a:ext cx="4012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Standardization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4"/>
          <p:cNvGrpSpPr/>
          <p:nvPr/>
        </p:nvGrpSpPr>
        <p:grpSpPr>
          <a:xfrm>
            <a:off x="9373312" y="3256853"/>
            <a:ext cx="807124" cy="807124"/>
            <a:chOff x="0" y="0"/>
            <a:chExt cx="812800" cy="812800"/>
          </a:xfrm>
        </p:grpSpPr>
        <p:sp>
          <p:nvSpPr>
            <p:cNvPr id="2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2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959231" y="4581929"/>
            <a:ext cx="484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005" y="2145500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40" name="Group 24"/>
          <p:cNvGrpSpPr/>
          <p:nvPr/>
        </p:nvGrpSpPr>
        <p:grpSpPr>
          <a:xfrm>
            <a:off x="9373312" y="4501533"/>
            <a:ext cx="807124" cy="807124"/>
            <a:chOff x="0" y="0"/>
            <a:chExt cx="812800" cy="812800"/>
          </a:xfrm>
        </p:grpSpPr>
        <p:sp>
          <p:nvSpPr>
            <p:cNvPr id="41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42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25"/>
          <p:cNvSpPr/>
          <p:nvPr/>
        </p:nvSpPr>
        <p:spPr>
          <a:xfrm>
            <a:off x="9373312" y="5730537"/>
            <a:ext cx="807124" cy="8071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FFBD59"/>
          </a:solidFill>
        </p:spPr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0989711" y="7048943"/>
            <a:ext cx="376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Removal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59231" y="3337249"/>
            <a:ext cx="43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05005" y="3410706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05005" y="4624568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05005" y="587248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505005" y="7110499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308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STATISTICAL ANALYSIS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4401" y="429145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ANOVA for Product Brand, Product Category &amp; Product Rating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59682" y="644665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591374" y="786617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263" y="1790700"/>
            <a:ext cx="103060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78926" y="7082314"/>
            <a:ext cx="103003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fail to reject the Null Hypothesis for Interaction and Product Brand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don't have enough evidence to reject the null hypothesis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3871468"/>
            <a:ext cx="5943599" cy="1974900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STATISTICAL ANALYSIS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40" y="887358"/>
            <a:ext cx="8709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 for Product Category &amp; Product Rating Scale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490161" y="4762500"/>
            <a:ext cx="1056584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(Ho):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There is no association between the Product Categories and Product Rating Scale.</a:t>
            </a:r>
          </a:p>
          <a:p>
            <a:pPr algn="just"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(Ha):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There is an association between the Product Categories and Product Rating Scale.</a:t>
            </a:r>
          </a:p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Therefore.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reject the null hypothesis (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have enough evidence to support the alternative hypothesis) (p-value = 0.00 &lt; 0.05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61" y="2578653"/>
            <a:ext cx="5789348" cy="149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7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840" y="648474"/>
            <a:ext cx="1602847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600" b="1" dirty="0" smtClean="0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STORAGE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435590" y="2290016"/>
            <a:ext cx="7353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lnSpc>
                <a:spcPct val="150000"/>
              </a:lnSpc>
            </a:pP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Connection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&amp; Table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Data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717986"/>
            <a:ext cx="8793479" cy="534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8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4415751"/>
            <a:ext cx="5943599" cy="886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39" y="814836"/>
            <a:ext cx="8972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Product Brand and their Product Category which has the Highest Ratings Count.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21852" y="2458261"/>
            <a:ext cx="1015179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Product_Ratings_Count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Product_Ratings_Count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product_catalog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Product_CategoryORDER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Product_Ratings_Count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 LIMIT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5;</a:t>
            </a:r>
          </a:p>
          <a:p>
            <a:pPr algn="just">
              <a:lnSpc>
                <a:spcPct val="15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736081"/>
            <a:ext cx="786384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0"/>
            <a:ext cx="7162800" cy="10287000"/>
            <a:chOff x="0" y="0"/>
            <a:chExt cx="1195190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95190" cy="2709333"/>
            </a:xfrm>
            <a:custGeom>
              <a:avLst/>
              <a:gdLst/>
              <a:ahLst/>
              <a:cxnLst/>
              <a:rect l="l" t="t" r="r" b="b"/>
              <a:pathLst>
                <a:path w="1195190" h="2709333">
                  <a:moveTo>
                    <a:pt x="0" y="0"/>
                  </a:moveTo>
                  <a:lnTo>
                    <a:pt x="1195190" y="0"/>
                  </a:lnTo>
                  <a:lnTo>
                    <a:pt x="11951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202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19519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521771" y="9626320"/>
            <a:ext cx="503758" cy="264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  <a:endParaRPr lang="en-US" sz="1599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09600" y="4415751"/>
            <a:ext cx="5943599" cy="88633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696"/>
              </a:lnSpc>
              <a:spcBef>
                <a:spcPct val="0"/>
              </a:spcBef>
            </a:pPr>
            <a:r>
              <a:rPr lang="en-US" sz="4600" b="1" dirty="0" smtClean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QUERIES</a:t>
            </a:r>
            <a:endParaRPr lang="en-US" sz="4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49639" y="1083960"/>
            <a:ext cx="8972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Brand which has the Highest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Discount.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4"/>
          <p:cNvGrpSpPr/>
          <p:nvPr/>
        </p:nvGrpSpPr>
        <p:grpSpPr>
          <a:xfrm>
            <a:off x="7490161" y="1083960"/>
            <a:ext cx="807124" cy="807124"/>
            <a:chOff x="0" y="0"/>
            <a:chExt cx="812800" cy="812800"/>
          </a:xfrm>
        </p:grpSpPr>
        <p:sp>
          <p:nvSpPr>
            <p:cNvPr id="18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id="19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621853" y="1225912"/>
            <a:ext cx="5437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5562" y="25786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06611" y="2247900"/>
            <a:ext cx="1040367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CONCAT(MAX(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Product_Discount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"%")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Product_Discount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product_catalog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Product_Brand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Product_Discount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 LIMIT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133" y="5525720"/>
            <a:ext cx="6890385" cy="311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5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1180</Words>
  <Application>Microsoft Office PowerPoint</Application>
  <PresentationFormat>Custom</PresentationFormat>
  <Paragraphs>290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Open Sans Bold</vt:lpstr>
      <vt:lpstr>Open Sans</vt:lpstr>
      <vt:lpstr>Montserrat</vt:lpstr>
      <vt:lpstr>Times New Roman</vt:lpstr>
      <vt:lpstr>Wingdings</vt:lpstr>
      <vt:lpstr>Calibri</vt:lpstr>
      <vt:lpstr>Courier New</vt:lpstr>
      <vt:lpstr>Mongolian Baiti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Black Modern Digital Marketing Presentation</dc:title>
  <cp:lastModifiedBy>Logiya Vidhyapathy</cp:lastModifiedBy>
  <cp:revision>62</cp:revision>
  <dcterms:created xsi:type="dcterms:W3CDTF">2006-08-16T00:00:00Z</dcterms:created>
  <dcterms:modified xsi:type="dcterms:W3CDTF">2025-03-17T18:25:02Z</dcterms:modified>
  <dc:identifier>DAGg2cGycdY</dc:identifier>
</cp:coreProperties>
</file>