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735200" y="164628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1735200" y="164628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5344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735200" y="164628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735200" y="1646280"/>
            <a:ext cx="5672520" cy="4525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5344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4525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4010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4628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10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160">
            <a:solidFill>
              <a:schemeClr val="bg2">
                <a:tint val="78000"/>
                <a:satMod val="180000"/>
                <a:alpha val="88000"/>
              </a:scheme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4520" y="146160"/>
            <a:ext cx="8814600" cy="250524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160">
            <a:solidFill>
              <a:schemeClr val="bg2">
                <a:tint val="78000"/>
                <a:satMod val="180000"/>
                <a:alpha val="88000"/>
              </a:scheme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64400" y="380880"/>
            <a:ext cx="8229240" cy="2209320"/>
          </a:xfrm>
          <a:prstGeom prst="rect">
            <a:avLst/>
          </a:prstGeom>
        </p:spPr>
        <p:txBody>
          <a:bodyPr lIns="45720" rIns="228600" tIns="45000" bIns="45000" anchor="b"/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</a:t>
            </a:r>
            <a:r>
              <a:rPr b="0" lang="en-US" sz="48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edit Master </a:t>
            </a:r>
            <a:r>
              <a:rPr b="0" lang="en-US" sz="48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562720" y="6509160"/>
            <a:ext cx="3002040" cy="273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b9bbb1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9/8/18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38920" y="6509160"/>
            <a:ext cx="464040" cy="2739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25A116-D0EA-41CC-8C74-F01BB0B25BC5}" type="slidenum">
              <a:rPr b="0" lang="en-US" sz="1600" spc="-1" strike="noStrike">
                <a:solidFill>
                  <a:srgbClr val="d5d6ca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8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1600200" y="6509160"/>
            <a:ext cx="3907080" cy="2739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1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4520" y="147240"/>
            <a:ext cx="8810640" cy="6564960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160">
            <a:solidFill>
              <a:schemeClr val="bg2">
                <a:tint val="78000"/>
                <a:satMod val="180000"/>
                <a:alpha val="88000"/>
              </a:schemeClr>
            </a:solidFill>
            <a:round/>
          </a:ln>
          <a:effectLst>
            <a:innerShdw blurRad="114300">
              <a:srgbClr val="000000"/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588240" y="1424520"/>
            <a:ext cx="8000640" cy="8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tl" blurRad="12700" dir="5400000" dist="12900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53440"/>
            <a:ext cx="8229240" cy="1142640"/>
          </a:xfrm>
          <a:prstGeom prst="rect">
            <a:avLst/>
          </a:prstGeom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46280"/>
            <a:ext cx="8229240" cy="45259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LevelClick to edit Master text styles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822960" indent="-191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005840" indent="-182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1188720" indent="-182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level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5562720" y="6400800"/>
            <a:ext cx="3002040" cy="273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b9bbb1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9/8/18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1295280" y="6400800"/>
            <a:ext cx="4212000" cy="27396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8638920" y="6514560"/>
            <a:ext cx="464040" cy="2739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72DCCF-F3CA-4D9B-881E-E41802324F23}" type="slidenum">
              <a:rPr b="0" lang="en-US" sz="1600" spc="-1" strike="noStrike">
                <a:solidFill>
                  <a:srgbClr val="dfe0d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stackoverflow.com/q/17729924/6610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4400" y="380880"/>
            <a:ext cx="8229240" cy="2209320"/>
          </a:xfrm>
          <a:prstGeom prst="rect">
            <a:avLst/>
          </a:prstGeom>
          <a:noFill/>
          <a:ln>
            <a:noFill/>
          </a:ln>
        </p:spPr>
        <p:txBody>
          <a:bodyPr lIns="45720" rIns="228600" tIns="45000" bIns="45000" anchor="b"/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C++11Multithreading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133720" y="2819520"/>
            <a:ext cx="6559920" cy="1752120"/>
          </a:xfrm>
          <a:prstGeom prst="rect">
            <a:avLst/>
          </a:prstGeom>
          <a:noFill/>
          <a:ln>
            <a:noFill/>
          </a:ln>
        </p:spPr>
        <p:txBody>
          <a:bodyPr lIns="45720" rIns="24696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Unified Communications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SharedState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– internal shared state;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future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asynchronous return object;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Setter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– asynchronous provider object: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packaged_task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promise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990720" y="1600200"/>
            <a:ext cx="6933960" cy="17733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Return Object: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future&lt;T&gt;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Execute time consuming tasks simultaneously, using future&lt;T&gt;: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10" name="Table 3"/>
          <p:cNvGraphicFramePr/>
          <p:nvPr/>
        </p:nvGraphicFramePr>
        <p:xfrm>
          <a:off x="838080" y="2514600"/>
          <a:ext cx="7543440" cy="373356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733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async_exec_service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public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: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template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typename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auto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decltype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/*...*/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async_exec_service exec_service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exec_service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wait for result and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future&lt;T&gt;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: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Main Methods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valid()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tests if the future has a shared state;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get()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– retrieves value, wait if needed;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wait()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/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wait_for(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delay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/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wait_until(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time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– waits the future to be populated with result;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share()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makes </a:t>
            </a:r>
            <a:r>
              <a:rPr b="1" i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shared_future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from this future; invalidates this future object.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shared_future&lt;T&gt;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shares its shared state object between several asynchronous return objects: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main purpose – signal the result is ready to multiple waiting threads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540360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Provider Object: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async&lt;F, Args…&gt;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Runs a function in a separate thread and set its result to future: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step back to naive approach: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838080" y="3200400"/>
          <a:ext cx="7543440" cy="304776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0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run loading config in a separate thread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continue device initialization in current thread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async&lt;F, Args…&gt;: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proactive vs lazy evaluation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launch policy: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822960" indent="-191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launch::async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launch a new thread for execution;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822960" indent="-191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launch::deferred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defers the execution until the returned future value accessed; performs 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execution in current thread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822960" indent="-191520">
              <a:lnSpc>
                <a:spcPct val="100000"/>
              </a:lnSpc>
              <a:buClr>
                <a:srgbClr val="a8cdd7"/>
              </a:buClr>
              <a:buFont typeface="Wingdings 2" charset="2"/>
              <a:buChar char=""/>
            </a:pP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launch::async|launch::deferred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used by 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default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allows the implementation to choose one.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762120" y="1676520"/>
          <a:ext cx="7543440" cy="129492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29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template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Function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...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result_type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&amp;&amp;...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template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Function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...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result_type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launch policy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Function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&amp;&amp;...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args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async&lt;F, Args…&gt;: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pitfall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[3.6.8/5]: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…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If the implementation chooses the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launch::async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policy, 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31080" algn="just"/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 call to a waiting function</a:t>
            </a:r>
            <a:r>
              <a:rPr b="0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on an asynchronous return object that shares 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shared state created by this </a:t>
            </a:r>
            <a:r>
              <a:rPr b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call 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shall block until the 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associated thread 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1" i="1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has completed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as if joined;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631080" algn="just"/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	</a:t>
            </a: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…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24" name="Table 3"/>
          <p:cNvGraphicFramePr/>
          <p:nvPr/>
        </p:nvGraphicFramePr>
        <p:xfrm>
          <a:off x="762120" y="1600200"/>
          <a:ext cx="7543440" cy="175212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75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run loading config in a separate thread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if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(!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what will happen to config here ???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Provider Object: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packaged_task&lt;R, Args…&gt;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provides better control over execution;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does not execute threads itself;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provides a wrapper on a function or a callable object for store returned value/exception in a future.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762120" y="3276720"/>
          <a:ext cx="7543440" cy="456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packaged_task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load_config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load_config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get_future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just get future&lt;&gt; for future :)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load_config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loading config goes here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packaged_task&lt;R, Args…&gt;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Implementation for </a:t>
            </a:r>
            <a:r>
              <a:rPr b="1" i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async_exec_service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762120" y="2133720"/>
          <a:ext cx="7543440" cy="327636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884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async_exec_service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queue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_exec_queue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worker threads will take functions from _exec_queue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enqueue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/* put task to _exec_queue */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public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template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typename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auto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exec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decltype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typedef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decltype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_Result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shared_ptr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packaged_task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_Result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make_shared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packaged_task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_Result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()&gt;&gt;(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task_wrapper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]{(*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)();};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enqueue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task_wrapper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get_future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ous 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Provider 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Object: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promise&lt;T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provides the highest level of control over the shared state;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does not require a function or callable object for populate shared state;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requires executing thread explicitly set value/exception to shared state.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Agenda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Introduction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Motivation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Return Object: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future&lt;T&gt;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Provider Objects: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async&lt;F, Args…&gt;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packaged_task&lt;R, Args…&gt;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promise&lt;T&gt;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Continuation passing style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Q&amp;A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Provider Object: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promise&lt;T&gt;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Yet another implementation for </a:t>
            </a:r>
            <a:r>
              <a:rPr b="1" i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async_exec_service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35" name="Table 3"/>
          <p:cNvGraphicFramePr/>
          <p:nvPr/>
        </p:nvGraphicFramePr>
        <p:xfrm>
          <a:off x="838080" y="2209680"/>
          <a:ext cx="7543440" cy="456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async_exec_service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queue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_exec_queue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worker threads will take functions from _exec_queue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enqueue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/* put task to _exec_queue */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public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: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template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typename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auto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exec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decltype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typedef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decltype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_Result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shared_ptr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promise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result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make_shared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promise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_Result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&gt;&gt;();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task_wrapper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try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set_value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catch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(...)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set_exception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current_exception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enqueue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task_wrapper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result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-&gt;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get_future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Choices…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 u="sng">
                <a:solidFill>
                  <a:srgbClr val="db5353"/>
                </a:solidFill>
                <a:uFill>
                  <a:solidFill>
                    <a:srgbClr val="ffffff"/>
                  </a:solidFill>
                </a:uFill>
                <a:latin typeface="Rockwell"/>
                <a:hlinkClick r:id="rId1"/>
              </a:rPr>
              <a:t>http://stackoverflow.com/q/17729924/6610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async: simplifies things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packaged_task: control what thread it’s run on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promise: most fine grained control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And so, what?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. || …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Continuatio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 Passing 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Currently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is not 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 part of C++ Standard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Going to be included in C++17 (N3857)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Already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available</a:t>
            </a: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in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boost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Continuation Passing Style: 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compose two futures by declaring one to be the continuation of another: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838080" y="2666880"/>
          <a:ext cx="7543440" cy="456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configure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}).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then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){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JUST FOR EXAMPLE: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config is ready at this point,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but it doesn’t mean we could already configure the device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Continuation Passing Style: 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when_any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wait a number of futures for at least one to be ready: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47" name="Table 3"/>
          <p:cNvGraphicFramePr/>
          <p:nvPr/>
        </p:nvGraphicFramePr>
        <p:xfrm>
          <a:off x="838080" y="2666880"/>
          <a:ext cx="7543440" cy="456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tasks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[]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true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vector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anyone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when_any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begin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tasks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end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tasks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anyone_completed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anyone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then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[](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vector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lst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JUST FOR EXAMPLE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for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lst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if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is_ready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       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won't block here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Continuation Passing Style: </a:t>
            </a: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when_all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wait for a number of futures to be ready: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50" name="Table 3"/>
          <p:cNvGraphicFramePr/>
          <p:nvPr/>
        </p:nvGraphicFramePr>
        <p:xfrm>
          <a:off x="838080" y="2209680"/>
          <a:ext cx="7543440" cy="4568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init_device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load_config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tuple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&gt;,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init_all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when_all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load_config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device_ready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init_all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then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[&amp;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](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tuple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&gt;,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future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&gt;&gt;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params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){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bool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hw_ok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get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ff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0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&gt;().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if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(!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hw_ok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false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=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get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100" spc="-1" strike="noStrike">
                          <a:solidFill>
                            <a:srgbClr val="ff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1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&gt;().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get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   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1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true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Thank You!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Good news</a:t>
            </a: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: C++11 Introduces Threads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[C++03, 1.9.6]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observable </a:t>
            </a:r>
            <a:r>
              <a:rPr b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behavior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of the abstract machine </a:t>
            </a:r>
            <a:r>
              <a:rPr b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is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its </a:t>
            </a:r>
            <a:r>
              <a:rPr b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sequence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of reads and writes to volatile data and calls to library I/O functions.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[C++11, 1.10.1]: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 </a:t>
            </a:r>
            <a:r>
              <a:rPr b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thread of execution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(also known as a thread) is a </a:t>
            </a:r>
            <a:r>
              <a:rPr b="1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single flow of control </a:t>
            </a:r>
            <a:r>
              <a:rPr b="0" lang="en-US" sz="2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within a program... The execution of the entire program consists of an execution of all of its threads...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More good news</a:t>
            </a:r>
            <a:r>
              <a:rPr b="0" lang="en-US" sz="3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: C++11 Introduces Thread support library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[C++11, 30.1.1]: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following subclauses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describe components to create and manage threads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(1.10),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perform mutual exclusion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, and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communicate conditions and values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between threads…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90" name="Table 3"/>
          <p:cNvGraphicFramePr/>
          <p:nvPr/>
        </p:nvGraphicFramePr>
        <p:xfrm>
          <a:off x="914400" y="4114800"/>
          <a:ext cx="7543440" cy="1904760"/>
        </p:xfrm>
        <a:graphic>
          <a:graphicData uri="http://schemas.openxmlformats.org/drawingml/2006/table">
            <a:tbl>
              <a:tblPr/>
              <a:tblGrid>
                <a:gridCol w="3771720"/>
                <a:gridCol w="3771720"/>
              </a:tblGrid>
              <a:tr h="380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Subclause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a37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Header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a376"/>
                    </a:solidFill>
                  </a:tcPr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Threads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0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&lt;thread&gt;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0d5"/>
                    </a:solidFill>
                  </a:tcPr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Mutual exclusion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&lt;mutex&gt;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b"/>
                    </a:solidFill>
                  </a:tcPr>
                </a:tc>
              </a:tr>
              <a:tr h="380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Condition variables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0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&lt;condition_variable&gt;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e0d5"/>
                    </a:solidFill>
                  </a:tcPr>
                </a:tc>
              </a:tr>
              <a:tr h="3812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Futures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Rockwell"/>
                        </a:rPr>
                        <a:t>&lt;future&gt;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0eb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Motivation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Having independent time consuming tasks: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838080" y="2819520"/>
          <a:ext cx="7543440" cy="13712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time consuming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time consuming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 </a:t>
                      </a:r>
                      <a:r>
                        <a:rPr b="1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needs result of both tasks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Motivation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Execute tasks simultaneously, naive approach: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838080" y="2819520"/>
          <a:ext cx="7543440" cy="13712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3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thread loader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db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run loading config in a separate thread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continue device initialization in current thread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loader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join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assume loading done at this point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4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Motivation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Execute tasks simultaneously, thread pool approach: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99" name="Table 3"/>
          <p:cNvGraphicFramePr/>
          <p:nvPr/>
        </p:nvGraphicFramePr>
        <p:xfrm>
          <a:off x="838080" y="2819520"/>
          <a:ext cx="7543440" cy="137124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261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class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async_exec_service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public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exec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function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0" lang="en-US" sz="1200" spc="-1" strike="noStrike">
                          <a:solidFill>
                            <a:srgbClr val="8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void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()&gt;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async_exec_service exec_service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...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 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exec_service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&amp;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]{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exec_service.exec([&amp;] {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});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hmmm... are we ready to proceed ???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Motivation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Execute time consuming tasks simultaneously, thread pool approach with synchronization: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graphicFrame>
        <p:nvGraphicFramePr>
          <p:cNvPr id="102" name="Table 3"/>
          <p:cNvGraphicFramePr/>
          <p:nvPr/>
        </p:nvGraphicFramePr>
        <p:xfrm>
          <a:off x="838080" y="2514600"/>
          <a:ext cx="7543440" cy="396216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3962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configuration_storage 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unique_ptr&lt;configuration&gt; 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mutex config_guard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condition_variable config_cv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exec_service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exec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([&amp;]{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unique_lock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mutex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lock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config_guard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config.reset(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new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configuration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db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load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(*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config_cv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notify_one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&lt;- run loading config in the thread pool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device 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initialize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device initialization in current thread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{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wait for configuration loading done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unique_lock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&lt;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mutex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&gt;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lock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config_guard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  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config_cv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wait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lock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,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[&amp;]{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return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!=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nullptr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});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}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// </a:t>
                      </a:r>
                      <a:r>
                        <a:rPr b="1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we are ready</a:t>
                      </a:r>
                      <a:r>
                        <a:rPr b="0" lang="en-US" sz="1200" spc="-1" strike="noStrike">
                          <a:solidFill>
                            <a:srgbClr val="008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for proceed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target_device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configure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(*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config</a:t>
                      </a:r>
                      <a:r>
                        <a:rPr b="1" lang="en-US" sz="1200" spc="-1" strike="noStrike">
                          <a:solidFill>
                            <a:srgbClr val="0000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);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0ccb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534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bIns="45000" anchor="b"/>
          <a:p>
            <a:pPr marL="54720" algn="r">
              <a:lnSpc>
                <a:spcPct val="100000"/>
              </a:lnSpc>
            </a:pPr>
            <a:r>
              <a:rPr b="0" lang="en-US" sz="4600" spc="-1" strike="noStrike">
                <a:solidFill>
                  <a:srgbClr val="e6e9cb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Unified Communications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4628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91960" indent="-291600">
              <a:lnSpc>
                <a:spcPct val="100000"/>
              </a:lnSpc>
              <a:buClr>
                <a:srgbClr val="72a376"/>
              </a:buClr>
              <a:buSzPct val="70000"/>
              <a:buFont typeface="Wingdings 2" charset="2"/>
              <a:buChar char="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The Standard Library provides a unified solution communicate data between threads: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1" i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shared state object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privately held object with a placeholder for result and some auxiliary data;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1" i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return object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– reads result from a shared state;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640080" indent="-228240">
              <a:lnSpc>
                <a:spcPct val="100000"/>
              </a:lnSpc>
              <a:buClr>
                <a:srgbClr val="b0ccb0"/>
              </a:buClr>
              <a:buSzPct val="90000"/>
              <a:buFont typeface="Symbol" charset="2"/>
              <a:buChar char=""/>
            </a:pPr>
            <a:r>
              <a:rPr b="1" i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asynchronous provider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- provides shared state object with a value.</a:t>
            </a:r>
            <a:endParaRPr b="0" lang="en-US" sz="23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10474</TotalTime>
  <Application>LibreOffice/5.1.6.2$Linux_X86_64 LibreOffice_project/10m0$Build-2</Application>
  <Words>1706</Words>
  <Paragraphs>369</Paragraphs>
  <Company>Harmonic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2014-01-21T16:42:50Z</dcterms:created>
  <dc:creator>Dmytro Gurin</dc:creator>
  <dc:description/>
  <dc:language>en-US</dc:language>
  <cp:lastModifiedBy/>
  <dcterms:modified xsi:type="dcterms:W3CDTF">2018-09-08T11:14:21Z</dcterms:modified>
  <cp:revision>254</cp:revision>
  <dc:subject/>
  <dc:title>Introduction to C++11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Harmonic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