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10FB8E6-5757-44CD-99C4-352AC330FD8D}">
  <a:tblStyle styleId="{410FB8E6-5757-44CD-99C4-352AC330FD8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2178266a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52178266a2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28000287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e2800028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e28000287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28000287_1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e2800028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e28000287_1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ca68d2bb4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ca68d2bb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3ca68d2bb4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28000287_1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e2800028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e28000287_1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 The Functor debate: name clash with the domain of functional programming https://www.reddit.com/r/cpp/comments/5s3wgw/cppchat_the_great_functor_debate_is_saturday/</a:t>
            </a:r>
            <a:endParaRPr/>
          </a:p>
        </p:txBody>
      </p:sp>
      <p:sp>
        <p:nvSpPr>
          <p:cNvPr id="104" name="Google Shape;10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12d0c320_1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e12d0c32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e12d0c320_1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2178266a2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2178266a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52178266a2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2178266a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52178266a2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amcbridge.com/" TargetMode="External"/><Relationship Id="rId4" Type="http://schemas.openxmlformats.org/officeDocument/2006/relationships/hyperlink" Target="mailto:innochenti@gmail.com" TargetMode="External"/><Relationship Id="rId5" Type="http://schemas.openxmlformats.org/officeDocument/2006/relationships/hyperlink" Target="http://j.mp/cpp11ref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adit.io/posts/2013-04-17-functors,_applicatives,_and_monads_in_pictures.html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be4sRg9iO-A" TargetMode="External"/><Relationship Id="rId4" Type="http://schemas.openxmlformats.org/officeDocument/2006/relationships/hyperlink" Target="https://www.reddit.com/r/cpp/comments/5qcvt0/stop_calling_function_objects_functors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youtube.com/watch?v=qL6zUn7iiL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tackoverflow.com/a/18085333/661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C++11</a:t>
            </a:r>
            <a:br>
              <a:rPr b="0" i="0" lang="en-US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lambdas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310299" y="5826042"/>
            <a:ext cx="8153400" cy="430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Alex Sinyakov,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Engineer at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AMC Bridge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Twitter: @innochenti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innochenti@gmail.com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PDF Slides: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http://j.mp/cpp11ref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std::function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5" name="Google Shape;145;p22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{410FB8E6-5757-44CD-99C4-352AC330FD8D}</a:tableStyleId>
              </a:tblPr>
              <a:tblGrid>
                <a:gridCol w="8229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4130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auto sum = [](int a, int b){ return a+b; };</a:t>
                      </a:r>
                      <a:endParaRPr sz="3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auto diff = </a:t>
                      </a:r>
                      <a:r>
                        <a:rPr lang="en-US" sz="3200"/>
                        <a:t>[](int a, int b){ return a-b; };</a:t>
                      </a:r>
                      <a:endParaRPr sz="3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decltype(sum) op = s1;</a:t>
                      </a:r>
                      <a:endParaRPr sz="3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op = diff;</a:t>
                      </a:r>
                      <a:endParaRPr sz="3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→ no match for ‘operator=’</a:t>
                      </a:r>
                      <a:endParaRPr sz="3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std::function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1" name="Google Shape;151;p23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{410FB8E6-5757-44CD-99C4-352AC330FD8D}</a:tableStyleId>
              </a:tblPr>
              <a:tblGrid>
                <a:gridCol w="8229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4130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=&gt; “type erasure”</a:t>
                      </a:r>
                      <a:endParaRPr sz="3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 sum(int a, int b) { return a + b; }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/>
                        <a:t>auto diff = [](int a, int b){ return a-b; };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</a:t>
                      </a:r>
                      <a:r>
                        <a:rPr lang="en-US" sz="3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&lt;int (int, int)&gt; f;</a:t>
                      </a:r>
                      <a:endParaRPr sz="3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f</a:t>
                      </a:r>
                      <a:r>
                        <a:rPr lang="en-US" sz="3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= sum;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auto six_i_think = </a:t>
                      </a:r>
                      <a:r>
                        <a:rPr lang="en-US" sz="3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f(4, 2);</a:t>
                      </a:r>
                      <a:endParaRPr sz="3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f = diff;</a:t>
                      </a:r>
                      <a:endParaRPr sz="3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auto two_i_think = f(4, 2);</a:t>
                      </a:r>
                      <a:endParaRPr sz="3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std::function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7" name="Google Shape;157;p24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{410FB8E6-5757-44CD-99C4-352AC330FD8D}</a:tableStyleId>
              </a:tblPr>
              <a:tblGrid>
                <a:gridCol w="8229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4130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struct Foo {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 void f(int i){}</a:t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 void g(int i){}</a:t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};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function</a:t>
                      </a:r>
                      <a:r>
                        <a:rPr lang="en-US" sz="2400"/>
                        <a:t>&lt;void(Foo&amp;, int)&gt; fmember = </a:t>
                      </a: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mem_fn</a:t>
                      </a:r>
                      <a:r>
                        <a:rPr lang="en-US" sz="2400"/>
                        <a:t>(&amp;Foo::f);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Foo foo;</a:t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foo.f(42);</a:t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fmember(foo, 42);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std::function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3" name="Google Shape;163;p25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{410FB8E6-5757-44CD-99C4-352AC330FD8D}</a:tableStyleId>
              </a:tblPr>
              <a:tblGrid>
                <a:gridCol w="8229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4130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struct Foo 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 void f(int i){}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};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Foo foo;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function</a:t>
                      </a:r>
                      <a:r>
                        <a:rPr lang="en-US" sz="2400"/>
                        <a:t>&lt;void(int)&gt; fmember = </a:t>
                      </a: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bind</a:t>
                      </a:r>
                      <a:r>
                        <a:rPr lang="en-US" sz="2400"/>
                        <a:t>(&amp;Foo::f,</a:t>
                      </a:r>
                      <a:r>
                        <a:rPr lang="en-US" sz="2400"/>
                        <a:t> foo, </a:t>
                      </a: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_1</a:t>
                      </a:r>
                      <a:r>
                        <a:rPr lang="en-US" sz="2400"/>
                        <a:t>)</a:t>
                      </a:r>
                      <a:r>
                        <a:rPr lang="en-US" sz="2400"/>
                        <a:t>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fmember(42);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std::bind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9" name="Google Shape;169;p26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{410FB8E6-5757-44CD-99C4-352AC330FD8D}</a:tableStyleId>
              </a:tblPr>
              <a:tblGrid>
                <a:gridCol w="5257800"/>
                <a:gridCol w="2971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output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65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 div(float a, float b){ return a/b; 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cout &lt;&lt; “6/1” &lt;&lt; div(6,1);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cout &lt;&lt; “6/2” &lt;&lt; div(6,2);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cout &lt;&lt; “6/3” &lt;&lt; div(6,3);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Font typeface="Calibri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&lt;float(float, float)&gt; inv_div =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bind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(div,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_2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_1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cout &lt;&lt; “1/6” &lt;&lt; inv_div(6,1);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cout &lt;&lt; “2/6” &lt;&lt; inv_div(6,2);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cout &lt;&lt; “3/6” &lt;&lt; inv_div(6,3);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&lt;float(float)&gt; div_by_6 =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bind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(div,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_1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6);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cout &lt;&lt; “1/6” &lt;&lt; div_by_6 (1);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cout &lt;&lt; “2/6” &lt;&lt; div_by_6 (2);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cout &lt;&lt; “3/6” &lt;&lt; div_by_6 (3);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6/1 = 6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6/2 =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3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6/3 = 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1/6 = 0.166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2/6 = 0.333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3/6 = 0.5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1/6 = 0.166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2/6 = 0.333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3/6 = 0.5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std::bind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5" name="Google Shape;175;p27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{410FB8E6-5757-44CD-99C4-352AC330FD8D}</a:tableStyleId>
              </a:tblPr>
              <a:tblGrid>
                <a:gridCol w="80010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4271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//Practical usage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linear_congruential_engine</a:t>
                      </a:r>
                      <a:r>
                        <a:rPr lang="en-US" sz="1800"/>
                        <a:t>&lt;uint64_t, 1103545, 123, 21478&gt;  generator(1127590);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solidFill>
                            <a:srgbClr val="00B050"/>
                          </a:solidFill>
                        </a:rPr>
                        <a:t>uniform_int_distribution</a:t>
                      </a:r>
                      <a:r>
                        <a:rPr i="0" lang="en-US" sz="1800"/>
                        <a:t>&lt;int&gt; distribution(1,6);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800"/>
                        <a:t>int rnd = distribution(generator);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//Let’s make things a little bit easier: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800"/>
                        <a:t>auto </a:t>
                      </a:r>
                      <a:r>
                        <a:rPr lang="en-US" sz="1800"/>
                        <a:t>die</a:t>
                      </a:r>
                      <a:r>
                        <a:rPr lang="en-US" sz="1800"/>
                        <a:t> =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bind</a:t>
                      </a:r>
                      <a:r>
                        <a:rPr lang="en-US" sz="1800"/>
                        <a:t>( distribution, generator );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800"/>
                        <a:t>int rnd </a:t>
                      </a:r>
                      <a:r>
                        <a:rPr lang="en-US" sz="1800"/>
                        <a:t>= die()+die()+die();</a:t>
                      </a:r>
                      <a:endParaRPr i="0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objects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1" name="Google Shape;181;p28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{410FB8E6-5757-44CD-99C4-352AC330FD8D}</a:tableStyleId>
              </a:tblPr>
              <a:tblGrid>
                <a:gridCol w="4000500"/>
                <a:gridCol w="4000500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2400"/>
                        <a:t>C++11(</a:t>
                      </a:r>
                      <a:r>
                        <a:rPr i="0" lang="en-US" sz="24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deprecated binders and adaptors</a:t>
                      </a:r>
                      <a:r>
                        <a:rPr lang="en-US" sz="2400"/>
                        <a:t>)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4271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unary_function,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binary_function,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ptr_fun,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pointer_to_unary_function,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pointer_to_binary_function,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mem_fun,</a:t>
                      </a: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mem_fun_t,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mem_fun1_t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const_mem_fun_t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const_mem_fun1_t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mem_fun_ref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mem_fun_ref_t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mem_fun1_ref_t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const_mem_fun_ref_t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const_mem_fun1_ref_t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binder1st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binder2nd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bind1st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bind2nd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0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 wrappers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mem_fn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bad_function_call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bind	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is_bind_expression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is_placeholder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_1, _2, _3, ...	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Reference wrappers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reference_wrapper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cref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Pitfalls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Closure: careful with references!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9"/>
          <p:cNvSpPr txBox="1"/>
          <p:nvPr/>
        </p:nvSpPr>
        <p:spPr>
          <a:xfrm>
            <a:off x="2532870" y="2881500"/>
            <a:ext cx="56838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()&gt;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foo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X x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foo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=[&amp;]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8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8800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88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Pitfalls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Ownership… since c++14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0"/>
          <p:cNvSpPr txBox="1"/>
          <p:nvPr/>
        </p:nvSpPr>
        <p:spPr>
          <a:xfrm>
            <a:off x="2291275" y="3097125"/>
            <a:ext cx="57825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008800"/>
                </a:solidFill>
              </a:rPr>
              <a:t>auto</a:t>
            </a:r>
            <a:r>
              <a:rPr lang="en-US" sz="1800">
                <a:solidFill>
                  <a:srgbClr val="333333"/>
                </a:solidFill>
              </a:rPr>
              <a:t> x = make_unique&lt;</a:t>
            </a:r>
            <a:r>
              <a:rPr b="1" lang="en-US" sz="1800">
                <a:solidFill>
                  <a:srgbClr val="333399"/>
                </a:solidFill>
              </a:rPr>
              <a:t>int</a:t>
            </a:r>
            <a:r>
              <a:rPr lang="en-US" sz="1800">
                <a:solidFill>
                  <a:srgbClr val="333333"/>
                </a:solidFill>
              </a:rPr>
              <a:t>&gt;(</a:t>
            </a:r>
            <a:r>
              <a:rPr b="1" lang="en-US" sz="1800">
                <a:solidFill>
                  <a:srgbClr val="0000DD"/>
                </a:solidFill>
              </a:rPr>
              <a:t>5</a:t>
            </a:r>
            <a:r>
              <a:rPr lang="en-US" sz="1800">
                <a:solidFill>
                  <a:srgbClr val="333333"/>
                </a:solidFill>
              </a:rPr>
              <a:t>);</a:t>
            </a:r>
            <a:br>
              <a:rPr lang="en-US" sz="1800">
                <a:solidFill>
                  <a:srgbClr val="333333"/>
                </a:solidFill>
              </a:rPr>
            </a:br>
            <a:r>
              <a:rPr lang="en-US" sz="1800">
                <a:solidFill>
                  <a:srgbClr val="333333"/>
                </a:solidFill>
              </a:rPr>
              <a:t>foo = [</a:t>
            </a:r>
            <a:r>
              <a:rPr b="1" lang="en-US" sz="1800">
                <a:solidFill>
                  <a:srgbClr val="008800"/>
                </a:solidFill>
              </a:rPr>
              <a:t>auto</a:t>
            </a:r>
            <a:r>
              <a:rPr lang="en-US" sz="1800">
                <a:solidFill>
                  <a:srgbClr val="333333"/>
                </a:solidFill>
              </a:rPr>
              <a:t> x = move(x)] { *x=</a:t>
            </a:r>
            <a:r>
              <a:rPr b="1" lang="en-US" sz="1800">
                <a:solidFill>
                  <a:srgbClr val="0000DD"/>
                </a:solidFill>
              </a:rPr>
              <a:t>5</a:t>
            </a:r>
            <a:r>
              <a:rPr lang="en-US" sz="1800">
                <a:solidFill>
                  <a:srgbClr val="333333"/>
                </a:solidFill>
              </a:rPr>
              <a:t> };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Reminder: “Callable Objects”</a:t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std::vector is a Functor (it has std::transform)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std::function is a </a:t>
            </a:r>
            <a:r>
              <a:rPr b="1" lang="en-US"/>
              <a:t>Callable Object</a:t>
            </a:r>
            <a:endParaRPr b="1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5400" y="3188200"/>
            <a:ext cx="635317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457200" y="647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l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ambdas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457200" y="1949000"/>
            <a:ext cx="7390800" cy="1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Terminology clash: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“The Great Functor Debate”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https://www.reddit.com/r/cpp/comments/5qcvt0/stop_calling_function_objects_functors/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Where to go from here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Functional programming paradigm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Libraries for </a:t>
            </a:r>
            <a:endParaRPr/>
          </a:p>
          <a:p>
            <a:pPr indent="-431800" lvl="0" marL="9144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function composition</a:t>
            </a:r>
            <a:endParaRPr/>
          </a:p>
          <a:p>
            <a:pPr indent="-431800" lvl="0" marL="9144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lifting</a:t>
            </a:r>
            <a:endParaRPr/>
          </a:p>
          <a:p>
            <a:pPr indent="-431800" lvl="0" marL="9144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… the monad pattern (std::future)</a:t>
            </a:r>
            <a:endParaRPr/>
          </a:p>
          <a:p>
            <a:pPr indent="-431800" lvl="0" marL="9144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…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“higher order functions for ordinary devs”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lambdas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1" name="Google Shape;101;p15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{410FB8E6-5757-44CD-99C4-352AC330FD8D}</a:tableStyleId>
              </a:tblPr>
              <a:tblGrid>
                <a:gridCol w="4114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C++03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3659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struct </a:t>
                      </a:r>
                      <a:r>
                        <a:rPr lang="en-US" sz="1800"/>
                        <a:t>equals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int &amp;a;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800"/>
                        <a:t>equals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(int&amp; _a)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: a(_a)  {  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bool operator()(int x) const</a:t>
                      </a:r>
                      <a:r>
                        <a:rPr b="1" lang="en-US"/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return a ==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x;</a:t>
                      </a:r>
                      <a:br>
                        <a:rPr lang="en-US" sz="1800">
                          <a:solidFill>
                            <a:schemeClr val="dk1"/>
                          </a:solidFill>
                        </a:rPr>
                      </a:b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 }</a:t>
                      </a:r>
                      <a:br>
                        <a:rPr lang="en-US" sz="1800">
                          <a:solidFill>
                            <a:schemeClr val="dk1"/>
                          </a:solidFill>
                        </a:rPr>
                      </a:b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};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int a = 42;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count_if(v.begin(),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v.end(), </a:t>
                      </a:r>
                      <a:r>
                        <a:rPr lang="en-US" sz="1800"/>
                        <a:t>equals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(a)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);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lambdas</a:t>
            </a:r>
            <a:endParaRPr/>
          </a:p>
        </p:txBody>
      </p:sp>
      <p:graphicFrame>
        <p:nvGraphicFramePr>
          <p:cNvPr id="107" name="Google Shape;107;p16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{410FB8E6-5757-44CD-99C4-352AC330FD8D}</a:tableStyleId>
              </a:tblPr>
              <a:tblGrid>
                <a:gridCol w="3810000"/>
                <a:gridCol w="4419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C++03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 lambda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1295400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struct equals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{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  </a:t>
                      </a:r>
                      <a:r>
                        <a:rPr lang="en-US" sz="1800">
                          <a:solidFill>
                            <a:srgbClr val="38761D"/>
                          </a:solidFill>
                        </a:rPr>
                        <a:t>int &amp;a</a:t>
                      </a:r>
                      <a:r>
                        <a:rPr lang="en-US" sz="1800"/>
                        <a:t>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  equals(int&amp; _a)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  : a(_a)  {  }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  </a:t>
                      </a:r>
                      <a:r>
                        <a:rPr b="1" lang="en-US" sz="1800"/>
                        <a:t>bool operator()(</a:t>
                      </a:r>
                      <a:r>
                        <a:rPr b="1" lang="en-US" sz="1800">
                          <a:solidFill>
                            <a:srgbClr val="3C78D8"/>
                          </a:solidFill>
                        </a:rPr>
                        <a:t>int x</a:t>
                      </a:r>
                      <a:r>
                        <a:rPr b="1" lang="en-US" sz="1800"/>
                        <a:t>) const</a:t>
                      </a:r>
                      <a:r>
                        <a:rPr lang="en-US" sz="1800"/>
                        <a:t>  {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    </a:t>
                      </a:r>
                      <a:r>
                        <a:rPr lang="en-US" sz="1800">
                          <a:solidFill>
                            <a:srgbClr val="674EA7"/>
                          </a:solidFill>
                        </a:rPr>
                        <a:t>return a == x</a:t>
                      </a:r>
                      <a:r>
                        <a:rPr lang="en-US" sz="1800"/>
                        <a:t>;</a:t>
                      </a:r>
                      <a:br>
                        <a:rPr lang="en-US" sz="1800"/>
                      </a:br>
                      <a:r>
                        <a:rPr lang="en-US" sz="1800"/>
                        <a:t>  }</a:t>
                      </a:r>
                      <a:br>
                        <a:rPr lang="en-US" sz="1800"/>
                      </a:br>
                      <a:r>
                        <a:rPr lang="en-US" sz="1800"/>
                        <a:t>};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int a = 42;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count_if(v.begin(), v.end(), equals(a));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int a = 42;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count_if(begin(v),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end(v), [</a:t>
                      </a:r>
                      <a:r>
                        <a:rPr b="1" lang="en-US" sz="1800">
                          <a:solidFill>
                            <a:srgbClr val="6AA84F"/>
                          </a:solidFill>
                        </a:rPr>
                        <a:t>&amp;a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](</a:t>
                      </a:r>
                      <a:r>
                        <a:rPr b="1" lang="en-US" sz="1800">
                          <a:solidFill>
                            <a:srgbClr val="3C78D8"/>
                          </a:solidFill>
                        </a:rPr>
                        <a:t>int x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){ </a:t>
                      </a:r>
                      <a:r>
                        <a:rPr b="1" lang="en-US" sz="1800">
                          <a:solidFill>
                            <a:srgbClr val="674EA7"/>
                          </a:solidFill>
                        </a:rPr>
                        <a:t>return x == a;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}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);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72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Calibri"/>
                        <a:buNone/>
                      </a:pPr>
                      <a:r>
                        <a:rPr b="1" lang="en-US" sz="2400">
                          <a:solidFill>
                            <a:schemeClr val="lt1"/>
                          </a:solidFill>
                        </a:rPr>
                        <a:t>C++14 generic lambda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13182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count_if(</a:t>
                      </a:r>
                      <a:r>
                        <a:rPr lang="en-US" sz="1800"/>
                        <a:t>begin(v), end(v)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,[</a:t>
                      </a:r>
                      <a:r>
                        <a:rPr b="1" lang="en-US" sz="1800">
                          <a:solidFill>
                            <a:srgbClr val="6AA84F"/>
                          </a:solidFill>
                        </a:rPr>
                        <a:t>&amp;a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](</a:t>
                      </a:r>
                      <a:r>
                        <a:rPr b="1" lang="en-US" sz="1800">
                          <a:solidFill>
                            <a:srgbClr val="3C78D8"/>
                          </a:solidFill>
                        </a:rPr>
                        <a:t>auto</a:t>
                      </a:r>
                      <a:r>
                        <a:rPr lang="en-US" sz="1800">
                          <a:solidFill>
                            <a:srgbClr val="3C78D8"/>
                          </a:solidFill>
                        </a:rPr>
                        <a:t> </a:t>
                      </a:r>
                      <a:r>
                        <a:rPr b="1" lang="en-US" sz="1800">
                          <a:solidFill>
                            <a:srgbClr val="3C78D8"/>
                          </a:solidFill>
                        </a:rPr>
                        <a:t>x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) { </a:t>
                      </a:r>
                      <a:r>
                        <a:rPr lang="en-US" sz="1800">
                          <a:solidFill>
                            <a:srgbClr val="674EA7"/>
                          </a:solidFill>
                        </a:rPr>
                        <a:t>return </a:t>
                      </a:r>
                      <a:r>
                        <a:rPr b="1" lang="en-US" sz="1800">
                          <a:solidFill>
                            <a:srgbClr val="674EA7"/>
                          </a:solidFill>
                        </a:rPr>
                        <a:t>x == a</a:t>
                      </a:r>
                      <a:r>
                        <a:rPr b="1" lang="en-US" sz="1800">
                          <a:solidFill>
                            <a:srgbClr val="000000"/>
                          </a:solidFill>
                        </a:rPr>
                        <a:t>; </a:t>
                      </a:r>
                      <a:r>
                        <a:rPr lang="en-US" sz="1800"/>
                        <a:t>}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syntax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Closure definition: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800"/>
              <a:buFont typeface="Courier New"/>
              <a:buChar char="○"/>
            </a:pPr>
            <a:r>
              <a:rPr lang="en-US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[=, &amp;a, b=</a:t>
            </a:r>
            <a:r>
              <a:rPr lang="en-US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f(x)</a:t>
            </a:r>
            <a:r>
              <a:rPr lang="en-US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Argument list: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urier New"/>
              <a:buChar char="○"/>
            </a:pPr>
            <a:r>
              <a:rPr lang="en-US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(auto x, int y)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(optional) return type: </a:t>
            </a:r>
            <a:r>
              <a:rPr lang="en-US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-&gt; int</a:t>
            </a:r>
            <a:endParaRPr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(optional) </a:t>
            </a:r>
            <a:r>
              <a:rPr lang="en-US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mutable</a:t>
            </a:r>
            <a:endParaRPr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Function body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Char char="○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-US">
                <a:solidFill>
                  <a:srgbClr val="674EA7"/>
                </a:solidFill>
                <a:latin typeface="Courier New"/>
                <a:ea typeface="Courier New"/>
                <a:cs typeface="Courier New"/>
                <a:sym typeface="Courier New"/>
              </a:rPr>
              <a:t>return x * y;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closures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●"/>
            </a:pPr>
            <a:r>
              <a:rPr lang="en-US"/>
              <a:t>capture by value</a:t>
            </a:r>
            <a:endParaRPr/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○"/>
            </a:pPr>
            <a:r>
              <a:rPr lang="en-US"/>
              <a:t>[=x] { return x&gt;1;}</a:t>
            </a:r>
            <a:endParaRPr/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_copies_ x into function object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capture by reference</a:t>
            </a:r>
            <a:endParaRPr/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[&amp;x] { x++; }</a:t>
            </a:r>
            <a:endParaRPr/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references the outside x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introduce new variables</a:t>
            </a:r>
            <a:endParaRPr/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[x = f()] { cout &lt;&lt; x; }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‘implicit’ capture all you need: [=] or [&amp;]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lambdas/closures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7" name="Google Shape;127;p19"/>
          <p:cNvGraphicFramePr/>
          <p:nvPr/>
        </p:nvGraphicFramePr>
        <p:xfrm>
          <a:off x="404262" y="13082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{410FB8E6-5757-44CD-99C4-352AC330FD8D}</a:tableStyleId>
              </a:tblPr>
              <a:tblGrid>
                <a:gridCol w="4447300"/>
                <a:gridCol w="1496300"/>
                <a:gridCol w="2209800"/>
              </a:tblGrid>
              <a:tr h="432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test scope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lambda scope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172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void test()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{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  int x = 4; 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  int y = 5; 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Font typeface="Calibri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  [&amp;](){x = 2;y = 2;}</a:t>
                      </a:r>
                      <a:r>
                        <a:rPr lang="en-US" sz="1800"/>
                        <a:t>();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Font typeface="Calibri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  [=]() mutable{x = 3;y = 5;}</a:t>
                      </a:r>
                      <a:r>
                        <a:rPr lang="en-US" sz="1800"/>
                        <a:t>(); 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Font typeface="Calibri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  [=,&amp;x]() mutable{x = 7;y = 9;}</a:t>
                      </a:r>
                      <a:r>
                        <a:rPr lang="en-US" sz="1800"/>
                        <a:t>(); 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}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=4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=5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=2 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=2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=2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=2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=7 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=2 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=2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7030A0"/>
                          </a:solidFill>
                        </a:rPr>
                        <a:t>x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=3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1" lang="en-US" sz="1800">
                          <a:solidFill>
                            <a:srgbClr val="7030A0"/>
                          </a:solidFill>
                        </a:rPr>
                        <a:t>y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=5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=7 </a:t>
                      </a:r>
                      <a:r>
                        <a:rPr b="1" lang="en-US" sz="1800">
                          <a:solidFill>
                            <a:srgbClr val="7030A0"/>
                          </a:solidFill>
                        </a:rPr>
                        <a:t>y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=9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lambdas/closures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3" name="Google Shape;133;p20"/>
          <p:cNvGraphicFramePr/>
          <p:nvPr/>
        </p:nvGraphicFramePr>
        <p:xfrm>
          <a:off x="404262" y="13082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{410FB8E6-5757-44CD-99C4-352AC330FD8D}</a:tableStyleId>
              </a:tblPr>
              <a:tblGrid>
                <a:gridCol w="4447300"/>
                <a:gridCol w="1496300"/>
                <a:gridCol w="2209800"/>
              </a:tblGrid>
              <a:tr h="432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C++11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test scope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lambda scope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2417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void test()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{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  int x = 4; 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  int y = 5; 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  auto foo = </a:t>
                      </a: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[=]() mutable{</a:t>
                      </a:r>
                      <a:endParaRPr b="1" sz="1800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     x = 3;</a:t>
                      </a:r>
                      <a:endParaRPr b="1" sz="1800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     ++y;</a:t>
                      </a:r>
                      <a:endParaRPr b="1" sz="1800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     int w = x + y;</a:t>
                      </a:r>
                      <a:endParaRPr b="1" sz="1800"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     return w; }</a:t>
                      </a:r>
                      <a:r>
                        <a:rPr lang="en-US" sz="1800">
                          <a:solidFill>
                            <a:srgbClr val="00B050"/>
                          </a:solidFill>
                        </a:rPr>
                        <a:t>; 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 foo();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 foo();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 foo();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}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=4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=5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=4 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=5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=4 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=5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x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=4 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//closure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//x,y lives inside </a:t>
                      </a:r>
                      <a:r>
                        <a:rPr lang="en-US" sz="1800"/>
                        <a:t>foo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7030A0"/>
                          </a:solidFill>
                        </a:rPr>
                        <a:t>x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=3 </a:t>
                      </a:r>
                      <a:r>
                        <a:rPr b="1" lang="en-US" sz="1800">
                          <a:solidFill>
                            <a:srgbClr val="7030A0"/>
                          </a:solidFill>
                        </a:rPr>
                        <a:t>y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=6 w=9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Font typeface="Calibri"/>
                        <a:buNone/>
                      </a:pPr>
                      <a:r>
                        <a:rPr b="1" lang="en-US" sz="1800">
                          <a:solidFill>
                            <a:srgbClr val="7030A0"/>
                          </a:solidFill>
                        </a:rPr>
                        <a:t>x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=3 </a:t>
                      </a:r>
                      <a:r>
                        <a:rPr b="1" lang="en-US" sz="1800">
                          <a:solidFill>
                            <a:srgbClr val="7030A0"/>
                          </a:solidFill>
                        </a:rPr>
                        <a:t>y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=7 w=10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Font typeface="Calibri"/>
                        <a:buNone/>
                      </a:pPr>
                      <a:r>
                        <a:rPr b="1" lang="en-US" sz="1800">
                          <a:solidFill>
                            <a:srgbClr val="7030A0"/>
                          </a:solidFill>
                        </a:rPr>
                        <a:t>x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=3 </a:t>
                      </a:r>
                      <a:r>
                        <a:rPr b="1" lang="en-US" sz="1800">
                          <a:solidFill>
                            <a:srgbClr val="7030A0"/>
                          </a:solidFill>
                        </a:rPr>
                        <a:t>y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=8 w=11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lambdas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</a:rPr>
              <a:t>Not allowed: infinite type.</a:t>
            </a:r>
            <a:endParaRPr b="1"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Arial"/>
              <a:buNone/>
            </a:pPr>
            <a:r>
              <a:rPr lang="en-US" sz="1800">
                <a:solidFill>
                  <a:srgbClr val="000000"/>
                </a:solidFill>
              </a:rPr>
              <a:t>Workaround: via function wrapper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)&gt;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f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[&amp;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](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 sz="1800">
                <a:solidFill>
                  <a:srgbClr val="AAAAAA"/>
                </a:solidFill>
                <a:latin typeface="Consolas"/>
                <a:ea typeface="Consolas"/>
                <a:cs typeface="Consolas"/>
                <a:sym typeface="Consolas"/>
              </a:rPr>
              <a:t>//x = 24</a:t>
            </a:r>
            <a:endParaRPr sz="1800"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/>
              <a:t>Via ‘explicit’ self (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-US" sz="1800"/>
              <a:t>):</a:t>
            </a:r>
            <a:endParaRPr sz="1800"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fac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[](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f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EXPECT_EQ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fac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fac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18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