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8EAD0B-EA5A-4191-9F55-7718877A16CA}">
  <a:tblStyle styleId="{508EAD0B-EA5A-4191-9F55-7718877A16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version: </a:t>
            </a:r>
            <a:r>
              <a:rPr lang="en-US"/>
              <a:t>https://docs.google.com/presentation/d/1_P56ufN5GVS6dSZ42ve5u5jtc6dZL_9fJZ9goCs5EBA/edit#slide=id.p4</a:t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1288ca7f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e1288ca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e1288ca7f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1288ca7f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e1288ca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e1288ca7f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1288ca7f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e1288ca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e1288ca7f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1288ca7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1288c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e1288ca7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void foo(vector&lt;int&gt;&amp;);   foo(1000000) =&gt; implicit allocation of huge vector</a:t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conversions is the compiler allowed to insert?  https://en.cppreference.com/w/cpp/language/implicit_conversion</a:t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d1637f2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conversions is the compiler allowed to insert?  https://en.cppreference.com/w/cpp/language/implicit_conversion</a:t>
            </a:r>
            <a:endParaRPr/>
          </a:p>
        </p:txBody>
      </p:sp>
      <p:sp>
        <p:nvSpPr>
          <p:cNvPr id="223" name="Google Shape;223;g4d1637f2c8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1288ca7f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1288ca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e1288ca7f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d1637f2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4d1637f2c8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1637f2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d1637f2c8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1288ca7f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1288ca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e1288ca7f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58635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258635f3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1637f2c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4d1637f2c8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Remark: you probably won’t use this</a:t>
            </a:r>
            <a:endParaRPr/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1288ca7f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1288ca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e1288ca7f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d1637f2c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Strong types have been used to solve and prevent ‘invisible’ bugs (e.g. Row/Column instead of int)</a:t>
            </a:r>
            <a:endParaRPr/>
          </a:p>
        </p:txBody>
      </p:sp>
      <p:sp>
        <p:nvSpPr>
          <p:cNvPr id="313" name="Google Shape;313;g4d1637f2c8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1637f2c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Strong types have been used to solve and prevent ‘invisible’ bugs (e.g. Row/Column instead of int)</a:t>
            </a:r>
            <a:endParaRPr/>
          </a:p>
        </p:txBody>
      </p:sp>
      <p:sp>
        <p:nvSpPr>
          <p:cNvPr id="320" name="Google Shape;320;g4d1637f2c8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Strong types have been used to solve and prevent ‘invisible’ bugs (e.g. Row/Column instead of int)</a:t>
            </a:r>
            <a:endParaRPr/>
          </a:p>
        </p:txBody>
      </p:sp>
      <p:sp>
        <p:nvSpPr>
          <p:cNvPr id="326" name="Google Shape;32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d2c077eb8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d2c077e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d2c077eb8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f8f0d2d7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f8f0d2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assume in 2018 these things are known.</a:t>
            </a:r>
            <a:endParaRPr/>
          </a:p>
        </p:txBody>
      </p:sp>
      <p:sp>
        <p:nvSpPr>
          <p:cNvPr id="109" name="Google Shape;109;g3af8f0d2d7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d1637f2c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4d1637f2c8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1288ca7f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1288ca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e1288ca7f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d1637f2c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4d1637f2c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4d1637f2c8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d2c077eb8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d2c077e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d2c077eb8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e1288ca7f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e1288ca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e1288ca7f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d1637f2c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4d1637f2c8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af8f0d2d7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af8f0d2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3af8f0d2d7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af8f0d2d7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af8f0d2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3af8f0d2d7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mainly C programmers, this will be handy/confusing</a:t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don’t count with unsigned types!  They are storage representation types or enum types.</a:t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mcbridge.com/" TargetMode="External"/><Relationship Id="rId4" Type="http://schemas.openxmlformats.org/officeDocument/2006/relationships/hyperlink" Target="mailto:innochenti@gmail.com" TargetMode="External"/><Relationship Id="rId5" Type="http://schemas.openxmlformats.org/officeDocument/2006/relationships/hyperlink" Target="http://j.mp/cpp11re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isocpp.github.io/CppCoreGuidelines/CppCoreGuidelines#Rh-fina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mariusbancila.ro/blog/2018/07/26/cpp-special-member-function-rules/" TargetMode="External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programmers.stackexchange.com/questions/180216/does-auto-make-c-code-harder-to-understand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codeproject.com/Articles/447922/Application-of-Cplusplus11-User-Defined-Literals-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1" Type="http://schemas.openxmlformats.org/officeDocument/2006/relationships/hyperlink" Target="http://en.wikibooks.org/wiki/More_C++_Idioms/Address_Of" TargetMode="External"/><Relationship Id="rId10" Type="http://schemas.openxmlformats.org/officeDocument/2006/relationships/hyperlink" Target="http://en.wikibooks.org/wiki/More_C++_Idioms/Final_Class" TargetMode="External"/><Relationship Id="rId13" Type="http://schemas.openxmlformats.org/officeDocument/2006/relationships/hyperlink" Target="http://stackoverflow.com/questions/9299101/what-c-idioms-are-deprecated-in-c11" TargetMode="External"/><Relationship Id="rId12" Type="http://schemas.openxmlformats.org/officeDocument/2006/relationships/hyperlink" Target="http://stackoverflow.com/questions/9299101/what-c-idioms-are-deprecated-in-c1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en.wikibooks.org/wiki/More_C++_Idioms/nullptr" TargetMode="External"/><Relationship Id="rId4" Type="http://schemas.openxmlformats.org/officeDocument/2006/relationships/hyperlink" Target="http://en.wikibooks.org/wiki/More_C++_Idioms/Move_Constructor" TargetMode="External"/><Relationship Id="rId9" Type="http://schemas.openxmlformats.org/officeDocument/2006/relationships/hyperlink" Target="http://en.wikibooks.org/wiki/More_C++_Idioms/Type_Generator" TargetMode="External"/><Relationship Id="rId5" Type="http://schemas.openxmlformats.org/officeDocument/2006/relationships/hyperlink" Target="http://en.wikibooks.org/wiki/More_C++_Idioms/Safe_bool" TargetMode="External"/><Relationship Id="rId6" Type="http://schemas.openxmlformats.org/officeDocument/2006/relationships/hyperlink" Target="http://en.wikibooks.org/wiki/More_C++_Idioms/Shrink-to-fit" TargetMode="External"/><Relationship Id="rId7" Type="http://schemas.openxmlformats.org/officeDocument/2006/relationships/hyperlink" Target="http://en.wikibooks.org/wiki/More_C++_Idioms/Type_Safe_Enum" TargetMode="External"/><Relationship Id="rId8" Type="http://schemas.openxmlformats.org/officeDocument/2006/relationships/hyperlink" Target="http://en.wikibooks.org/wiki/More_C++_Idioms/Requiring_or_Prohibiting_Heap-based_Objects" TargetMode="External"/></Relationships>
</file>

<file path=ppt/slides/_rels/slide66.xml.rels><?xml version="1.0" encoding="UTF-8" standalone="yes"?><Relationships xmlns="http://schemas.openxmlformats.org/package/2006/relationships"><Relationship Id="rId11" Type="http://schemas.openxmlformats.org/officeDocument/2006/relationships/hyperlink" Target="http://cpprocks.com/c11-a-visual-summary-of-changes/" TargetMode="External"/><Relationship Id="rId10" Type="http://schemas.openxmlformats.org/officeDocument/2006/relationships/hyperlink" Target="http://cpprocks.com/cpp11-stl-additions/" TargetMode="External"/><Relationship Id="rId12" Type="http://schemas.openxmlformats.org/officeDocument/2006/relationships/hyperlink" Target="http://wiki.apache.org/stdcxx/C++0xCompilerSupp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://www.isocpp.org/" TargetMode="External"/><Relationship Id="rId4" Type="http://schemas.openxmlformats.org/officeDocument/2006/relationships/hyperlink" Target="http://www.cplusplus.com/" TargetMode="External"/><Relationship Id="rId9" Type="http://schemas.openxmlformats.org/officeDocument/2006/relationships/hyperlink" Target="http://channel9.msdn.com/Events/Lang-NEXT/Lang-NEXT-2012/-Not-Your-Father-s-C-" TargetMode="External"/><Relationship Id="rId5" Type="http://schemas.openxmlformats.org/officeDocument/2006/relationships/hyperlink" Target="http://www.stroustrup.com/C++11FAQ.html" TargetMode="External"/><Relationship Id="rId6" Type="http://schemas.openxmlformats.org/officeDocument/2006/relationships/hyperlink" Target="http://channel9.msdn.com/Events/GoingNative/GoingNative-2012/Keynote-Bjarne-Stroustrup-Cpp11-Style" TargetMode="External"/><Relationship Id="rId7" Type="http://schemas.openxmlformats.org/officeDocument/2006/relationships/hyperlink" Target="http://channel9.msdn.com/Events/Build/BUILD2011/TOOL-835T" TargetMode="External"/><Relationship Id="rId8" Type="http://schemas.openxmlformats.org/officeDocument/2006/relationships/hyperlink" Target="http://channel9.msdn.com/posts/C-and-Beyond-2011-Herb-Sutter-Why-C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C++11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10299" y="5826042"/>
            <a:ext cx="8153400" cy="430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Sinyakov,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 at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AMC Bridge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Twitter: @innochenti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innochenti@gmail.com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Slides: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http://j.mp/cpp11ref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0" y="6157500"/>
            <a:ext cx="60033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May, 2018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772925" y="4528725"/>
            <a:ext cx="52425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by xtofl from: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string literals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4572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038600"/>
                <a:gridCol w="4191000"/>
              </a:tblGrid>
              <a:tr h="445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C++11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7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test="C:\\A\\B\\C\\D\\file1.txt";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test=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92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=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"First Line.\nSecond line.\nThird Line.\n";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=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Line.\nSecond line.\nThird Line.\n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7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First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Second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Third Line.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First Line.\nSecond line.\nThird Line.\n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12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 =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Third Line.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07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First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Second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Third Line.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Brace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457200" y="1295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446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C++11</a:t>
                      </a:r>
                      <a:endParaRPr sz="2800"/>
                    </a:p>
                  </a:txBody>
                  <a:tcPr marT="45725" marB="45725" marR="91450" marL="91450"/>
                </a:tc>
                <a:tc hMerge="1"/>
              </a:tr>
              <a:tr h="320050">
                <a:tc gridSpan="2"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 u="none" cap="none" strike="noStrike"/>
                        <a:t>Uniform initialization solves many problems: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1314250">
                <a:tc gridSpan="2"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Narrowing</a:t>
                      </a:r>
                      <a:endParaRPr/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 u="none" cap="none" strike="noStrike"/>
                        <a:t>int x = 6.3;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//warning! </a:t>
                      </a:r>
                      <a:endParaRPr/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 u="none" cap="none" strike="noStrike"/>
                        <a:t>int y {6.3};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narrowing </a:t>
                      </a:r>
                      <a:endParaRPr/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 u="none" cap="none" strike="noStrike"/>
                        <a:t>int z = {6.3};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narrowing</a:t>
                      </a:r>
                      <a:endParaRPr/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 u="none" cap="none" strike="noStrike"/>
                        <a:t>vector&lt;int&gt; v =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 u="none" cap="none" strike="noStrike"/>
                        <a:t> </a:t>
                      </a:r>
                      <a:r>
                        <a:rPr lang="en-US" sz="1400" u="none" cap="none" strike="noStrike"/>
                        <a:t>1, 4.3, 4, 0.6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u="none" cap="none" strike="noStrike"/>
                        <a:t>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double to int narrowing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1314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“The most vexing parse” problem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 B{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B(){}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 A{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A(B){}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f(){}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main(){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a(B());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//function </a:t>
                      </a:r>
                      <a:r>
                        <a:rPr b="1" lang="en-US" sz="1400" u="sng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declaration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a.f(); //compile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error!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 B{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B(){}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 A{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A(B){}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f(){}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main(){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B()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//calls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B ctor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, then A ctor. Everything is ok.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a.f();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//calls A::f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6" name="Google Shape;156;p23"/>
          <p:cNvSpPr txBox="1"/>
          <p:nvPr/>
        </p:nvSpPr>
        <p:spPr>
          <a:xfrm>
            <a:off x="1813525" y="3658275"/>
            <a:ext cx="3074700" cy="176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(*func)();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(func ff) {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B b = (*ff)();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959"/>
              <a:t>Brace 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r>
              <a:rPr lang="en-US" sz="3959"/>
              <a:t>,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std::initializer_list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4572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C++03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C++11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92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int 	a[] = { 1, 2, 3, 4, 5 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vector&lt;int&gt; 	v;</a:t>
                      </a:r>
                      <a:br>
                        <a:rPr lang="en-US" sz="1400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for( int i = 1; i &lt;= 5; ++i ) v.push_back(i);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int                    a[]</a:t>
                      </a:r>
                      <a:r>
                        <a:rPr lang="en-US" sz="1400"/>
                        <a:t>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9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map&lt;int, string&gt; labels;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labels.insert(make_pair(1, “Open”));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labels.insert(make_pair(2, “Close”));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labels.insert(make_pair(3, “Reboot”));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map&lt;int, string&gt; labels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endParaRPr sz="1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1 , "Open"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2 , "Close"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3 , "Reboot"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Vector3(v.x*inv_len, v.y*inv_len, v.z*inv_len);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v.x*inv_len, v.y*inv_len, v.z*inv_len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x = normalize(Vector3(2,5,9));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y(4,2,1);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x = normalize(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2,5,9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); 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y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4,2,1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 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std::initializer_list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C++11</a:t>
                      </a:r>
                      <a:endParaRPr sz="2800"/>
                    </a:p>
                  </a:txBody>
                  <a:tcPr marT="45725" marB="45725" marR="91450" marL="91450"/>
                </a:tc>
                <a:tc hMerge="1"/>
              </a:tr>
              <a:tr h="1676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//How to make</a:t>
                      </a:r>
                      <a:r>
                        <a:rPr lang="en-US" sz="1400"/>
                        <a:t> this work?</a:t>
                      </a:r>
                      <a:endParaRPr sz="1400"/>
                    </a:p>
                  </a:txBody>
                  <a:tcPr marT="45725" marB="45725" marR="91450" marL="91450"/>
                </a:tc>
                <a:tc hMerge="1"/>
              </a:tr>
              <a:tr h="220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//vector(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/>
                        <a:t> args) is called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template&lt;class T&gt;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class vector{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vector(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/>
                        <a:t> args)  {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/>
                        <a:t>   </a:t>
                      </a:r>
                      <a:r>
                        <a:rPr lang="en-US" sz="1400"/>
                        <a:t> /*naive implementation*/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/>
                        <a:t>    resize(args.size());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/>
                        <a:t>    copy(begin(args), end(args), begin());</a:t>
                      </a:r>
                      <a:br>
                        <a:rPr lang="en-US" sz="1400"/>
                      </a:br>
                      <a:r>
                        <a:rPr lang="en-US" sz="1400"/>
                        <a:t> 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//…</a:t>
                      </a:r>
                      <a:br>
                        <a:rPr lang="en-US" sz="1400"/>
                      </a:br>
                      <a:r>
                        <a:rPr lang="en-US" sz="1400"/>
                        <a:t>};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//what is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 ?</a:t>
                      </a: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lightweight proxy object that provides access to an array of objects of type T.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400" u="sng">
                          <a:solidFill>
                            <a:srgbClr val="00B050"/>
                          </a:solidFill>
                        </a:rPr>
                        <a:t>automatically</a:t>
                      </a:r>
                      <a:r>
                        <a:rPr lang="en-US" sz="1400"/>
                        <a:t> constructed when: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;//list-initialization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;//</a:t>
                      </a:r>
                      <a:r>
                        <a:rPr lang="en-US" sz="1400"/>
                        <a:t>assignment expression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f(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);//function call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for (int x :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1, 2, 3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)//ranged for loop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cout &lt;&lt; x &lt;&lt; endl;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std::initializer_list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C++11</a:t>
                      </a:r>
                      <a:endParaRPr sz="2800"/>
                    </a:p>
                  </a:txBody>
                  <a:tcPr marT="45725" marB="45725" marR="91450" marL="91450"/>
                </a:tc>
                <a:tc hMerge="1"/>
              </a:tr>
              <a:tr h="1005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WARNING!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Constructor with initializer_list</a:t>
                      </a:r>
                      <a:r>
                        <a:rPr lang="en-US" sz="1400"/>
                        <a:t> has precedence!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   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4, 20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//vector contains 4 and 20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    v(4, 20); // vector contains 20, 20, 20, 20</a:t>
                      </a:r>
                      <a:endParaRPr sz="1400"/>
                    </a:p>
                  </a:txBody>
                  <a:tcPr marT="45725" marB="45725" marR="91450" marL="91450"/>
                </a:tc>
                <a:tc hMerge="1"/>
              </a:tr>
              <a:tr h="1005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WARNING 2!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initializer_list has _reference_ to its contents!  TEMPORARY OBJECT!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Brace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/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457200" y="1295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3733800"/>
                <a:gridCol w="4495800"/>
              </a:tblGrid>
              <a:tr h="446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C++11</a:t>
                      </a:r>
                      <a:endParaRPr sz="2800"/>
                    </a:p>
                  </a:txBody>
                  <a:tcPr marT="45725" marB="45725" marR="91450" marL="91450"/>
                </a:tc>
                <a:tc hMerge="1"/>
              </a:tr>
              <a:tr h="495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//but wait!!! How then does this work?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struct Vector3{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float x,y,z;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Vector3(float _x, float _y, float _z)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: x(_x), y(_y), z(_z){}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/>
                        <a:t> 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I don’t see ctor with </a:t>
                      </a:r>
                      <a:r>
                        <a:rPr b="1" lang="en-US" sz="1400"/>
                        <a:t>std::initializer_list!</a:t>
                      </a:r>
                      <a:endParaRPr b="1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v.x*inv_len, v.y*inv_len, v.z*inv_len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Vector3 x = normalize(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2,5,9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); </a:t>
                      </a:r>
                      <a:endParaRPr b="1"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Vector3 y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4,2,1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; </a:t>
                      </a:r>
                      <a:endParaRPr b="1"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The answer is:</a:t>
                      </a:r>
                      <a:r>
                        <a:rPr lang="en-US" sz="1400"/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now you can use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{}</a:t>
                      </a:r>
                      <a:r>
                        <a:rPr lang="en-US" sz="1400"/>
                        <a:t> instead of ()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2468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But what about following case: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T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T(int,int);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T(initializer_list&lt;int&gt;);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T foo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10,20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 // calls initializer_list ctor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T bar (10,20);  // calls first constructor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Initializer-list constructors </a:t>
                      </a:r>
                      <a:r>
                        <a:rPr b="1" lang="en-US" sz="1400" u="sng"/>
                        <a:t>take precedence over other constructors </a:t>
                      </a:r>
                      <a:r>
                        <a:rPr lang="en-US" sz="1400"/>
                        <a:t>when the initializer-list constructor syntax is used!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314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So</a:t>
                      </a:r>
                      <a:r>
                        <a:rPr lang="en-US" sz="1400"/>
                        <a:t>, be careful! Consider following example: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v(5); // v contains five elements {0,0,0,0,0}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vector&lt;int&gt;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 v contains one element {5}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Brace 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r>
              <a:rPr lang="en-US" sz="3959"/>
              <a:t>, 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std::initializer_list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Don’t mix std::initializer_list with auto</a:t>
            </a:r>
            <a:endParaRPr/>
          </a:p>
          <a:p>
            <a:pPr indent="0" lvl="1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n; </a:t>
            </a:r>
            <a:endParaRPr/>
          </a:p>
          <a:p>
            <a:pPr indent="0" lvl="1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w(n);	 // int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x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n; 	 // int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y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// std::initializer_list&lt;int&gt;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z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// std::initializer_list&lt;int&gt;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457200" y="1706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4330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 hMerge="1"/>
              </a:tr>
              <a:tr h="606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typedef int int32_t; // on windows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typedef void (*Fn)(double);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606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typedef Type&lt;42,36&gt; ConcreteType;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190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template&lt;int</a:t>
                      </a: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 V</a:t>
                      </a: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typedef Type&lt;42,V&gt; MyType;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//error: not legal C++ code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MyType&lt;36&gt; object;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template&lt;int V&gt;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 meta_type{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typedef Type&lt;42, V&gt; type;</a:t>
                      </a:r>
                      <a:br>
                        <a:rPr lang="en-US" sz="1800"/>
                      </a:br>
                      <a:r>
                        <a:rPr lang="en-US" sz="1800"/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typedef meta_type&lt;36&gt;::type MyType;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MyType object;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457200" y="1706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43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60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typedef int int32_t; // on windows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typedef void (*Fn)(double);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/>
                        <a:t> int32_t = int; // on windows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/>
                        <a:t>Fn = void (*)(double);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typedef Type&lt;42,36&gt; ConcreteType;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/>
                        <a:t>ConcreteType = Type&lt;42,36&gt;;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0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template&lt;int V&gt;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 meta_type{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typedef Type&lt;42, V&gt; type;</a:t>
                      </a:r>
                      <a:br>
                        <a:rPr lang="en-US" sz="1800"/>
                      </a:br>
                      <a:r>
                        <a:rPr lang="en-US" sz="1800"/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typedef meta_type&lt;36&gt;::type MyType;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MyType object;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template &lt;int V&gt;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/>
                        <a:t> MyType = Type&lt;42, V&gt;;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MyType&lt;36&gt; object;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  <a:endParaRPr/>
          </a:p>
        </p:txBody>
      </p:sp>
      <p:graphicFrame>
        <p:nvGraphicFramePr>
          <p:cNvPr id="208" name="Google Shape;208;p3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</a:tblGrid>
              <a:tr h="46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2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struct A { A(int){}; 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void f(A){};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A a(1);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f(1); 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return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Bits and Pieces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Class Design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Type System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Metaprogramming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Standard Library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  <a:endParaRPr/>
          </a:p>
        </p:txBody>
      </p:sp>
      <p:graphicFrame>
        <p:nvGraphicFramePr>
          <p:cNvPr id="214" name="Google Shape;214;p3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</a:tblGrid>
              <a:tr h="46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2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struct A {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600"/>
                        <a:t>A(int){}; 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void f(A){};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 a(1);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f(1); 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//error: implicit cast!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return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  <a:endParaRPr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610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operator A() { return A(m);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A a = b;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  <a:endParaRPr/>
          </a:p>
        </p:txBody>
      </p:sp>
      <p:graphicFrame>
        <p:nvGraphicFramePr>
          <p:cNvPr id="226" name="Google Shape;226;p3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operator A() { return A(m);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A a = b;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/>
                        <a:t> operator A() { return A(m);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A a = b;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cast!</a:t>
                      </a:r>
                      <a:endParaRPr b="1" sz="1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cast!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  <a:endParaRPr/>
          </a:p>
        </p:txBody>
      </p:sp>
      <p:graphicFrame>
        <p:nvGraphicFramePr>
          <p:cNvPr id="232" name="Google Shape;232;p3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operator A() { return A(m);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A a = b;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/>
                        <a:t> operator A() { return A(m);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A a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/>
                        <a:t>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/>
                        <a:t>(b); </a:t>
                      </a:r>
                      <a:endParaRPr b="1" sz="1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f(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/>
                        <a:t>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/>
                        <a:t>(b));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template &gt;&gt; notation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8" name="Google Shape;238;p3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std::vector&lt;std::vector&lt;int&gt;&gt;</a:t>
                      </a:r>
                      <a:r>
                        <a:rPr lang="en-US" sz="1400"/>
                        <a:t> x; // compiler error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std::vector&lt;std::vector&lt;int&gt;&gt;</a:t>
                      </a:r>
                      <a:r>
                        <a:rPr lang="en-US" sz="1600"/>
                        <a:t> x; // OK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Bits and Pieces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highlight>
                  <a:schemeClr val="accent3"/>
                </a:highlight>
              </a:rPr>
              <a:t>Class Design</a:t>
            </a:r>
            <a:endParaRPr>
              <a:highlight>
                <a:schemeClr val="accent3"/>
              </a:highlight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Type System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Metaprogramming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Standard Library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member initializers</a:t>
            </a:r>
            <a:endParaRPr/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3434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5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public: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A(): a(4), b(2),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h("text1"),</a:t>
                      </a:r>
                      <a:r>
                        <a:rPr b="0" lang="en-US" sz="1600"/>
                        <a:t>  </a:t>
                      </a:r>
                      <a:r>
                        <a:rPr b="0" lang="en-US" sz="1600"/>
                        <a:t>s("text2")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A(int in_a) : a(in_a), b(2),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h</a:t>
                      </a:r>
                      <a:r>
                        <a:rPr b="0" lang="en-US" sz="1600"/>
                        <a:t>("text1"),</a:t>
                      </a:r>
                      <a:r>
                        <a:rPr b="0" lang="en-US" sz="1600"/>
                        <a:t>  </a:t>
                      </a:r>
                      <a:r>
                        <a:rPr b="0" lang="en-US" sz="1600"/>
                        <a:t>s("text2")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A(C c) : a(4), b(2),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h("text1"), </a:t>
                      </a:r>
                      <a:r>
                        <a:rPr b="0" lang="en-US" sz="1600"/>
                        <a:t> </a:t>
                      </a:r>
                      <a:r>
                        <a:rPr b="0" lang="en-US" sz="1600"/>
                        <a:t>s("text2")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private: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 a;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</a:t>
                      </a:r>
                      <a:r>
                        <a:rPr b="0" lang="en-US" sz="1600"/>
                        <a:t> b;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string h;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string s;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member initializers</a:t>
            </a:r>
            <a:endParaRPr/>
          </a:p>
        </p:txBody>
      </p:sp>
      <p:graphicFrame>
        <p:nvGraphicFramePr>
          <p:cNvPr id="257" name="Google Shape;257;p3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343400"/>
                <a:gridCol w="38862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5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public: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A(): a(4), b(2),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h("text1"),</a:t>
                      </a:r>
                      <a:r>
                        <a:rPr b="0" lang="en-US" sz="1600"/>
                        <a:t>  </a:t>
                      </a:r>
                      <a:r>
                        <a:rPr b="0" lang="en-US" sz="1600"/>
                        <a:t>s("text2")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A(int in_a) : a(in_a), b(2),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h</a:t>
                      </a:r>
                      <a:r>
                        <a:rPr b="0" lang="en-US" sz="1600"/>
                        <a:t>("text1"),</a:t>
                      </a:r>
                      <a:r>
                        <a:rPr b="0" lang="en-US" sz="1600"/>
                        <a:t>  </a:t>
                      </a:r>
                      <a:r>
                        <a:rPr b="0" lang="en-US" sz="1600"/>
                        <a:t>s("text2")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A(C c) : a(4), b(2),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h("text1"), </a:t>
                      </a:r>
                      <a:r>
                        <a:rPr b="0" lang="en-US" sz="1600"/>
                        <a:t> </a:t>
                      </a:r>
                      <a:r>
                        <a:rPr b="0" lang="en-US" sz="1600"/>
                        <a:t>s("text2")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private: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 a;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</a:t>
                      </a:r>
                      <a:r>
                        <a:rPr b="0" lang="en-US" sz="1600"/>
                        <a:t> b;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string h;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string s;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public: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A(int in_a) : a(in_a)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A(C c) {}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private: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 a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4;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</a:t>
                      </a:r>
                      <a:r>
                        <a:rPr b="0" lang="en-US" sz="1600"/>
                        <a:t> b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2;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string h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"text1";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string s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"text2";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constructors</a:t>
            </a:r>
            <a:endParaRPr/>
          </a:p>
        </p:txBody>
      </p:sp>
      <p:graphicFrame>
        <p:nvGraphicFramePr>
          <p:cNvPr id="263" name="Google Shape;263;p4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 a;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void validate(int x)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if (0&lt;x &amp;&amp; x&lt;=42) a=x;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  </a:t>
                      </a:r>
                      <a:r>
                        <a:rPr b="0" lang="en-US" sz="1600"/>
                        <a:t>else throw bad_A(x);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public: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A(int x) { validate(x); 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A() { validate(42); 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A(string s)  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</a:t>
                      </a:r>
                      <a:r>
                        <a:rPr lang="en-US" sz="1600"/>
                        <a:t>a =</a:t>
                      </a:r>
                      <a:r>
                        <a:rPr b="0" lang="en-US" sz="1600"/>
                        <a:t> stoi(s); // problem?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constructors</a:t>
            </a:r>
            <a:endParaRPr/>
          </a:p>
        </p:txBody>
      </p:sp>
      <p:graphicFrame>
        <p:nvGraphicFramePr>
          <p:cNvPr id="269" name="Google Shape;269;p4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 a;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void validate(int x) 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  if (0&lt;x &amp;&amp; x&lt;=42) a=x;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  </a:t>
                      </a:r>
                      <a:r>
                        <a:rPr b="0" lang="en-US" sz="1600"/>
                        <a:t>else throw bad_A(x);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public: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A(int x) { validate(x); 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A() { validate(42); }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A(string s)  { </a:t>
                      </a:r>
                      <a:endParaRPr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  a = stoi(s); // problem?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class A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int a;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public: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A(int x)  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  if (0&lt;x &amp;&amp; x&lt;=42) a=x;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  </a:t>
                      </a:r>
                      <a:r>
                        <a:rPr b="0" lang="en-US" sz="1600"/>
                        <a:t>else throw bad_A(x);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A()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A(42)</a:t>
                      </a:r>
                      <a:r>
                        <a:rPr b="0" lang="en-US" sz="1600"/>
                        <a:t>{ 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  A(string s)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A(stoi(s))</a:t>
                      </a:r>
                      <a:r>
                        <a:rPr b="0" lang="en-US" sz="1600"/>
                        <a:t>{ 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};</a:t>
                      </a:r>
                      <a:endParaRPr b="0"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design note: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class guards invariants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free/static functions provide additional services i.s.o. “utility” constructors</a:t>
                      </a:r>
                      <a:br>
                        <a:rPr lang="en-US" sz="1600"/>
                      </a:b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from_text(string s)</a:t>
                      </a:r>
                      <a:b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{ return A(parse(s)); }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highlight>
                  <a:srgbClr val="B6D7A8"/>
                </a:highlight>
              </a:rPr>
              <a:t>Bits and Pieces</a:t>
            </a:r>
            <a:endParaRPr>
              <a:highlight>
                <a:srgbClr val="B6D7A8"/>
              </a:highlight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Class Design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Type System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Metaprogramming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Standard Library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inheriting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/>
          </a:p>
        </p:txBody>
      </p:sp>
      <p:graphicFrame>
        <p:nvGraphicFramePr>
          <p:cNvPr id="275" name="Google Shape;275;p4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/>
                        <a:t>C++11</a:t>
                      </a:r>
                      <a:endParaRPr b="1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class Base</a:t>
                      </a:r>
                      <a:r>
                        <a:rPr lang="en-US"/>
                        <a:t> </a:t>
                      </a: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int a;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public: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</a:t>
                      </a:r>
                      <a:r>
                        <a:rPr lang="en-US" sz="1600"/>
                        <a:t>Base</a:t>
                      </a:r>
                      <a:r>
                        <a:rPr b="0" lang="en-US" sz="1600"/>
                        <a:t>(int x): a(x) { }</a:t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Base(string s): a(stoi(s)){}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class Derived: public Base {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public: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Derived(int x): Base(x){}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Derived(string s): Base(s){}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void extended_functionality();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};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class Base</a:t>
                      </a:r>
                      <a:r>
                        <a:rPr lang="en-US"/>
                        <a:t> </a:t>
                      </a:r>
                      <a:r>
                        <a:rPr lang="en-US" sz="1600"/>
                        <a:t>{ </a:t>
                      </a:r>
                      <a:endParaRPr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int a; </a:t>
                      </a:r>
                      <a:endParaRPr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public:</a:t>
                      </a:r>
                      <a:endParaRPr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Base(int x): a(x) { }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  Base(string s): </a:t>
                      </a: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Base</a:t>
                      </a:r>
                      <a:r>
                        <a:rPr lang="en-US" sz="1600"/>
                        <a:t>(stoi(s)){}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};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class Derived: public Base {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public: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  using Base::Base;</a:t>
                      </a:r>
                      <a:endParaRPr sz="16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  void extended_functionality();</a:t>
                      </a:r>
                      <a:endParaRPr sz="16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};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p4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5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Base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 ...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virtual void some_func(float);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Derived : Base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virtual void some_func(int);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//warning,  at best?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7" name="Google Shape;287;p4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5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Base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 ...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virtual void some_func(float);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Derived : Base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virtual void some_func(int);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//warning,  at best?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Base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virtual void some_func(float);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Derived : Base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void some_func(int)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override</a:t>
                      </a:r>
                      <a:r>
                        <a:rPr lang="en-US" sz="2400"/>
                        <a:t>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  //error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3" name="Google Shape;293;p4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5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Java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59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 Base1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1800"/>
                        <a:t> {};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Derived1 : Base1{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  <a:endParaRPr b="1" sz="18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 Base2{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virtual void f()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1800"/>
                        <a:t>;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};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Derived2 : Base2 {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void f();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Base1 {}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Derived1 extends Base1 {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Base2 {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public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void f(){};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Derived2 extends Base2 {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public void f(){};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4" name="Google Shape;294;p45"/>
          <p:cNvSpPr txBox="1"/>
          <p:nvPr>
            <p:ph type="title"/>
          </p:nvPr>
        </p:nvSpPr>
        <p:spPr>
          <a:xfrm>
            <a:off x="457200" y="5649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Note: </a:t>
            </a:r>
            <a:r>
              <a:rPr lang="en-US" sz="1800"/>
              <a:t>CPPCoreGuidelines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says No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959"/>
              <a:t>special members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default and delete</a:t>
            </a:r>
            <a:endParaRPr/>
          </a:p>
        </p:txBody>
      </p:sp>
      <p:graphicFrame>
        <p:nvGraphicFramePr>
          <p:cNvPr id="300" name="Google Shape;300;p4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792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C++11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class A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A&amp; operator=(A)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  // </a:t>
                      </a:r>
                      <a:r>
                        <a:rPr lang="en-US" sz="1600"/>
                        <a:t>disallow copying</a:t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A(const A&amp;)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struct B</a:t>
                      </a:r>
                      <a:r>
                        <a:rPr lang="en-US" sz="1600"/>
                        <a:t> </a:t>
                      </a:r>
                      <a:r>
                        <a:rPr b="0" lang="en-US" sz="1600"/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B(float); //</a:t>
                      </a:r>
                      <a:r>
                        <a:rPr b="1" lang="en-US" sz="1600"/>
                        <a:t> </a:t>
                      </a:r>
                      <a:r>
                        <a:rPr lang="en-US" sz="1600"/>
                        <a:t>can initialize with a float</a:t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B(long)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</a:t>
                      </a:r>
                      <a:r>
                        <a:rPr b="1" lang="en-US" sz="1600"/>
                        <a:t> </a:t>
                      </a:r>
                      <a:r>
                        <a:rPr b="0" lang="en-US" sz="1600"/>
                        <a:t>//</a:t>
                      </a:r>
                      <a:r>
                        <a:rPr b="1" lang="en-US" sz="1600"/>
                        <a:t> </a:t>
                      </a:r>
                      <a:r>
                        <a:rPr lang="en-US" sz="1600"/>
                        <a:t>but not with long</a:t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struct C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  virtual ~C()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default</a:t>
                      </a:r>
                      <a:r>
                        <a:rPr b="0" lang="en-US" sz="1600"/>
                        <a:t>;</a:t>
                      </a:r>
                      <a:br>
                        <a:rPr b="0" lang="en-US" sz="1600"/>
                      </a:br>
                      <a:r>
                        <a:rPr b="0" lang="en-US" sz="1600"/>
                        <a:t>};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301" name="Google Shape;301;p46"/>
          <p:cNvGrpSpPr/>
          <p:nvPr/>
        </p:nvGrpSpPr>
        <p:grpSpPr>
          <a:xfrm>
            <a:off x="4916575" y="2448900"/>
            <a:ext cx="3320800" cy="2128950"/>
            <a:chOff x="4786950" y="3261125"/>
            <a:chExt cx="3320800" cy="2128950"/>
          </a:xfrm>
        </p:grpSpPr>
        <p:pic>
          <p:nvPicPr>
            <p:cNvPr id="302" name="Google Shape;302;p46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86950" y="3261125"/>
              <a:ext cx="3320800" cy="175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46"/>
            <p:cNvSpPr txBox="1"/>
            <p:nvPr/>
          </p:nvSpPr>
          <p:spPr>
            <a:xfrm>
              <a:off x="4786950" y="5016575"/>
              <a:ext cx="3320700" cy="3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(Marius Bancila)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310" name="Google Shape;310;p47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Bits and Pieces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Class Design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highlight>
                  <a:schemeClr val="accent3"/>
                </a:highlight>
              </a:rPr>
              <a:t>Type System</a:t>
            </a:r>
            <a:endParaRPr>
              <a:highlight>
                <a:schemeClr val="accent3"/>
              </a:highlight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Metaprogramming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Standard Library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959"/>
              <a:t>fixed width integer types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8"/>
          <p:cNvSpPr txBox="1"/>
          <p:nvPr/>
        </p:nvSpPr>
        <p:spPr>
          <a:xfrm>
            <a:off x="2802300" y="1247450"/>
            <a:ext cx="6341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https://en.cppreference.com/w/cpp/types/integer</a:t>
            </a:r>
            <a:endParaRPr/>
          </a:p>
        </p:txBody>
      </p:sp>
      <p:sp>
        <p:nvSpPr>
          <p:cNvPr id="317" name="Google Shape;317;p48"/>
          <p:cNvSpPr txBox="1"/>
          <p:nvPr/>
        </p:nvSpPr>
        <p:spPr>
          <a:xfrm>
            <a:off x="1100850" y="2344250"/>
            <a:ext cx="69423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&lt;cstdint&gt;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std::int8_t, …, std::int64_t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std::uint8_t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std::uint64_t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class - scoped</a:t>
            </a:r>
            <a:r>
              <a:rPr lang="en-US" sz="3959"/>
              <a:t>, 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strongly typed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3" name="Google Shape;323;p4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C++03</a:t>
                      </a:r>
                      <a:endParaRPr b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enum Alert { green, yellow, red 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//enum</a:t>
                      </a: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Color{ red, blue 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 C2365: 'red' : redefinition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Alert a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a2 = red;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// ok: Alert-&gt;int conversion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a3 = Alert::red;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class - scoped</a:t>
            </a:r>
            <a:r>
              <a:rPr lang="en-US" sz="3959"/>
              <a:t>, 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strongly typed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9" name="Google Shape;329;p5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C++03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/>
                        <a:t>C++11</a:t>
                      </a:r>
                      <a:endParaRPr b="0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enum Alert { green, yellow, red 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//enum</a:t>
                      </a: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Color{ red, blue 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 C2365: 'red' : redefinition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Alert a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a2 = red;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// ok: Alert-&gt;int conversion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a3 = Alert::red;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b="0" lang="en-US" sz="1600"/>
                        <a:t> Alert { green, yellow, red 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b="0" lang="en-US" sz="1600"/>
                        <a:t> Color</a:t>
                      </a:r>
                      <a:r>
                        <a:rPr b="0" lang="en-US" sz="1600"/>
                        <a:t>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32_t </a:t>
                      </a:r>
                      <a:r>
                        <a:rPr b="0" lang="en-US" sz="1600"/>
                        <a:t>{ red, blue };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Alert a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Color c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error: no int-&gt;Color conversion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a2 = Alert::red;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</a:t>
                      </a:r>
                      <a:endParaRPr b="1" sz="16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int a2_ = static_cast&lt;int&gt;(Alert::red);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ok</a:t>
                      </a:r>
                      <a:endParaRPr b="1" sz="16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</a:t>
                      </a:r>
                      <a:r>
                        <a:rPr lang="en-US" sz="1600"/>
                        <a:t>3</a:t>
                      </a:r>
                      <a:r>
                        <a:rPr b="0" lang="en-US" sz="1600"/>
                        <a:t> = blue;</a:t>
                      </a:r>
                      <a:r>
                        <a:rPr b="1" lang="en-US" sz="1600"/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error: blue not in scope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int a</a:t>
                      </a:r>
                      <a:r>
                        <a:rPr lang="en-US" sz="1600"/>
                        <a:t>4</a:t>
                      </a:r>
                      <a:r>
                        <a:rPr b="0" lang="en-US" sz="1600"/>
                        <a:t> = Color::blue;</a:t>
                      </a:r>
                      <a:r>
                        <a:rPr b="1" i="0" lang="en-US" sz="16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i="0" lang="en-US" sz="1600">
                          <a:solidFill>
                            <a:srgbClr val="00B050"/>
                          </a:solidFill>
                        </a:rPr>
                        <a:t>//error: not Color-&gt;int conversion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600"/>
                        <a:t>Color a</a:t>
                      </a:r>
                      <a:r>
                        <a:rPr lang="en-US" sz="1600"/>
                        <a:t>5</a:t>
                      </a:r>
                      <a:r>
                        <a:rPr b="0" lang="en-US" sz="1600"/>
                        <a:t> = Color::blue;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//ok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 Changer Ahead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Bits’n’pieces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syntax: range-for: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for(const auto &amp;v: values)...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new </a:t>
            </a:r>
            <a:r>
              <a:rPr lang="en-US"/>
              <a:t>types: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nullptr_t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std::uint32_t</a:t>
            </a:r>
            <a:r>
              <a:rPr lang="en-US"/>
              <a:t>, …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syntax: raw string literals: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10.5_sec</a:t>
            </a:r>
            <a:r>
              <a:rPr lang="en-US" sz="2800"/>
              <a:t>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1303_eurocent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new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/>
              <a:t> iso typedef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using T = std::vector&lt;int&gt;;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1" name="Google Shape;341;p52"/>
          <p:cNvGraphicFramePr/>
          <p:nvPr/>
        </p:nvGraphicFramePr>
        <p:xfrm>
          <a:off x="3810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43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8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map&lt;string,string&gt;::iterator it = m.begin();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double const param = config["param"];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singleton&amp; s = singleton::instance();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it = m.begin();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const param = config["param"];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&amp; s = singleton::instance();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85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Prefer using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 in the following cases</a:t>
                      </a:r>
                      <a:r>
                        <a:rPr lang="en-US" sz="1800"/>
                        <a:t>: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60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p = new T();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Here is T in the expression. No need to repeat it again.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p = make_shared&lt;T&gt;(arg1);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The same as above.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my_lambda = [](){};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lambda expression: on-the-fly, ‘anonymous’ type.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it = begin(m);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Instead of: map&lt;string,list&lt;int&gt;::iterator&gt;::const_iterator it = m.cbegin();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sng">
                          <a:solidFill>
                            <a:schemeClr val="hlink"/>
                          </a:solidFill>
                          <a:hlinkClick r:id="rId3"/>
                        </a:rPr>
                        <a:t>http://programmers.stackexchange.com/questions/180216/does-auto-make-c-code-harder-to-understand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sp>
        <p:nvSpPr>
          <p:cNvPr id="342" name="Google Shape;342;p52"/>
          <p:cNvSpPr/>
          <p:nvPr/>
        </p:nvSpPr>
        <p:spPr>
          <a:xfrm>
            <a:off x="5203225" y="272738"/>
            <a:ext cx="1132800" cy="1132800"/>
          </a:xfrm>
          <a:prstGeom prst="hear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2"/>
          <p:cNvSpPr/>
          <p:nvPr/>
        </p:nvSpPr>
        <p:spPr>
          <a:xfrm>
            <a:off x="2772700" y="272725"/>
            <a:ext cx="1132800" cy="1132800"/>
          </a:xfrm>
          <a:prstGeom prst="hear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user-defined literals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" name="Google Shape;349;p5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3048000"/>
                <a:gridCol w="518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2400"/>
                        <a:t>C++03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123 // int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1.2 // double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1.2F // float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'a' // char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1ULL // unsigned long long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1.2_i // imaginary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123.4567891234_df // decimal floating point (IBM)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101010111000101_b // binary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123_sec // seconds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123.56_km // not miles! (units)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 x = “1235”_s; // a std::string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Speed</a:t>
                      </a:r>
                      <a:r>
                        <a:rPr b="0" lang="en-US" sz="1800"/>
                        <a:t> v = 100_km/1_h;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user-defined literals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5" name="Google Shape;355;p5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3048000"/>
                <a:gridCol w="518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2400"/>
                        <a:t>C++03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123 // int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1.2 // double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1.2F // float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'a' // char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1ULL // unsigned long long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operator "" </a:t>
                      </a:r>
                      <a:r>
                        <a:rPr b="1" lang="en-US" sz="1800"/>
                        <a:t>_</a:t>
                      </a:r>
                      <a:r>
                        <a:rPr lang="en-US" sz="1800"/>
                        <a:t>km(int val){ // </a:t>
                      </a:r>
                      <a:r>
                        <a:rPr i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literal operator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return Distance(val);</a:t>
                      </a:r>
                      <a:br>
                        <a:rPr lang="en-US" sz="1800"/>
                      </a:br>
                      <a:r>
                        <a:rPr lang="en-US" sz="1800"/>
                        <a:t>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operator "" </a:t>
                      </a:r>
                      <a:r>
                        <a:rPr b="1" lang="en-US" sz="1800"/>
                        <a:t>_</a:t>
                      </a:r>
                      <a:r>
                        <a:rPr lang="en-US" sz="1800"/>
                        <a:t>mi(int val){ // </a:t>
                      </a:r>
                      <a:r>
                        <a:rPr i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literal operator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return Distance(val/1.8);</a:t>
                      </a:r>
                      <a:br>
                        <a:rPr lang="en-US" sz="1800"/>
                      </a:br>
                      <a:r>
                        <a:rPr lang="en-US" sz="1800"/>
                        <a:t>}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 x = 1_km + 1_mi;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Practical</a:t>
                      </a:r>
                      <a:r>
                        <a:rPr lang="en-US" sz="1800"/>
                        <a:t> usage: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http://www.codeproject.com/Articles/447922/Application-of-Cplusplus11-User-Defined-Literals-t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  <a:endParaRPr/>
          </a:p>
        </p:txBody>
      </p:sp>
      <p:graphicFrame>
        <p:nvGraphicFramePr>
          <p:cNvPr id="361" name="Google Shape;361;p5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214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  <a:endParaRPr/>
          </a:p>
        </p:txBody>
      </p:sp>
      <p:graphicFrame>
        <p:nvGraphicFramePr>
          <p:cNvPr id="367" name="Google Shape;367;p5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  <a:endParaRPr/>
          </a:p>
        </p:txBody>
      </p:sp>
      <p:graphicFrame>
        <p:nvGraphicFramePr>
          <p:cNvPr id="373" name="Google Shape;373;p5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(*(T*)(0)+*(U*)(0)) 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 ugly!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  <a:endParaRPr/>
          </a:p>
        </p:txBody>
      </p:sp>
      <p:graphicFrame>
        <p:nvGraphicFramePr>
          <p:cNvPr id="379" name="Google Shape;379;p5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(*(T*)(0)+*(U*)(0)) add(T x, U y)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 ugly!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return x+y;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template&lt;class T, class U&gt;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1" i="1" lang="en-US" sz="1800">
                          <a:solidFill>
                            <a:schemeClr val="dk1"/>
                          </a:solidFill>
                        </a:rPr>
                        <a:t> add</a:t>
                      </a:r>
                      <a:r>
                        <a:rPr b="1" i="1" lang="en-US" sz="1800"/>
                        <a:t>(T x, U y) </a:t>
                      </a:r>
                      <a:r>
                        <a:rPr b="1" i="1" lang="en-US" sz="1800">
                          <a:solidFill>
                            <a:srgbClr val="00B050"/>
                          </a:solidFill>
                        </a:rPr>
                        <a:t>-&gt;</a:t>
                      </a:r>
                      <a:r>
                        <a:rPr b="1" i="1" lang="en-US" sz="1800"/>
                        <a:t> </a:t>
                      </a:r>
                      <a:r>
                        <a:rPr b="1" i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1" i="1" lang="en-US" sz="1800"/>
                        <a:t>(x+y)</a:t>
                      </a:r>
                      <a:endParaRPr b="1" i="1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 return x+y; }</a:t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// c++14: deduced!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template&lt;class T, class U&gt;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/>
                        <a:t> add(T x, U y)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{</a:t>
                      </a:r>
                      <a:r>
                        <a:rPr lang="en-US"/>
                        <a:t> </a:t>
                      </a:r>
                      <a:r>
                        <a:rPr lang="en-US" sz="1800"/>
                        <a:t>return x+y; }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  <a:endParaRPr/>
          </a:p>
        </p:txBody>
      </p:sp>
      <p:graphicFrame>
        <p:nvGraphicFramePr>
          <p:cNvPr id="385" name="Google Shape;385;p5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34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struct LinkedList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struct Link { /* ... */ 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Link* erase(Link* p);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// ...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LinkedList::Link* LinkedList::erase(Link* p)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/* ... */ }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struct LinkedList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struct Link { /* ... */ 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Link* erase(Link* p);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  // ...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0" lang="en-US" sz="1800"/>
                        <a:t> LinkedList::erase(Link* p)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-&gt; </a:t>
                      </a:r>
                      <a:r>
                        <a:rPr b="0" lang="en-US" sz="1800"/>
                        <a:t>Link*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{ /* ... */ }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392" name="Google Shape;392;p60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Bits and Pieces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Class Design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Type System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highlight>
                  <a:schemeClr val="accent3"/>
                </a:highlight>
              </a:rPr>
              <a:t>Metaprogramming</a:t>
            </a:r>
            <a:endParaRPr>
              <a:highlight>
                <a:schemeClr val="accent3"/>
              </a:highlight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Standard Library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static_assert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8" name="Google Shape;398;p61"/>
          <p:cNvGraphicFramePr/>
          <p:nvPr/>
        </p:nvGraphicFramePr>
        <p:xfrm>
          <a:off x="457200" y="1600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8229600"/>
              </a:tblGrid>
              <a:tr h="44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43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template&lt;class T&gt;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f(T v){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static_assert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(sizeof(v) == 4, “v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must have size of 4 bytes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//do something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with v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g(){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int64_t v; // 8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bytes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f(v);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5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vs2010/2012 output: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1&gt;d:\main.cpp(5): error C2338: v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must have size of 4 bytes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range-for, begin, end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vector&lt;int&gt; v;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for( vector&lt;int&gt;::iterator i = v.begin(); i != v.end(); ++i 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total += *i;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v.begin(), v.end() 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a[] = {1,2,3,4,5};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&amp;a[0], &amp;a[0] + sizeof(a)/sizeof(a[0]));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vector&lt;int&gt; v;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for( auto d : v )</a:t>
                      </a:r>
                      <a:endParaRPr sz="18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total += 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begin(v), end(v)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a[] = {1,2,3,4,5};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begin(a), end(a)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);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decltype(expression)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4" name="Google Shape;404;p6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2362200"/>
                <a:gridCol w="586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 main(){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i = 4;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 j = 6;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int&amp; k = i;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a[5];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*p;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var1;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var2;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var3;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int&amp; var4 = i;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//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 var5 = 1;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int&amp; var6 = j;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var7[5];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int&amp; var8 =</a:t>
                      </a:r>
                      <a:r>
                        <a:rPr lang="en-US" sz="1400"/>
                        <a:t> i;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int&amp; var9 = i;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return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 main(){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i = 4;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 j = 6;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const int&amp; k = i;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a[5];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int *p;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//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is an operator for querying the type of an expression.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//similarly to the sizeof operator, the operand of decltype is unevaluated.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(i</a:t>
                      </a:r>
                      <a:r>
                        <a:rPr lang="en-US" sz="1400"/>
                        <a:t>) var1; </a:t>
                      </a:r>
                      <a:r>
                        <a:rPr lang="en-US" sz="1400"/>
                        <a:t> 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(1) var2;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(2+3) var3;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(i=1) var4 = i; //there is no assignment i to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// i</a:t>
                      </a:r>
                      <a:r>
                        <a:rPr lang="en-US" sz="1400"/>
                        <a:t> == 4 as before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(j) var5 = 1;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(k) var6 = j;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(a+1) var7;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(a[3]) var8 = i;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(*p) var9 = i;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b="1" lang="en-US">
                          <a:solidFill>
                            <a:srgbClr val="000000"/>
                          </a:solidFill>
                        </a:rPr>
                        <a:t>const</a:t>
                      </a:r>
                      <a:r>
                        <a:rPr b="1" lang="en-US">
                          <a:solidFill>
                            <a:srgbClr val="00B050"/>
                          </a:solidFill>
                        </a:rPr>
                        <a:t> decltype</a:t>
                      </a:r>
                      <a:r>
                        <a:rPr lang="en-US"/>
                        <a:t>(*p)</a:t>
                      </a:r>
                      <a:r>
                        <a:rPr b="1" lang="en-US">
                          <a:solidFill>
                            <a:srgbClr val="000000"/>
                          </a:solidFill>
                        </a:rPr>
                        <a:t>&amp;</a:t>
                      </a:r>
                      <a:r>
                        <a:rPr lang="en-US"/>
                        <a:t> var10 = i;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return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5" name="Google Shape;405;p62"/>
          <p:cNvSpPr/>
          <p:nvPr/>
        </p:nvSpPr>
        <p:spPr>
          <a:xfrm>
            <a:off x="2133600" y="5105400"/>
            <a:ext cx="647700" cy="304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62"/>
          <p:cNvSpPr txBox="1"/>
          <p:nvPr/>
        </p:nvSpPr>
        <p:spPr>
          <a:xfrm>
            <a:off x="2237400" y="4283625"/>
            <a:ext cx="4669200" cy="740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Expression is not evaluated: only to determine the type!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std::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declval&lt;</a:t>
            </a:r>
            <a:r>
              <a:rPr lang="en-US"/>
              <a:t>T&gt;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63"/>
          <p:cNvSpPr txBox="1"/>
          <p:nvPr>
            <p:ph idx="1" type="body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</a:t>
            </a:r>
            <a:r>
              <a:rPr lang="en-US"/>
              <a:t>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you can’t write an expression for use with decltype (e.g. only types are known)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example:</a:t>
            </a:r>
            <a:br>
              <a:rPr lang="en-US"/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template&lt;class T&gt;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using sum_t =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decltype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declval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&lt;T&gt;() +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declval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&lt;T&gt;());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sum_t&lt;matrix&lt;2,3&gt;&gt; m;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template&lt;class X&gt;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using ftype =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decltype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declval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&lt;X&gt;().foo());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traits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8" name="Google Shape;418;p6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876800"/>
                <a:gridCol w="3352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Output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#include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&lt;type_traits&gt;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#include &lt;iostream&gt;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using namespace std;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struct A { 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struct B { virtual void f(){} 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struct C : B {};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int main()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/>
                        <a:t>  cout &lt;&lt; "int:"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has_virtual_destructor</a:t>
                      </a:r>
                      <a:r>
                        <a:rPr i="0" lang="en-US" sz="1400"/>
                        <a:t>&lt;int&gt;::value &lt;&lt; endl;</a:t>
                      </a:r>
                      <a:endParaRPr b="0" i="0"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  cout &lt;&lt; "int:"&lt;&lt;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&lt;int&gt;::value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  cout &lt;&lt; "A: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&lt;A&gt;::value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  cout &lt;&lt; "B: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&lt;B&gt;::value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  cout &lt;&lt; "C: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&lt;C&gt;::value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/>
                        <a:t>  typedef int mytype[][24][60];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 cout &lt;&lt; "(0 dim.): " &lt;&lt;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/>
                        <a:t>&lt;mytype,0&gt;::value</a:t>
                      </a:r>
                      <a:r>
                        <a:rPr i="0" lang="en-US" sz="1400"/>
                        <a:t> &lt;&lt; endl</a:t>
                      </a:r>
                      <a:r>
                        <a:rPr lang="en-US" sz="1400"/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cout &lt;&lt; "(1 dim.): " &lt;&lt;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&lt;mytype,1&gt;::value &lt;&lt; 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cout &lt;&lt; "(2 dim.): " &lt;&lt;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&lt;mytype,2&gt;::value &lt;&lt; endl;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  return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/>
                        <a:t>}</a:t>
                      </a:r>
                      <a:endParaRPr b="0" i="0"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int:0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int:0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A: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B: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C: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(0st dim.):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(1st dim.): 24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(2st dim.): 60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" name="Google Shape;425;p6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T,</a:t>
                      </a:r>
                      <a:r>
                        <a:rPr lang="en-US" sz="1800"/>
                        <a:t> class U</a:t>
                      </a:r>
                      <a:r>
                        <a:rPr lang="en-US" sz="1800"/>
                        <a:t>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arg1, U arg2);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T, class U, class Y&gt;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arg1, U arg2, Y arg3);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T, class U, class Y, class</a:t>
                      </a:r>
                      <a:r>
                        <a:rPr lang="en-US" sz="1800"/>
                        <a:t> Z</a:t>
                      </a:r>
                      <a:r>
                        <a:rPr lang="en-US" sz="1800"/>
                        <a:t>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arg1, U arg2, Y arg3, Z arg4);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f(“test”,42,’s’,12.f);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//… till some</a:t>
                      </a:r>
                      <a:r>
                        <a:rPr lang="en-US" sz="1800"/>
                        <a:t> max </a:t>
                      </a:r>
                      <a:r>
                        <a:rPr lang="en-US" sz="1800"/>
                        <a:t>N.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2" name="Google Shape;432;p6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T,</a:t>
                      </a:r>
                      <a:r>
                        <a:rPr lang="en-US" sz="1800"/>
                        <a:t> class U</a:t>
                      </a:r>
                      <a:r>
                        <a:rPr lang="en-US" sz="1800"/>
                        <a:t>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arg1, U arg2);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T, class U, class Y&gt;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arg1, U arg2, Y arg3);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T, class U, class Y, class</a:t>
                      </a:r>
                      <a:r>
                        <a:rPr lang="en-US" sz="1800"/>
                        <a:t> Z</a:t>
                      </a:r>
                      <a:r>
                        <a:rPr lang="en-US" sz="1800"/>
                        <a:t>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f(T arg1, U arg2, Y arg3, Z arg4);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f(“test”,42,’s’,12.f);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//… till some</a:t>
                      </a:r>
                      <a:r>
                        <a:rPr lang="en-US" sz="1800"/>
                        <a:t> max </a:t>
                      </a:r>
                      <a:r>
                        <a:rPr lang="en-US" sz="1800"/>
                        <a:t>N.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template &lt;class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void f(T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args);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f(“test”,42,’s’,12.f);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3" name="Google Shape;433;p66"/>
          <p:cNvSpPr/>
          <p:nvPr/>
        </p:nvSpPr>
        <p:spPr>
          <a:xfrm>
            <a:off x="6610600" y="2360163"/>
            <a:ext cx="2404500" cy="838200"/>
          </a:xfrm>
          <a:prstGeom prst="wedgeRoundRectCallout">
            <a:avLst>
              <a:gd fmla="val -57923" name="adj1"/>
              <a:gd fmla="val -45671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66"/>
          <p:cNvSpPr/>
          <p:nvPr/>
        </p:nvSpPr>
        <p:spPr>
          <a:xfrm>
            <a:off x="4876800" y="4140872"/>
            <a:ext cx="3657600" cy="838200"/>
          </a:xfrm>
          <a:prstGeom prst="wedgeRoundRectCallout">
            <a:avLst>
              <a:gd fmla="val -28847" name="adj1"/>
              <a:gd fmla="val 67821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expands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void f(const char*, int, char, float)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66"/>
          <p:cNvSpPr/>
          <p:nvPr/>
        </p:nvSpPr>
        <p:spPr>
          <a:xfrm>
            <a:off x="5011950" y="3276850"/>
            <a:ext cx="3099600" cy="431100"/>
          </a:xfrm>
          <a:prstGeom prst="wedgeRoundRectCallout">
            <a:avLst>
              <a:gd fmla="val -22883" name="adj1"/>
              <a:gd fmla="val -181669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1" name="Google Shape;441;p67"/>
          <p:cNvGraphicFramePr/>
          <p:nvPr/>
        </p:nvGraphicFramePr>
        <p:xfrm>
          <a:off x="228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91000"/>
                <a:gridCol w="42672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Haskell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28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</a:t>
                      </a:r>
                      <a:r>
                        <a:rPr lang="en-US" sz="1800"/>
                        <a:t>length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template&lt;&gt; struct </a:t>
                      </a:r>
                      <a:r>
                        <a:rPr lang="en-US" sz="1800"/>
                        <a:t>length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 T, 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Args&gt;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</a:t>
                      </a:r>
                      <a:r>
                        <a:rPr lang="en-US" sz="1800"/>
                        <a:t>length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&lt;T, 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1 +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lang="en-US" sz="1800"/>
                        <a:t>length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&gt;::value;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int x = </a:t>
                      </a:r>
                      <a:r>
                        <a:rPr lang="en-US" sz="1800"/>
                        <a:t>length</a:t>
                      </a:r>
                      <a:r>
                        <a:rPr lang="en-US" sz="1800"/>
                        <a:t>&lt;0,1,2,3,4&gt;::value;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length</a:t>
                      </a:r>
                      <a:r>
                        <a:rPr lang="en-US" sz="1800"/>
                        <a:t> [] = 0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length</a:t>
                      </a:r>
                      <a:r>
                        <a:rPr lang="en-US" sz="1800"/>
                        <a:t> (_:Tail) = </a:t>
                      </a:r>
                      <a:r>
                        <a:rPr lang="en-US" sz="1800"/>
                        <a:t>1</a:t>
                      </a:r>
                      <a:r>
                        <a:rPr lang="en-US" sz="1800"/>
                        <a:t> + (</a:t>
                      </a:r>
                      <a:r>
                        <a:rPr lang="en-US" sz="1800"/>
                        <a:t>length</a:t>
                      </a:r>
                      <a:r>
                        <a:rPr lang="en-US" sz="1800"/>
                        <a:t> Tail)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//call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length</a:t>
                      </a:r>
                      <a:r>
                        <a:rPr lang="en-US" sz="1800"/>
                        <a:t> [0,1,2,3,4]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8" name="Google Shape;448;p6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3810000"/>
                <a:gridCol w="44196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C++11(call sequence)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29718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T&gt;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print_list(T value)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 cout&lt;&lt;value&lt;&lt;endl;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template&lt;class First, class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Rest&gt;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print_list(First first, Rest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rest)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 cout&lt;&lt;first&lt;&lt;","; print_list(rest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print_list(42,"hello",2.3,'a');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print_list(first = 42, ...rest = "hello",2.3,'a')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42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print_list(first = "hello", ...rest = 2.3,'a')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hello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print_list(first = 2.3, ...rest = 'a')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2.3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print_list(value ='a') //trivial case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607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42,hello,2.3,a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templates(sizeof... operator)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4" name="Google Shape;454;p69"/>
          <p:cNvGraphicFramePr/>
          <p:nvPr/>
        </p:nvGraphicFramePr>
        <p:xfrm>
          <a:off x="228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91000"/>
                <a:gridCol w="4267200"/>
              </a:tblGrid>
              <a:tr h="457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 hMerge="1"/>
              </a:tr>
              <a:tr h="428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template&lt;&gt; struct count&lt;&gt;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 T, 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Args&gt;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count&lt;T, 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1 +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count&lt;Args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&gt;::value;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int x = count&lt;0,1,2,3,4&gt;::value;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(Elements);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/*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return the number elements in a parameter pack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int x = count&lt;0,1,2,3,4&gt;::value;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fold expressions</a:t>
            </a:r>
            <a:endParaRPr/>
          </a:p>
        </p:txBody>
      </p:sp>
      <p:sp>
        <p:nvSpPr>
          <p:cNvPr id="461" name="Google Shape;461;p70"/>
          <p:cNvSpPr txBox="1"/>
          <p:nvPr>
            <p:ph idx="1" type="body"/>
          </p:nvPr>
        </p:nvSpPr>
        <p:spPr>
          <a:xfrm>
            <a:off x="610575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Init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...Ts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Init i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Ts... ts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ts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0.6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0.7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constexpr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7" name="Google Shape;467;p7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3886200"/>
                <a:gridCol w="43434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C++03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/>
                        <a:t>C++11</a:t>
                      </a:r>
                      <a:endParaRPr b="0" i="0" sz="2400"/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template&lt;int N&gt;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struct Fib{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enum 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  value = Fib&lt;N-1&gt;::value + Fib&lt;N-2&gt;::value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template&lt;&gt; struct Fib&lt;1&gt;{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enum { value = 1 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template&lt;&gt; struct Fib&lt;0&gt; 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enum { value = 0 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};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cout &lt;&lt; Fib&lt;15&gt;::value;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constexpr</a:t>
                      </a: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/>
                        <a:t>int Fib(int n)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return n&lt;=2 ? 1 : Fib(n-1)+Fib(n-2);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cout &lt;&lt; Fib(15); //compile time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int a = 15;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cout &lt;&lt; Fib(a); //runtime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pointer constant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foo(char*);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foo(int);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foo(NULL);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2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474" name="Google Shape;474;p72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Bits and Pieces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Class Design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Type System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Metaprogramming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highlight>
                  <a:schemeClr val="accent3"/>
                </a:highlight>
              </a:rPr>
              <a:t>Standard Library</a:t>
            </a:r>
            <a:endParaRPr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std::tuple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0" name="Google Shape;480;p73"/>
          <p:cNvGraphicFramePr/>
          <p:nvPr/>
        </p:nvGraphicFramePr>
        <p:xfrm>
          <a:off x="457200" y="1600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495800"/>
                <a:gridCol w="3733800"/>
              </a:tblGrid>
              <a:tr h="44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python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15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tuple</a:t>
                      </a:r>
                      <a:r>
                        <a:rPr lang="en-US" sz="1800"/>
                        <a:t>&lt;int,float,string&gt; t{1, 2.f, ”text”};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x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&lt;0&gt;(t);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float y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&lt;1&gt;(t);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string z = 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&lt;2&gt;(t);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auto f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&lt;float&gt;(t);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t = (1,2.0,’text’)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x = t[0]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y = t[1]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z = t[2]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5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// packing values into tuple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auto values = std::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b="1" lang="en-US" sz="1800"/>
                        <a:t> </a:t>
                      </a:r>
                      <a:r>
                        <a:rPr lang="en-US" sz="1800"/>
                        <a:t>(10, 2.6, ‘a');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int </a:t>
                      </a:r>
                      <a:r>
                        <a:rPr lang="en-US" sz="1800"/>
                        <a:t>x</a:t>
                      </a:r>
                      <a:r>
                        <a:rPr i="0" lang="en-US" sz="1800"/>
                        <a:t>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char </a:t>
                      </a:r>
                      <a:r>
                        <a:rPr lang="en-US" sz="1800"/>
                        <a:t>c</a:t>
                      </a:r>
                      <a:r>
                        <a:rPr i="0" lang="en-US" sz="1800"/>
                        <a:t>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// unpacking tuple into variables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std::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i="0" lang="en-US" sz="1800"/>
                        <a:t>(</a:t>
                      </a:r>
                      <a:r>
                        <a:rPr lang="en-US" sz="1800"/>
                        <a:t>x</a:t>
                      </a:r>
                      <a:r>
                        <a:rPr i="0" lang="en-US" sz="1800"/>
                        <a:t>, 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ignore</a:t>
                      </a:r>
                      <a:r>
                        <a:rPr i="0" lang="en-US" sz="1800"/>
                        <a:t>, </a:t>
                      </a:r>
                      <a:r>
                        <a:rPr lang="en-US" sz="1800"/>
                        <a:t>c</a:t>
                      </a:r>
                      <a:r>
                        <a:rPr i="0" lang="en-US" sz="1800"/>
                        <a:t>) = mytuple;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// packing values into tuple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values</a:t>
                      </a:r>
                      <a:r>
                        <a:rPr i="0" lang="en-US" sz="1800"/>
                        <a:t> = (10, 2.6, 'a')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// unpacking tuple into variables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x</a:t>
                      </a:r>
                      <a:r>
                        <a:rPr i="0" lang="en-US" sz="1800"/>
                        <a:t>, _, </a:t>
                      </a:r>
                      <a:r>
                        <a:rPr lang="en-US" sz="1800"/>
                        <a:t>c</a:t>
                      </a:r>
                      <a:r>
                        <a:rPr i="0" lang="en-US" sz="1800"/>
                        <a:t> = </a:t>
                      </a:r>
                      <a:r>
                        <a:rPr lang="en-US" sz="1800"/>
                        <a:t>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6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a = 5;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b = 6;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lang="en-US" sz="1800"/>
                        <a:t>(b, a)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lang="en-US" sz="1800"/>
                        <a:t>(a, b);</a:t>
                      </a:r>
                      <a:endParaRPr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a = 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b = 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b,a =</a:t>
                      </a:r>
                      <a:r>
                        <a:rPr i="0" lang="en-US" sz="1800"/>
                        <a:t> a,b</a:t>
                      </a:r>
                      <a:endParaRPr i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std::tuple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6" name="Google Shape;486;p74"/>
          <p:cNvGraphicFramePr/>
          <p:nvPr/>
        </p:nvGraphicFramePr>
        <p:xfrm>
          <a:off x="457200" y="1600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495800"/>
                <a:gridCol w="3733800"/>
              </a:tblGrid>
              <a:tr h="44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C++17 ‘structured bindings’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python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95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// packing values into tuple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 values = std::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b="1" lang="en-US" sz="1800"/>
                        <a:t> </a:t>
                      </a:r>
                      <a:r>
                        <a:rPr lang="en-US" sz="1800"/>
                        <a:t>(10, 2.6, ‘a');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 [x, y, z] </a:t>
                      </a:r>
                      <a:r>
                        <a:rPr i="0" lang="en-US" sz="1800"/>
                        <a:t>= mytuple;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// packing values into tuple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values</a:t>
                      </a:r>
                      <a:r>
                        <a:rPr i="0" lang="en-US" sz="1800"/>
                        <a:t> = (10, 2.6, 'a')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0" lang="en-US" sz="1800"/>
                        <a:t>// unpacking tuple into variables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x</a:t>
                      </a:r>
                      <a:r>
                        <a:rPr i="0" lang="en-US" sz="1800"/>
                        <a:t>, _, </a:t>
                      </a:r>
                      <a:r>
                        <a:rPr lang="en-US" sz="1800"/>
                        <a:t>c</a:t>
                      </a:r>
                      <a:r>
                        <a:rPr i="0" lang="en-US" sz="1800"/>
                        <a:t> = </a:t>
                      </a:r>
                      <a:r>
                        <a:rPr lang="en-US" sz="1800"/>
                        <a:t>values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std::tuple/std::tie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lexicographical comparison)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2" name="Google Shape;492;p7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3581400"/>
                <a:gridCol w="4648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Student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string name;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classId;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numPassedExams;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bool operator&lt;(const Student&amp; rhs) const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if(name &lt; rhs.name)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return true;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if(name == rhs.name)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if(classId &lt; rhs.classId)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return true;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if(classId == rhs.classId)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return numPassedExams &lt; rhs.numPassedExams;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return false;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set&lt;Student&gt; students;</a:t>
                      </a:r>
                      <a:endParaRPr i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Student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string name;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classId;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numPassedExams;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bool operator&lt;(const Student&amp; rhs) const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return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tied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&lt; rhs.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tied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();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}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auto tied() const {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  return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lang="en-US" sz="1600"/>
                        <a:t>(name, classId, numPassedExams);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}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set&lt;Student&gt; students;</a:t>
                      </a:r>
                      <a:endParaRPr i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tied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std::tie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&lt;(</a:t>
            </a:r>
            <a:r>
              <a:rPr lang="en-US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lhs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rhs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lhs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tied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rhs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tied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x1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1.5f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static_assert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(!(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x1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x1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"");</a:t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static_assert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x1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1.5f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}),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"");</a:t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static_assert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x1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1.6f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}),</a:t>
            </a:r>
            <a:r>
              <a:rPr lang="en-US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"");</a:t>
            </a:r>
            <a:endParaRPr sz="1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76"/>
          <p:cNvSpPr txBox="1"/>
          <p:nvPr/>
        </p:nvSpPr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std::tuple/std::tie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Deprecated idioms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6" name="Google Shape;506;p77"/>
          <p:cNvGraphicFramePr/>
          <p:nvPr/>
        </p:nvGraphicFramePr>
        <p:xfrm>
          <a:off x="457200" y="1295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8077200"/>
              </a:tblGrid>
              <a:tr h="343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Now that we have C++11, we can use new features instead of following idioms: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3"/>
                        </a:rPr>
                        <a:t>nullptr</a:t>
                      </a:r>
                      <a:endParaRPr b="0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4"/>
                        </a:rPr>
                        <a:t>Move_Constructor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5"/>
                        </a:rPr>
                        <a:t>Safe_bool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6"/>
                        </a:rPr>
                        <a:t>Shrink-to-fit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7"/>
                        </a:rPr>
                        <a:t>Type_Safe_Enum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8"/>
                        </a:rPr>
                        <a:t>Requiring_or_Prohibiting_Heap-based_Objects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9"/>
                        </a:rPr>
                        <a:t>Type_Generator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0"/>
                        </a:rPr>
                        <a:t>Final_Class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1"/>
                        </a:rPr>
                        <a:t>address_of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64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sng">
                        <a:solidFill>
                          <a:schemeClr val="hlink"/>
                        </a:solidFill>
                        <a:hlinkClick r:id="rId12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3"/>
                        </a:rPr>
                        <a:t>http://stackoverflow.com/questions/9299101/what-c-idioms-are-deprecated-in-c11</a:t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7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Google Shape;514;p78"/>
          <p:cNvGrpSpPr/>
          <p:nvPr/>
        </p:nvGrpSpPr>
        <p:grpSpPr>
          <a:xfrm>
            <a:off x="533400" y="2417466"/>
            <a:ext cx="8229600" cy="3720780"/>
            <a:chOff x="0" y="817266"/>
            <a:chExt cx="8229600" cy="3720780"/>
          </a:xfrm>
        </p:grpSpPr>
        <p:sp>
          <p:nvSpPr>
            <p:cNvPr id="515" name="Google Shape;515;p78"/>
            <p:cNvSpPr/>
            <p:nvPr/>
          </p:nvSpPr>
          <p:spPr>
            <a:xfrm>
              <a:off x="0" y="81726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8"/>
            <p:cNvSpPr txBox="1"/>
            <p:nvPr/>
          </p:nvSpPr>
          <p:spPr>
            <a:xfrm>
              <a:off x="16392" y="83365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3"/>
                </a:rPr>
                <a:t>http://www.isocpp.org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78"/>
            <p:cNvSpPr/>
            <p:nvPr/>
          </p:nvSpPr>
          <p:spPr>
            <a:xfrm>
              <a:off x="0" y="119337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8"/>
            <p:cNvSpPr txBox="1"/>
            <p:nvPr/>
          </p:nvSpPr>
          <p:spPr>
            <a:xfrm>
              <a:off x="16392" y="120976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http://www.cplusplus.com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78"/>
            <p:cNvSpPr/>
            <p:nvPr/>
          </p:nvSpPr>
          <p:spPr>
            <a:xfrm>
              <a:off x="0" y="156948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8"/>
            <p:cNvSpPr txBox="1"/>
            <p:nvPr/>
          </p:nvSpPr>
          <p:spPr>
            <a:xfrm>
              <a:off x="16392" y="158587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http://www.stroustrup.com/C++11FAQ.html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78"/>
            <p:cNvSpPr/>
            <p:nvPr/>
          </p:nvSpPr>
          <p:spPr>
            <a:xfrm>
              <a:off x="0" y="194559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8"/>
            <p:cNvSpPr txBox="1"/>
            <p:nvPr/>
          </p:nvSpPr>
          <p:spPr>
            <a:xfrm>
              <a:off x="16392" y="196198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http://channel9.msdn.com/Events/GoingNative/GoingNative-2012/Keynote-Bjarne-Stroustrup-Cpp11-Style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78"/>
            <p:cNvSpPr/>
            <p:nvPr/>
          </p:nvSpPr>
          <p:spPr>
            <a:xfrm>
              <a:off x="0" y="232170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8"/>
            <p:cNvSpPr txBox="1"/>
            <p:nvPr/>
          </p:nvSpPr>
          <p:spPr>
            <a:xfrm>
              <a:off x="16392" y="233809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http://channel9.msdn.com/Events/Build/BUILD2011/TOOL-835T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78"/>
            <p:cNvSpPr/>
            <p:nvPr/>
          </p:nvSpPr>
          <p:spPr>
            <a:xfrm>
              <a:off x="0" y="269781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8"/>
            <p:cNvSpPr txBox="1"/>
            <p:nvPr/>
          </p:nvSpPr>
          <p:spPr>
            <a:xfrm>
              <a:off x="16392" y="271420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http://channel9.msdn.com/posts/C-and-Beyond-2011-Herb-Sutter-Why-C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78"/>
            <p:cNvSpPr/>
            <p:nvPr/>
          </p:nvSpPr>
          <p:spPr>
            <a:xfrm>
              <a:off x="0" y="307392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8"/>
            <p:cNvSpPr txBox="1"/>
            <p:nvPr/>
          </p:nvSpPr>
          <p:spPr>
            <a:xfrm>
              <a:off x="16392" y="309031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9"/>
                </a:rPr>
                <a:t>http://channel9.msdn.com/Events/Lang-NEXT/Lang-NEXT-2012/-Not-Your-Father-s-C-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78"/>
            <p:cNvSpPr/>
            <p:nvPr/>
          </p:nvSpPr>
          <p:spPr>
            <a:xfrm>
              <a:off x="0" y="3450035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8"/>
            <p:cNvSpPr txBox="1"/>
            <p:nvPr/>
          </p:nvSpPr>
          <p:spPr>
            <a:xfrm>
              <a:off x="16392" y="3466427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0"/>
                </a:rPr>
                <a:t>http://cpprocks.com/cpp11-stl-additions/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78"/>
            <p:cNvSpPr/>
            <p:nvPr/>
          </p:nvSpPr>
          <p:spPr>
            <a:xfrm>
              <a:off x="0" y="382614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8"/>
            <p:cNvSpPr txBox="1"/>
            <p:nvPr/>
          </p:nvSpPr>
          <p:spPr>
            <a:xfrm>
              <a:off x="16392" y="384253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1"/>
                </a:rPr>
                <a:t>http://cpprocks.com/c11-a-visual-summary-of-changes/#!prettyPhoto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78"/>
            <p:cNvSpPr/>
            <p:nvPr/>
          </p:nvSpPr>
          <p:spPr>
            <a:xfrm>
              <a:off x="0" y="4202256"/>
              <a:ext cx="8229600" cy="3357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78"/>
            <p:cNvSpPr txBox="1"/>
            <p:nvPr/>
          </p:nvSpPr>
          <p:spPr>
            <a:xfrm>
              <a:off x="16392" y="4218648"/>
              <a:ext cx="8196816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2"/>
                </a:rPr>
                <a:t>http://wiki.apache.org/stdcxx/C++0xCompilerSupport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9"/>
          <p:cNvSpPr txBox="1"/>
          <p:nvPr>
            <p:ph type="title"/>
          </p:nvPr>
        </p:nvSpPr>
        <p:spPr>
          <a:xfrm>
            <a:off x="457200" y="29293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pointer constant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foo(char*);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foo(int);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foo(NULL);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//calls second foo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foo(char*);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void foo(int);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foo(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nullptr</a:t>
                      </a:r>
                      <a:r>
                        <a:rPr lang="en-US" sz="2400"/>
                        <a:t>);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//calls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 first foo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sizeof(int) == 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sizeof(char) == 1 byte(==</a:t>
                      </a:r>
                      <a:r>
                        <a:rPr lang="en-US" sz="2400"/>
                        <a:t> ? bits</a:t>
                      </a:r>
                      <a:r>
                        <a:rPr lang="en-US" sz="2400"/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sizeof(char) &lt;= sizeof(short) &lt;= sizeof(int) &lt;= sizeof(long)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types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{508EAD0B-EA5A-4191-9F55-7718877A16CA}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C++03</a:t>
                      </a:r>
                      <a:endParaRPr b="1"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C++11</a:t>
                      </a:r>
                      <a:endParaRPr b="1" sz="2400"/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sizeof(int) == 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sizeof(char) == 1 byte(==</a:t>
                      </a:r>
                      <a:r>
                        <a:rPr lang="en-US" sz="2400"/>
                        <a:t> ? bits</a:t>
                      </a:r>
                      <a:r>
                        <a:rPr lang="en-US" sz="2400"/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sizeof(char) &lt;= sizeof(short) &lt;= sizeof(int) &lt;= sizeof(long)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int8_t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uint8_t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int16_t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uint16_t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int32_t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uint32_t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int64_t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uint64_t</a:t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