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9144000"/>
  <p:notesSz cx="6797675" cy="9872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B72042-D720-4B63-9BC5-92934B804B72}">
  <a:tblStyle styleId="{03B72042-D720-4B63-9BC5-92934B804B72}"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FF1"/>
          </a:solidFill>
        </a:fill>
      </a:tcStyle>
    </a:wholeTbl>
    <a:band1H>
      <a:tcTxStyle/>
      <a:tcStyle>
        <a:fill>
          <a:solidFill>
            <a:srgbClr val="D9DEE2"/>
          </a:solidFill>
        </a:fill>
      </a:tcStyle>
    </a:band1H>
    <a:band2H>
      <a:tcTxStyle/>
    </a:band2H>
    <a:band1V>
      <a:tcTxStyle/>
      <a:tcStyle>
        <a:fill>
          <a:solidFill>
            <a:srgbClr val="D9DEE2"/>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363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3633"/>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689515"/>
            <a:ext cx="5438140" cy="4442698"/>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7316"/>
            <a:ext cx="2945659" cy="49363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21: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Under the following circumstances, the compilers are permitted to omit the copy- and move-constructors of class objects even if copy/move constructor and the destructor have observable side-effects.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If a function returns a class type by value, and the return statement's expression is the name of a non-volatile object with automatic storage duration, which isn't the function parameter, or a catch clause parameter, and which has the same cv-unqualified type as the return type of the function, then copy/move is omitted. When that local variable is constructed, it is constructed directly in the storage where the function's return value would otherwise be moved or copied to. This variant of copy elision is known as NRVO, "named return value optimization".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When a nameless temporary, not bound to any references, would be moved or copied into an object of the same cv-unqualified type, the copy/move is omitted. When that temporary is constructed, it is constructed directly in the storage where it would otherwise be moved or copied to. When the nameless temporary is the argument of a return statement, this variant of copy elision is known as RVO, "return value optimization".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In a throw-expression, if the operand is the name of a non-volatile object with automatic storage duration, which isn't the function parameter, or a catch clause parameter, and whose scope does not extend past the innermost try-block (if there is a try-block), then copy/move is omitted. When that local variable is constructed, it is constructed directly in the storage where the exception object would otherwise be moved or copied to.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When handling an exception, if the argument of the catch clause is of the same type (except for cv-qualification) as the exception object thrown, the copy is omitted and the body of the catch clause accesses the exception object directly, as if caught by reference. This is disabled if such copy elision would change the observable behavior of the program for any reason other than skipping copy constructor and the destructor of the catch clause's parameter. </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Google Shape;229;p21: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1: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3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Next we’re talking about “binding” a reference to a value:</a:t>
            </a:r>
            <a:endParaRPr/>
          </a:p>
          <a:p>
            <a:pPr indent="0" lvl="0" marL="0" rtl="0" algn="l">
              <a:spcBef>
                <a:spcPts val="0"/>
              </a:spcBef>
              <a:spcAft>
                <a:spcPts val="0"/>
              </a:spcAft>
              <a:buNone/>
            </a:pPr>
            <a:r>
              <a:rPr lang="en-US"/>
              <a:t>“bind an lvalue reference to an rvalue”: not permitted</a:t>
            </a:r>
            <a:endParaRPr/>
          </a:p>
        </p:txBody>
      </p:sp>
      <p:sp>
        <p:nvSpPr>
          <p:cNvPr id="411" name="Google Shape;411;p3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35: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28ad85317_0_0:notes"/>
          <p:cNvSpPr txBox="1"/>
          <p:nvPr>
            <p:ph idx="1" type="body"/>
          </p:nvPr>
        </p:nvSpPr>
        <p:spPr>
          <a:xfrm>
            <a:off x="679768" y="4689515"/>
            <a:ext cx="5438100" cy="4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528ad85317_0_0:notes"/>
          <p:cNvSpPr/>
          <p:nvPr>
            <p:ph idx="2" type="sldImg"/>
          </p:nvPr>
        </p:nvSpPr>
        <p:spPr>
          <a:xfrm>
            <a:off x="930275" y="739775"/>
            <a:ext cx="49371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3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9: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40: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41: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42: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4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4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45: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4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4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4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49: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p50: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51: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52: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5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5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55: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December 2014: With reserve: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CIntPair using push_back: 19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push_back: 1424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push_back: 728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push_back: 1343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emplace_back: 745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emplace_back: 747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emplace_back: 809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Press any key to continue . .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Without reserve: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CIntPair using push_back: 50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push_back: 3317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push_back: 900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push_back: 3442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emplace_back: 2813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emplace_back: 900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emplace_back: 2912 ms.</a:t>
            </a:r>
            <a:endParaRPr b="0" i="0" sz="1200" u="none" cap="none" strike="noStrike">
              <a:solidFill>
                <a:schemeClr val="dk1"/>
              </a:solidFill>
              <a:latin typeface="Calibri"/>
              <a:ea typeface="Calibri"/>
              <a:cs typeface="Calibri"/>
              <a:sym typeface="Calibri"/>
            </a:endParaRPr>
          </a:p>
        </p:txBody>
      </p:sp>
      <p:sp>
        <p:nvSpPr>
          <p:cNvPr id="157" name="Google Shape;157;p9: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5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5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p58: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p59: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9: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p6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60: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wrong is too strong a word here. Read: suboptimal.</a:t>
            </a:r>
            <a:endParaRPr b="0" i="0" sz="1200" u="none" cap="none" strike="noStrike">
              <a:solidFill>
                <a:schemeClr val="dk1"/>
              </a:solidFill>
              <a:latin typeface="Calibri"/>
              <a:ea typeface="Calibri"/>
              <a:cs typeface="Calibri"/>
              <a:sym typeface="Calibri"/>
            </a:endParaRPr>
          </a:p>
        </p:txBody>
      </p:sp>
      <p:sp>
        <p:nvSpPr>
          <p:cNvPr id="696" name="Google Shape;696;p60: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62: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p6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63: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13" name="Google Shape;713;p63: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p6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65: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wrong is too strong a word here. Read: suboptimal.</a:t>
            </a:r>
            <a:endParaRPr b="0" i="0" sz="1200" u="none" cap="none" strike="noStrike">
              <a:solidFill>
                <a:schemeClr val="dk1"/>
              </a:solidFill>
              <a:latin typeface="Calibri"/>
              <a:ea typeface="Calibri"/>
              <a:cs typeface="Calibri"/>
              <a:sym typeface="Calibri"/>
            </a:endParaRPr>
          </a:p>
        </p:txBody>
      </p:sp>
      <p:sp>
        <p:nvSpPr>
          <p:cNvPr id="724" name="Google Shape;724;p65: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p67: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7: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68: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68: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Note: wrong is too strong a word here. </a:t>
            </a:r>
            <a:endParaRPr b="0" i="0" sz="1200" u="none" cap="none" strike="noStrike">
              <a:solidFill>
                <a:schemeClr val="dk1"/>
              </a:solidFill>
              <a:latin typeface="Calibri"/>
              <a:ea typeface="Calibri"/>
              <a:cs typeface="Calibri"/>
              <a:sym typeface="Calibri"/>
            </a:endParaRPr>
          </a:p>
        </p:txBody>
      </p:sp>
      <p:sp>
        <p:nvSpPr>
          <p:cNvPr id="740" name="Google Shape;740;p68: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1:notes"/>
          <p:cNvSpPr txBox="1"/>
          <p:nvPr>
            <p:ph idx="1" type="body"/>
          </p:nvPr>
        </p:nvSpPr>
        <p:spPr>
          <a:xfrm>
            <a:off x="679768" y="4689515"/>
            <a:ext cx="5438140" cy="44426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December 2014: With reserve: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CIntPair using push_back: 19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push_back: 1424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push_back: 728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push_back: 1343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emplace_back: 745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emplace_back: 747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emplace_back: 809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Press any key to continue . .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Without reserve: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CIntPair using push_back: 50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push_back: 3317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push_back: 900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push_back: 3442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MyString_MoveDoesCopy using emplace_back: 2813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MyString_ExplicitMoveOperators using emplace_back: 900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MyString using emplace_back: 2912 ms.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6" name="Google Shape;166;p11:notes"/>
          <p:cNvSpPr txBox="1"/>
          <p:nvPr>
            <p:ph idx="12" type="sldNum"/>
          </p:nvPr>
        </p:nvSpPr>
        <p:spPr>
          <a:xfrm>
            <a:off x="3850443" y="9377316"/>
            <a:ext cx="2945659" cy="49363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p70: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0: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p71: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1: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72: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2: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p7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7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p76: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6: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79768" y="4689515"/>
            <a:ext cx="5438140" cy="444269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930275" y="739775"/>
            <a:ext cx="4937125"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ullscreen (big bar up)"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0" y="0"/>
            <a:ext cx="9144000" cy="6858000"/>
          </a:xfrm>
          <a:prstGeom prst="rect">
            <a:avLst/>
          </a:prstGeom>
          <a:solidFill>
            <a:srgbClr val="D7D7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Image_Titel.jpg" id="20" name="Google Shape;20;p2"/>
          <p:cNvPicPr preferRelativeResize="0"/>
          <p:nvPr/>
        </p:nvPicPr>
        <p:blipFill rotWithShape="1">
          <a:blip r:embed="rId2">
            <a:alphaModFix/>
          </a:blip>
          <a:srcRect b="0" l="0" r="0" t="0"/>
          <a:stretch/>
        </p:blipFill>
        <p:spPr>
          <a:xfrm>
            <a:off x="0" y="0"/>
            <a:ext cx="9143999" cy="6858000"/>
          </a:xfrm>
          <a:prstGeom prst="rect">
            <a:avLst/>
          </a:prstGeom>
          <a:noFill/>
          <a:ln>
            <a:noFill/>
          </a:ln>
        </p:spPr>
      </p:pic>
      <p:sp>
        <p:nvSpPr>
          <p:cNvPr id="21" name="Google Shape;21;p2"/>
          <p:cNvSpPr txBox="1"/>
          <p:nvPr>
            <p:ph type="ctrTitle"/>
          </p:nvPr>
        </p:nvSpPr>
        <p:spPr>
          <a:xfrm>
            <a:off x="250825" y="2376000"/>
            <a:ext cx="8893175" cy="1485567"/>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22" name="Google Shape;22;p2"/>
          <p:cNvSpPr txBox="1"/>
          <p:nvPr>
            <p:ph idx="1" type="subTitle"/>
          </p:nvPr>
        </p:nvSpPr>
        <p:spPr>
          <a:xfrm>
            <a:off x="250825" y="3859200"/>
            <a:ext cx="8893175" cy="399144"/>
          </a:xfrm>
          <a:prstGeom prst="rect">
            <a:avLst/>
          </a:prstGeom>
          <a:solidFill>
            <a:srgbClr val="233746">
              <a:alpha val="64705"/>
            </a:srgbClr>
          </a:solidFill>
          <a:ln>
            <a:noFill/>
          </a:ln>
        </p:spPr>
        <p:txBody>
          <a:bodyPr anchorCtr="0" anchor="t"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IE_Logo_Layer_Petrol_RGB_A3_76mm.wmf" id="23" name="Google Shape;23;p2"/>
          <p:cNvPicPr preferRelativeResize="0"/>
          <p:nvPr/>
        </p:nvPicPr>
        <p:blipFill rotWithShape="1">
          <a:blip r:embed="rId3">
            <a:alphaModFix/>
          </a:blip>
          <a:srcRect b="0" l="0" r="0" t="0"/>
          <a:stretch/>
        </p:blipFill>
        <p:spPr>
          <a:xfrm>
            <a:off x="539750" y="-4"/>
            <a:ext cx="1728000" cy="967833"/>
          </a:xfrm>
          <a:prstGeom prst="rect">
            <a:avLst/>
          </a:prstGeom>
          <a:noFill/>
          <a:ln>
            <a:noFill/>
          </a:ln>
        </p:spPr>
      </p:pic>
      <p:sp>
        <p:nvSpPr>
          <p:cNvPr id="24" name="Google Shape;24;p2"/>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lt1"/>
                </a:solidFill>
                <a:latin typeface="Arial"/>
                <a:ea typeface="Arial"/>
                <a:cs typeface="Arial"/>
                <a:sym typeface="Arial"/>
              </a:rPr>
              <a:t>Unrestricted © Siemens AG 2014 All rights reserved.</a:t>
            </a:r>
            <a:endParaRPr/>
          </a:p>
        </p:txBody>
      </p:sp>
      <p:sp>
        <p:nvSpPr>
          <p:cNvPr id="25" name="Google Shape;25;p2"/>
          <p:cNvSpPr txBox="1"/>
          <p:nvPr/>
        </p:nvSpPr>
        <p:spPr>
          <a:xfrm>
            <a:off x="6156326" y="6165851"/>
            <a:ext cx="2987674" cy="431800"/>
          </a:xfrm>
          <a:prstGeom prst="rect">
            <a:avLst/>
          </a:prstGeom>
          <a:noFill/>
          <a:ln>
            <a:noFill/>
          </a:ln>
        </p:spPr>
        <p:txBody>
          <a:bodyPr anchorCtr="0" anchor="ctr" bIns="0" lIns="0" spcFirstLastPara="1" rIns="396000" wrap="square" tIns="144000">
            <a:noAutofit/>
          </a:bodyPr>
          <a:lstStyle/>
          <a:p>
            <a:pPr indent="0" lvl="0" marL="0" marR="0" rtl="0" algn="r">
              <a:spcBef>
                <a:spcPts val="0"/>
              </a:spcBef>
              <a:spcAft>
                <a:spcPts val="0"/>
              </a:spcAft>
              <a:buNone/>
            </a:pPr>
            <a:r>
              <a:rPr b="1" lang="en-US" sz="1000">
                <a:solidFill>
                  <a:schemeClr val="lt1"/>
                </a:solidFill>
                <a:latin typeface="Arial"/>
                <a:ea typeface="Arial"/>
                <a:cs typeface="Arial"/>
                <a:sym typeface="Arial"/>
              </a:rPr>
              <a:t>Smarter decisions, better products.</a:t>
            </a:r>
            <a:endParaRPr b="1" sz="100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ree Content">
  <p:cSld name="Free Content">
    <p:spTree>
      <p:nvGrpSpPr>
        <p:cNvPr id="81" name="Shape 81"/>
        <p:cNvGrpSpPr/>
        <p:nvPr/>
      </p:nvGrpSpPr>
      <p:grpSpPr>
        <a:xfrm>
          <a:off x="0" y="0"/>
          <a:ext cx="0" cy="0"/>
          <a:chOff x="0" y="0"/>
          <a:chExt cx="0" cy="0"/>
        </a:xfrm>
      </p:grpSpPr>
      <p:sp>
        <p:nvSpPr>
          <p:cNvPr id="82" name="Google Shape;82;p11"/>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object (large)">
  <p:cSld name="One object (large)">
    <p:spTree>
      <p:nvGrpSpPr>
        <p:cNvPr id="83" name="Shape 83"/>
        <p:cNvGrpSpPr/>
        <p:nvPr/>
      </p:nvGrpSpPr>
      <p:grpSpPr>
        <a:xfrm>
          <a:off x="0" y="0"/>
          <a:ext cx="0" cy="0"/>
          <a:chOff x="0" y="0"/>
          <a:chExt cx="0" cy="0"/>
        </a:xfrm>
      </p:grpSpPr>
      <p:sp>
        <p:nvSpPr>
          <p:cNvPr id="84" name="Google Shape;84;p12"/>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85" name="Google Shape;85;p12"/>
          <p:cNvSpPr txBox="1"/>
          <p:nvPr>
            <p:ph idx="1" type="body"/>
          </p:nvPr>
        </p:nvSpPr>
        <p:spPr>
          <a:xfrm>
            <a:off x="539749" y="1412874"/>
            <a:ext cx="8208963"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Two columns">
    <p:spTree>
      <p:nvGrpSpPr>
        <p:cNvPr id="86" name="Shape 86"/>
        <p:cNvGrpSpPr/>
        <p:nvPr/>
      </p:nvGrpSpPr>
      <p:grpSpPr>
        <a:xfrm>
          <a:off x="0" y="0"/>
          <a:ext cx="0" cy="0"/>
          <a:chOff x="0" y="0"/>
          <a:chExt cx="0" cy="0"/>
        </a:xfrm>
      </p:grpSpPr>
      <p:sp>
        <p:nvSpPr>
          <p:cNvPr id="87" name="Google Shape;87;p13"/>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88" name="Google Shape;88;p13"/>
          <p:cNvSpPr txBox="1"/>
          <p:nvPr>
            <p:ph idx="1" type="body"/>
          </p:nvPr>
        </p:nvSpPr>
        <p:spPr>
          <a:xfrm>
            <a:off x="539749" y="1412874"/>
            <a:ext cx="4032251"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2" type="body"/>
          </p:nvPr>
        </p:nvSpPr>
        <p:spPr>
          <a:xfrm>
            <a:off x="4716463" y="1412875"/>
            <a:ext cx="4032250"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rows">
  <p:cSld name="Two rows">
    <p:spTree>
      <p:nvGrpSpPr>
        <p:cNvPr id="90" name="Shape 90"/>
        <p:cNvGrpSpPr/>
        <p:nvPr/>
      </p:nvGrpSpPr>
      <p:grpSpPr>
        <a:xfrm>
          <a:off x="0" y="0"/>
          <a:ext cx="0" cy="0"/>
          <a:chOff x="0" y="0"/>
          <a:chExt cx="0" cy="0"/>
        </a:xfrm>
      </p:grpSpPr>
      <p:sp>
        <p:nvSpPr>
          <p:cNvPr id="91" name="Google Shape;91;p14"/>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92" name="Google Shape;92;p14"/>
          <p:cNvSpPr txBox="1"/>
          <p:nvPr>
            <p:ph idx="1" type="body"/>
          </p:nvPr>
        </p:nvSpPr>
        <p:spPr>
          <a:xfrm>
            <a:off x="539749" y="1412875"/>
            <a:ext cx="6769101" cy="2303464"/>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93" name="Google Shape;93;p14"/>
          <p:cNvSpPr txBox="1"/>
          <p:nvPr>
            <p:ph idx="2" type="body"/>
          </p:nvPr>
        </p:nvSpPr>
        <p:spPr>
          <a:xfrm>
            <a:off x="539751" y="3860800"/>
            <a:ext cx="6769100"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Three columns">
    <p:spTree>
      <p:nvGrpSpPr>
        <p:cNvPr id="94" name="Shape 94"/>
        <p:cNvGrpSpPr/>
        <p:nvPr/>
      </p:nvGrpSpPr>
      <p:grpSpPr>
        <a:xfrm>
          <a:off x="0" y="0"/>
          <a:ext cx="0" cy="0"/>
          <a:chOff x="0" y="0"/>
          <a:chExt cx="0" cy="0"/>
        </a:xfrm>
      </p:grpSpPr>
      <p:sp>
        <p:nvSpPr>
          <p:cNvPr id="95" name="Google Shape;95;p15"/>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96" name="Google Shape;96;p15"/>
          <p:cNvSpPr txBox="1"/>
          <p:nvPr>
            <p:ph idx="1" type="body"/>
          </p:nvPr>
        </p:nvSpPr>
        <p:spPr>
          <a:xfrm>
            <a:off x="539749" y="1412874"/>
            <a:ext cx="2587621"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97" name="Google Shape;97;p15"/>
          <p:cNvSpPr txBox="1"/>
          <p:nvPr>
            <p:ph idx="2" type="body"/>
          </p:nvPr>
        </p:nvSpPr>
        <p:spPr>
          <a:xfrm>
            <a:off x="3271833" y="1412875"/>
            <a:ext cx="2740030"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98" name="Google Shape;98;p15"/>
          <p:cNvSpPr txBox="1"/>
          <p:nvPr>
            <p:ph idx="3" type="body"/>
          </p:nvPr>
        </p:nvSpPr>
        <p:spPr>
          <a:xfrm>
            <a:off x="6156325" y="1412875"/>
            <a:ext cx="2592388"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objects">
  <p:cSld name="Four objects">
    <p:spTree>
      <p:nvGrpSpPr>
        <p:cNvPr id="99" name="Shape 99"/>
        <p:cNvGrpSpPr/>
        <p:nvPr/>
      </p:nvGrpSpPr>
      <p:grpSpPr>
        <a:xfrm>
          <a:off x="0" y="0"/>
          <a:ext cx="0" cy="0"/>
          <a:chOff x="0" y="0"/>
          <a:chExt cx="0" cy="0"/>
        </a:xfrm>
      </p:grpSpPr>
      <p:sp>
        <p:nvSpPr>
          <p:cNvPr id="100" name="Google Shape;100;p16"/>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01" name="Google Shape;101;p16"/>
          <p:cNvSpPr txBox="1"/>
          <p:nvPr>
            <p:ph idx="1" type="body"/>
          </p:nvPr>
        </p:nvSpPr>
        <p:spPr>
          <a:xfrm>
            <a:off x="539749" y="1412875"/>
            <a:ext cx="4032251" cy="2303464"/>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02" name="Google Shape;102;p16"/>
          <p:cNvSpPr txBox="1"/>
          <p:nvPr>
            <p:ph idx="2" type="body"/>
          </p:nvPr>
        </p:nvSpPr>
        <p:spPr>
          <a:xfrm>
            <a:off x="539751" y="3860800"/>
            <a:ext cx="4032250"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03" name="Google Shape;103;p16"/>
          <p:cNvSpPr txBox="1"/>
          <p:nvPr>
            <p:ph idx="3" type="body"/>
          </p:nvPr>
        </p:nvSpPr>
        <p:spPr>
          <a:xfrm>
            <a:off x="4716463" y="1412875"/>
            <a:ext cx="4032250" cy="2303463"/>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04" name="Google Shape;104;p16"/>
          <p:cNvSpPr txBox="1"/>
          <p:nvPr>
            <p:ph idx="4" type="body"/>
          </p:nvPr>
        </p:nvSpPr>
        <p:spPr>
          <a:xfrm>
            <a:off x="4716463" y="3860800"/>
            <a:ext cx="4032250"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ree Content + Navigation">
  <p:cSld name="Free Content + Navigation">
    <p:spTree>
      <p:nvGrpSpPr>
        <p:cNvPr id="105" name="Shape 105"/>
        <p:cNvGrpSpPr/>
        <p:nvPr/>
      </p:nvGrpSpPr>
      <p:grpSpPr>
        <a:xfrm>
          <a:off x="0" y="0"/>
          <a:ext cx="0" cy="0"/>
          <a:chOff x="0" y="0"/>
          <a:chExt cx="0" cy="0"/>
        </a:xfrm>
      </p:grpSpPr>
      <p:sp>
        <p:nvSpPr>
          <p:cNvPr id="106" name="Google Shape;106;p17"/>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07" name="Google Shape;107;p17"/>
          <p:cNvSpPr txBox="1"/>
          <p:nvPr>
            <p:ph idx="1" type="body"/>
          </p:nvPr>
        </p:nvSpPr>
        <p:spPr>
          <a:xfrm>
            <a:off x="7452713" y="1412875"/>
            <a:ext cx="1296000" cy="4752975"/>
          </a:xfrm>
          <a:prstGeom prst="rect">
            <a:avLst/>
          </a:prstGeom>
          <a:noFill/>
          <a:ln>
            <a:noFill/>
          </a:ln>
        </p:spPr>
        <p:txBody>
          <a:bodyPr anchorCtr="0" anchor="t" bIns="91425" lIns="91425" spcFirstLastPara="1" rIns="91425" wrap="square" tIns="91425"/>
          <a:lstStyle>
            <a:lvl1pPr indent="-281940" lvl="0" marL="457200" marR="0" rtl="0" algn="l">
              <a:lnSpc>
                <a:spcPct val="100000"/>
              </a:lnSpc>
              <a:spcBef>
                <a:spcPts val="400"/>
              </a:spcBef>
              <a:spcAft>
                <a:spcPts val="0"/>
              </a:spcAft>
              <a:buClr>
                <a:schemeClr val="lt2"/>
              </a:buClr>
              <a:buSzPts val="840"/>
              <a:buFont typeface="Arial"/>
              <a:buChar char="►"/>
              <a:defRPr b="0" i="0" sz="1200" u="none" cap="none" strike="noStrike">
                <a:solidFill>
                  <a:schemeClr val="lt2"/>
                </a:solidFill>
                <a:latin typeface="Arial"/>
                <a:ea typeface="Arial"/>
                <a:cs typeface="Arial"/>
                <a:sym typeface="Arial"/>
              </a:defRPr>
            </a:lvl1pPr>
            <a:lvl2pPr indent="-281940" lvl="1" marL="914400" marR="0" rtl="0" algn="l">
              <a:lnSpc>
                <a:spcPct val="100000"/>
              </a:lnSpc>
              <a:spcBef>
                <a:spcPts val="400"/>
              </a:spcBef>
              <a:spcAft>
                <a:spcPts val="0"/>
              </a:spcAft>
              <a:buClr>
                <a:schemeClr val="accent4"/>
              </a:buClr>
              <a:buSzPts val="840"/>
              <a:buFont typeface="Arial"/>
              <a:buChar char="►"/>
              <a:defRPr b="0" i="0" sz="1200" u="none" cap="none" strike="noStrike">
                <a:solidFill>
                  <a:schemeClr val="accent4"/>
                </a:solidFill>
                <a:latin typeface="Arial"/>
                <a:ea typeface="Arial"/>
                <a:cs typeface="Arial"/>
                <a:sym typeface="Arial"/>
              </a:defRPr>
            </a:lvl2pPr>
            <a:lvl3pPr indent="-273050" lvl="2" marL="1371600" marR="0" rtl="0" algn="l">
              <a:lnSpc>
                <a:spcPct val="100000"/>
              </a:lnSpc>
              <a:spcBef>
                <a:spcPts val="4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3pPr>
            <a:lvl4pPr indent="-273050" lvl="3" marL="18288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4pPr>
            <a:lvl5pPr indent="-273050" lvl="4" marL="2286000" marR="0" rtl="0" algn="l">
              <a:lnSpc>
                <a:spcPct val="100000"/>
              </a:lnSpc>
              <a:spcBef>
                <a:spcPts val="3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5pPr>
            <a:lvl6pPr indent="-273050" lvl="5" marL="27432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object (small) + Navigation">
  <p:cSld name="One object (small) + Navigation">
    <p:spTree>
      <p:nvGrpSpPr>
        <p:cNvPr id="108" name="Shape 108"/>
        <p:cNvGrpSpPr/>
        <p:nvPr/>
      </p:nvGrpSpPr>
      <p:grpSpPr>
        <a:xfrm>
          <a:off x="0" y="0"/>
          <a:ext cx="0" cy="0"/>
          <a:chOff x="0" y="0"/>
          <a:chExt cx="0" cy="0"/>
        </a:xfrm>
      </p:grpSpPr>
      <p:sp>
        <p:nvSpPr>
          <p:cNvPr id="109" name="Google Shape;109;p18"/>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10" name="Google Shape;110;p18"/>
          <p:cNvSpPr txBox="1"/>
          <p:nvPr>
            <p:ph idx="1" type="body"/>
          </p:nvPr>
        </p:nvSpPr>
        <p:spPr>
          <a:xfrm>
            <a:off x="539749" y="1412874"/>
            <a:ext cx="6769101"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11" name="Google Shape;111;p18"/>
          <p:cNvSpPr txBox="1"/>
          <p:nvPr>
            <p:ph idx="2" type="body"/>
          </p:nvPr>
        </p:nvSpPr>
        <p:spPr>
          <a:xfrm>
            <a:off x="7452713" y="1412875"/>
            <a:ext cx="1296000" cy="4752975"/>
          </a:xfrm>
          <a:prstGeom prst="rect">
            <a:avLst/>
          </a:prstGeom>
          <a:noFill/>
          <a:ln>
            <a:noFill/>
          </a:ln>
        </p:spPr>
        <p:txBody>
          <a:bodyPr anchorCtr="0" anchor="t" bIns="91425" lIns="91425" spcFirstLastPara="1" rIns="91425" wrap="square" tIns="91425"/>
          <a:lstStyle>
            <a:lvl1pPr indent="-281940" lvl="0" marL="457200" marR="0" rtl="0" algn="l">
              <a:lnSpc>
                <a:spcPct val="100000"/>
              </a:lnSpc>
              <a:spcBef>
                <a:spcPts val="400"/>
              </a:spcBef>
              <a:spcAft>
                <a:spcPts val="0"/>
              </a:spcAft>
              <a:buClr>
                <a:schemeClr val="lt2"/>
              </a:buClr>
              <a:buSzPts val="840"/>
              <a:buFont typeface="Arial"/>
              <a:buChar char="►"/>
              <a:defRPr b="0" i="0" sz="1200" u="none" cap="none" strike="noStrike">
                <a:solidFill>
                  <a:schemeClr val="lt2"/>
                </a:solidFill>
                <a:latin typeface="Arial"/>
                <a:ea typeface="Arial"/>
                <a:cs typeface="Arial"/>
                <a:sym typeface="Arial"/>
              </a:defRPr>
            </a:lvl1pPr>
            <a:lvl2pPr indent="-281940" lvl="1" marL="914400" marR="0" rtl="0" algn="l">
              <a:lnSpc>
                <a:spcPct val="100000"/>
              </a:lnSpc>
              <a:spcBef>
                <a:spcPts val="400"/>
              </a:spcBef>
              <a:spcAft>
                <a:spcPts val="0"/>
              </a:spcAft>
              <a:buClr>
                <a:schemeClr val="accent4"/>
              </a:buClr>
              <a:buSzPts val="840"/>
              <a:buFont typeface="Arial"/>
              <a:buChar char="►"/>
              <a:defRPr b="0" i="0" sz="1200" u="none" cap="none" strike="noStrike">
                <a:solidFill>
                  <a:schemeClr val="accent4"/>
                </a:solidFill>
                <a:latin typeface="Arial"/>
                <a:ea typeface="Arial"/>
                <a:cs typeface="Arial"/>
                <a:sym typeface="Arial"/>
              </a:defRPr>
            </a:lvl2pPr>
            <a:lvl3pPr indent="-273050" lvl="2" marL="1371600" marR="0" rtl="0" algn="l">
              <a:lnSpc>
                <a:spcPct val="100000"/>
              </a:lnSpc>
              <a:spcBef>
                <a:spcPts val="4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3pPr>
            <a:lvl4pPr indent="-273050" lvl="3" marL="18288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4pPr>
            <a:lvl5pPr indent="-273050" lvl="4" marL="2286000" marR="0" rtl="0" algn="l">
              <a:lnSpc>
                <a:spcPct val="100000"/>
              </a:lnSpc>
              <a:spcBef>
                <a:spcPts val="3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5pPr>
            <a:lvl6pPr indent="-273050" lvl="5" marL="27432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Navigation">
  <p:cSld name="Two columns + Navigation">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14" name="Google Shape;114;p19"/>
          <p:cNvSpPr txBox="1"/>
          <p:nvPr>
            <p:ph idx="1" type="body"/>
          </p:nvPr>
        </p:nvSpPr>
        <p:spPr>
          <a:xfrm>
            <a:off x="539750" y="1412874"/>
            <a:ext cx="3309936"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15" name="Google Shape;115;p19"/>
          <p:cNvSpPr txBox="1"/>
          <p:nvPr>
            <p:ph idx="2" type="body"/>
          </p:nvPr>
        </p:nvSpPr>
        <p:spPr>
          <a:xfrm>
            <a:off x="3994149" y="1412875"/>
            <a:ext cx="3314702"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16" name="Google Shape;116;p19"/>
          <p:cNvSpPr txBox="1"/>
          <p:nvPr>
            <p:ph idx="3" type="body"/>
          </p:nvPr>
        </p:nvSpPr>
        <p:spPr>
          <a:xfrm>
            <a:off x="7452713" y="1412875"/>
            <a:ext cx="1296000" cy="4752975"/>
          </a:xfrm>
          <a:prstGeom prst="rect">
            <a:avLst/>
          </a:prstGeom>
          <a:noFill/>
          <a:ln>
            <a:noFill/>
          </a:ln>
        </p:spPr>
        <p:txBody>
          <a:bodyPr anchorCtr="0" anchor="t" bIns="91425" lIns="91425" spcFirstLastPara="1" rIns="91425" wrap="square" tIns="91425"/>
          <a:lstStyle>
            <a:lvl1pPr indent="-281940" lvl="0" marL="457200" marR="0" rtl="0" algn="l">
              <a:lnSpc>
                <a:spcPct val="100000"/>
              </a:lnSpc>
              <a:spcBef>
                <a:spcPts val="400"/>
              </a:spcBef>
              <a:spcAft>
                <a:spcPts val="0"/>
              </a:spcAft>
              <a:buClr>
                <a:schemeClr val="lt2"/>
              </a:buClr>
              <a:buSzPts val="840"/>
              <a:buFont typeface="Arial"/>
              <a:buChar char="►"/>
              <a:defRPr b="0" i="0" sz="1200" u="none" cap="none" strike="noStrike">
                <a:solidFill>
                  <a:schemeClr val="lt2"/>
                </a:solidFill>
                <a:latin typeface="Arial"/>
                <a:ea typeface="Arial"/>
                <a:cs typeface="Arial"/>
                <a:sym typeface="Arial"/>
              </a:defRPr>
            </a:lvl1pPr>
            <a:lvl2pPr indent="-281940" lvl="1" marL="914400" marR="0" rtl="0" algn="l">
              <a:lnSpc>
                <a:spcPct val="100000"/>
              </a:lnSpc>
              <a:spcBef>
                <a:spcPts val="400"/>
              </a:spcBef>
              <a:spcAft>
                <a:spcPts val="0"/>
              </a:spcAft>
              <a:buClr>
                <a:schemeClr val="accent4"/>
              </a:buClr>
              <a:buSzPts val="840"/>
              <a:buFont typeface="Arial"/>
              <a:buChar char="►"/>
              <a:defRPr b="0" i="0" sz="1200" u="none" cap="none" strike="noStrike">
                <a:solidFill>
                  <a:schemeClr val="accent4"/>
                </a:solidFill>
                <a:latin typeface="Arial"/>
                <a:ea typeface="Arial"/>
                <a:cs typeface="Arial"/>
                <a:sym typeface="Arial"/>
              </a:defRPr>
            </a:lvl2pPr>
            <a:lvl3pPr indent="-273050" lvl="2" marL="1371600" marR="0" rtl="0" algn="l">
              <a:lnSpc>
                <a:spcPct val="100000"/>
              </a:lnSpc>
              <a:spcBef>
                <a:spcPts val="4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3pPr>
            <a:lvl4pPr indent="-273050" lvl="3" marL="18288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4pPr>
            <a:lvl5pPr indent="-273050" lvl="4" marL="2286000" marR="0" rtl="0" algn="l">
              <a:lnSpc>
                <a:spcPct val="100000"/>
              </a:lnSpc>
              <a:spcBef>
                <a:spcPts val="3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5pPr>
            <a:lvl6pPr indent="-273050" lvl="5" marL="27432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rows + Navigation">
  <p:cSld name="Two rows + Navigation">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19" name="Google Shape;119;p20"/>
          <p:cNvSpPr txBox="1"/>
          <p:nvPr>
            <p:ph idx="1" type="body"/>
          </p:nvPr>
        </p:nvSpPr>
        <p:spPr>
          <a:xfrm>
            <a:off x="539749" y="1412875"/>
            <a:ext cx="6769101" cy="2303464"/>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0" name="Google Shape;120;p20"/>
          <p:cNvSpPr txBox="1"/>
          <p:nvPr>
            <p:ph idx="2" type="body"/>
          </p:nvPr>
        </p:nvSpPr>
        <p:spPr>
          <a:xfrm>
            <a:off x="539751" y="3860800"/>
            <a:ext cx="6769100"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1" name="Google Shape;121;p20"/>
          <p:cNvSpPr txBox="1"/>
          <p:nvPr>
            <p:ph idx="3" type="body"/>
          </p:nvPr>
        </p:nvSpPr>
        <p:spPr>
          <a:xfrm>
            <a:off x="7452713" y="1412875"/>
            <a:ext cx="1296000" cy="4752975"/>
          </a:xfrm>
          <a:prstGeom prst="rect">
            <a:avLst/>
          </a:prstGeom>
          <a:noFill/>
          <a:ln>
            <a:noFill/>
          </a:ln>
        </p:spPr>
        <p:txBody>
          <a:bodyPr anchorCtr="0" anchor="t" bIns="91425" lIns="91425" spcFirstLastPara="1" rIns="91425" wrap="square" tIns="91425"/>
          <a:lstStyle>
            <a:lvl1pPr indent="-281940" lvl="0" marL="457200" marR="0" rtl="0" algn="l">
              <a:lnSpc>
                <a:spcPct val="100000"/>
              </a:lnSpc>
              <a:spcBef>
                <a:spcPts val="400"/>
              </a:spcBef>
              <a:spcAft>
                <a:spcPts val="0"/>
              </a:spcAft>
              <a:buClr>
                <a:schemeClr val="lt2"/>
              </a:buClr>
              <a:buSzPts val="840"/>
              <a:buFont typeface="Arial"/>
              <a:buChar char="►"/>
              <a:defRPr b="0" i="0" sz="1200" u="none" cap="none" strike="noStrike">
                <a:solidFill>
                  <a:schemeClr val="lt2"/>
                </a:solidFill>
                <a:latin typeface="Arial"/>
                <a:ea typeface="Arial"/>
                <a:cs typeface="Arial"/>
                <a:sym typeface="Arial"/>
              </a:defRPr>
            </a:lvl1pPr>
            <a:lvl2pPr indent="-281940" lvl="1" marL="914400" marR="0" rtl="0" algn="l">
              <a:lnSpc>
                <a:spcPct val="100000"/>
              </a:lnSpc>
              <a:spcBef>
                <a:spcPts val="400"/>
              </a:spcBef>
              <a:spcAft>
                <a:spcPts val="0"/>
              </a:spcAft>
              <a:buClr>
                <a:schemeClr val="accent4"/>
              </a:buClr>
              <a:buSzPts val="840"/>
              <a:buFont typeface="Arial"/>
              <a:buChar char="►"/>
              <a:defRPr b="0" i="0" sz="1200" u="none" cap="none" strike="noStrike">
                <a:solidFill>
                  <a:schemeClr val="accent4"/>
                </a:solidFill>
                <a:latin typeface="Arial"/>
                <a:ea typeface="Arial"/>
                <a:cs typeface="Arial"/>
                <a:sym typeface="Arial"/>
              </a:defRPr>
            </a:lvl2pPr>
            <a:lvl3pPr indent="-273050" lvl="2" marL="1371600" marR="0" rtl="0" algn="l">
              <a:lnSpc>
                <a:spcPct val="100000"/>
              </a:lnSpc>
              <a:spcBef>
                <a:spcPts val="4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3pPr>
            <a:lvl4pPr indent="-273050" lvl="3" marL="18288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4pPr>
            <a:lvl5pPr indent="-273050" lvl="4" marL="2286000" marR="0" rtl="0" algn="l">
              <a:lnSpc>
                <a:spcPct val="100000"/>
              </a:lnSpc>
              <a:spcBef>
                <a:spcPts val="3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5pPr>
            <a:lvl6pPr indent="-273050" lvl="5" marL="27432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object (small)"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28" name="Google Shape;28;p3"/>
          <p:cNvSpPr txBox="1"/>
          <p:nvPr>
            <p:ph idx="1" type="body"/>
          </p:nvPr>
        </p:nvSpPr>
        <p:spPr>
          <a:xfrm>
            <a:off x="539749" y="1412874"/>
            <a:ext cx="6769101"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objects + Navigation">
  <p:cSld name="Four objects + Navigation">
    <p:spTree>
      <p:nvGrpSpPr>
        <p:cNvPr id="122" name="Shape 122"/>
        <p:cNvGrpSpPr/>
        <p:nvPr/>
      </p:nvGrpSpPr>
      <p:grpSpPr>
        <a:xfrm>
          <a:off x="0" y="0"/>
          <a:ext cx="0" cy="0"/>
          <a:chOff x="0" y="0"/>
          <a:chExt cx="0" cy="0"/>
        </a:xfrm>
      </p:grpSpPr>
      <p:sp>
        <p:nvSpPr>
          <p:cNvPr id="123" name="Google Shape;123;p21"/>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24" name="Google Shape;124;p21"/>
          <p:cNvSpPr txBox="1"/>
          <p:nvPr>
            <p:ph idx="1" type="body"/>
          </p:nvPr>
        </p:nvSpPr>
        <p:spPr>
          <a:xfrm>
            <a:off x="539750" y="1412875"/>
            <a:ext cx="3309936" cy="2303464"/>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5" name="Google Shape;125;p21"/>
          <p:cNvSpPr txBox="1"/>
          <p:nvPr>
            <p:ph idx="2" type="body"/>
          </p:nvPr>
        </p:nvSpPr>
        <p:spPr>
          <a:xfrm>
            <a:off x="539751" y="3860800"/>
            <a:ext cx="3309934"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6" name="Google Shape;126;p21"/>
          <p:cNvSpPr txBox="1"/>
          <p:nvPr>
            <p:ph idx="3" type="body"/>
          </p:nvPr>
        </p:nvSpPr>
        <p:spPr>
          <a:xfrm>
            <a:off x="3994149" y="1412875"/>
            <a:ext cx="3314702" cy="2303463"/>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7" name="Google Shape;127;p21"/>
          <p:cNvSpPr txBox="1"/>
          <p:nvPr>
            <p:ph idx="4" type="body"/>
          </p:nvPr>
        </p:nvSpPr>
        <p:spPr>
          <a:xfrm>
            <a:off x="3994149" y="3860800"/>
            <a:ext cx="3314702" cy="2305050"/>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28" name="Google Shape;128;p21"/>
          <p:cNvSpPr txBox="1"/>
          <p:nvPr>
            <p:ph idx="5" type="body"/>
          </p:nvPr>
        </p:nvSpPr>
        <p:spPr>
          <a:xfrm>
            <a:off x="7452713" y="1412875"/>
            <a:ext cx="1296000" cy="4752975"/>
          </a:xfrm>
          <a:prstGeom prst="rect">
            <a:avLst/>
          </a:prstGeom>
          <a:noFill/>
          <a:ln>
            <a:noFill/>
          </a:ln>
        </p:spPr>
        <p:txBody>
          <a:bodyPr anchorCtr="0" anchor="t" bIns="91425" lIns="91425" spcFirstLastPara="1" rIns="91425" wrap="square" tIns="91425"/>
          <a:lstStyle>
            <a:lvl1pPr indent="-281940" lvl="0" marL="457200" marR="0" rtl="0" algn="l">
              <a:lnSpc>
                <a:spcPct val="100000"/>
              </a:lnSpc>
              <a:spcBef>
                <a:spcPts val="400"/>
              </a:spcBef>
              <a:spcAft>
                <a:spcPts val="0"/>
              </a:spcAft>
              <a:buClr>
                <a:schemeClr val="lt2"/>
              </a:buClr>
              <a:buSzPts val="840"/>
              <a:buFont typeface="Arial"/>
              <a:buChar char="►"/>
              <a:defRPr b="0" i="0" sz="1200" u="none" cap="none" strike="noStrike">
                <a:solidFill>
                  <a:schemeClr val="lt2"/>
                </a:solidFill>
                <a:latin typeface="Arial"/>
                <a:ea typeface="Arial"/>
                <a:cs typeface="Arial"/>
                <a:sym typeface="Arial"/>
              </a:defRPr>
            </a:lvl1pPr>
            <a:lvl2pPr indent="-281940" lvl="1" marL="914400" marR="0" rtl="0" algn="l">
              <a:lnSpc>
                <a:spcPct val="100000"/>
              </a:lnSpc>
              <a:spcBef>
                <a:spcPts val="400"/>
              </a:spcBef>
              <a:spcAft>
                <a:spcPts val="0"/>
              </a:spcAft>
              <a:buClr>
                <a:schemeClr val="accent4"/>
              </a:buClr>
              <a:buSzPts val="840"/>
              <a:buFont typeface="Arial"/>
              <a:buChar char="►"/>
              <a:defRPr b="0" i="0" sz="1200" u="none" cap="none" strike="noStrike">
                <a:solidFill>
                  <a:schemeClr val="accent4"/>
                </a:solidFill>
                <a:latin typeface="Arial"/>
                <a:ea typeface="Arial"/>
                <a:cs typeface="Arial"/>
                <a:sym typeface="Arial"/>
              </a:defRPr>
            </a:lvl2pPr>
            <a:lvl3pPr indent="-273050" lvl="2" marL="1371600" marR="0" rtl="0" algn="l">
              <a:lnSpc>
                <a:spcPct val="100000"/>
              </a:lnSpc>
              <a:spcBef>
                <a:spcPts val="4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3pPr>
            <a:lvl4pPr indent="-273050" lvl="3" marL="18288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4pPr>
            <a:lvl5pPr indent="-273050" lvl="4" marL="2286000" marR="0" rtl="0" algn="l">
              <a:lnSpc>
                <a:spcPct val="100000"/>
              </a:lnSpc>
              <a:spcBef>
                <a:spcPts val="300"/>
              </a:spcBef>
              <a:spcAft>
                <a:spcPts val="0"/>
              </a:spcAft>
              <a:buClr>
                <a:srgbClr val="879BAA"/>
              </a:buClr>
              <a:buSzPts val="700"/>
              <a:buFont typeface="Arial"/>
              <a:buChar char="►"/>
              <a:defRPr b="0" i="0" sz="1000" u="none" cap="none" strike="noStrike">
                <a:solidFill>
                  <a:schemeClr val="lt2"/>
                </a:solidFill>
                <a:latin typeface="Arial"/>
                <a:ea typeface="Arial"/>
                <a:cs typeface="Arial"/>
                <a:sym typeface="Arial"/>
              </a:defRPr>
            </a:lvl5pPr>
            <a:lvl6pPr indent="-273050" lvl="5" marL="2743200" marR="0" rtl="0" algn="l">
              <a:lnSpc>
                <a:spcPct val="100000"/>
              </a:lnSpc>
              <a:spcBef>
                <a:spcPts val="300"/>
              </a:spcBef>
              <a:spcAft>
                <a:spcPts val="0"/>
              </a:spcAft>
              <a:buClr>
                <a:schemeClr val="accent4"/>
              </a:buClr>
              <a:buSzPts val="700"/>
              <a:buFont typeface="Arial"/>
              <a:buChar char="►"/>
              <a:defRPr b="0" i="0" sz="1000" u="none" cap="none" strike="noStrike">
                <a:solidFill>
                  <a:schemeClr val="accent4"/>
                </a:solidFill>
                <a:latin typeface="Arial"/>
                <a:ea typeface="Arial"/>
                <a:cs typeface="Arial"/>
                <a:sym typeface="Arial"/>
              </a:defRPr>
            </a:lvl6pPr>
            <a:lvl7pPr indent="-342900" lvl="6" marL="3200400" marR="0" rtl="0" algn="l">
              <a:lnSpc>
                <a:spcPct val="110000"/>
              </a:lnSpc>
              <a:spcBef>
                <a:spcPts val="3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ig bar up)" showMasterSp="0">
  <p:cSld name="Title (big bar up)">
    <p:spTree>
      <p:nvGrpSpPr>
        <p:cNvPr id="29" name="Shape 29"/>
        <p:cNvGrpSpPr/>
        <p:nvPr/>
      </p:nvGrpSpPr>
      <p:grpSpPr>
        <a:xfrm>
          <a:off x="0" y="0"/>
          <a:ext cx="0" cy="0"/>
          <a:chOff x="0" y="0"/>
          <a:chExt cx="0" cy="0"/>
        </a:xfrm>
      </p:grpSpPr>
      <p:sp>
        <p:nvSpPr>
          <p:cNvPr id="30" name="Google Shape;30;p4"/>
          <p:cNvSpPr/>
          <p:nvPr/>
        </p:nvSpPr>
        <p:spPr>
          <a:xfrm>
            <a:off x="0" y="0"/>
            <a:ext cx="9144000" cy="5162556"/>
          </a:xfrm>
          <a:prstGeom prst="rect">
            <a:avLst/>
          </a:prstGeom>
          <a:solidFill>
            <a:srgbClr val="D7D7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Image_Titel.jpg" id="31" name="Google Shape;31;p4"/>
          <p:cNvPicPr preferRelativeResize="0"/>
          <p:nvPr/>
        </p:nvPicPr>
        <p:blipFill rotWithShape="1">
          <a:blip r:embed="rId2">
            <a:alphaModFix/>
          </a:blip>
          <a:srcRect b="0" l="0" r="0" t="0"/>
          <a:stretch/>
        </p:blipFill>
        <p:spPr>
          <a:xfrm>
            <a:off x="-756" y="-4"/>
            <a:ext cx="9144000" cy="5162556"/>
          </a:xfrm>
          <a:prstGeom prst="rect">
            <a:avLst/>
          </a:prstGeom>
          <a:noFill/>
          <a:ln>
            <a:noFill/>
          </a:ln>
        </p:spPr>
      </p:pic>
      <p:sp>
        <p:nvSpPr>
          <p:cNvPr id="32" name="Google Shape;32;p4"/>
          <p:cNvSpPr txBox="1"/>
          <p:nvPr>
            <p:ph type="ctrTitle"/>
          </p:nvPr>
        </p:nvSpPr>
        <p:spPr>
          <a:xfrm>
            <a:off x="250825" y="3676989"/>
            <a:ext cx="8893175" cy="1485567"/>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33" name="Google Shape;33;p4"/>
          <p:cNvSpPr txBox="1"/>
          <p:nvPr>
            <p:ph idx="1" type="subTitle"/>
          </p:nvPr>
        </p:nvSpPr>
        <p:spPr>
          <a:xfrm>
            <a:off x="250825" y="5162557"/>
            <a:ext cx="8893175" cy="393082"/>
          </a:xfrm>
          <a:prstGeom prst="rect">
            <a:avLst/>
          </a:prstGeom>
          <a:solidFill>
            <a:srgbClr val="879BAA"/>
          </a:solidFill>
          <a:ln>
            <a:noFill/>
          </a:ln>
        </p:spPr>
        <p:txBody>
          <a:bodyPr anchorCtr="0" anchor="t"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IE_Logo_Layer_Petrol_RGB_A3_76mm.wmf" id="34" name="Google Shape;34;p4"/>
          <p:cNvPicPr preferRelativeResize="0"/>
          <p:nvPr/>
        </p:nvPicPr>
        <p:blipFill rotWithShape="1">
          <a:blip r:embed="rId3">
            <a:alphaModFix/>
          </a:blip>
          <a:srcRect b="0" l="0" r="0" t="0"/>
          <a:stretch/>
        </p:blipFill>
        <p:spPr>
          <a:xfrm>
            <a:off x="539750" y="-4"/>
            <a:ext cx="1728000" cy="967833"/>
          </a:xfrm>
          <a:prstGeom prst="rect">
            <a:avLst/>
          </a:prstGeom>
          <a:noFill/>
          <a:ln>
            <a:noFill/>
          </a:ln>
        </p:spPr>
      </p:pic>
      <p:sp>
        <p:nvSpPr>
          <p:cNvPr id="35" name="Google Shape;35;p4"/>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Restricted © Siemens AG 2014 All rights reserved.</a:t>
            </a:r>
            <a:endParaRPr/>
          </a:p>
        </p:txBody>
      </p:sp>
      <p:sp>
        <p:nvSpPr>
          <p:cNvPr id="36" name="Google Shape;36;p4"/>
          <p:cNvSpPr txBox="1"/>
          <p:nvPr/>
        </p:nvSpPr>
        <p:spPr>
          <a:xfrm>
            <a:off x="6156326" y="6165851"/>
            <a:ext cx="2987674" cy="431800"/>
          </a:xfrm>
          <a:prstGeom prst="rect">
            <a:avLst/>
          </a:prstGeom>
          <a:noFill/>
          <a:ln>
            <a:noFill/>
          </a:ln>
        </p:spPr>
        <p:txBody>
          <a:bodyPr anchorCtr="0" anchor="ctr" bIns="0" lIns="0" spcFirstLastPara="1" rIns="396000" wrap="square" tIns="144000">
            <a:noAutofit/>
          </a:bodyPr>
          <a:lstStyle/>
          <a:p>
            <a:pPr indent="0" lvl="0" marL="0" marR="0" rtl="0" algn="r">
              <a:spcBef>
                <a:spcPts val="0"/>
              </a:spcBef>
              <a:spcAft>
                <a:spcPts val="0"/>
              </a:spcAft>
              <a:buNone/>
            </a:pPr>
            <a:r>
              <a:rPr b="1" lang="en-US" sz="1000">
                <a:solidFill>
                  <a:schemeClr val="dk1"/>
                </a:solidFill>
                <a:latin typeface="Arial"/>
                <a:ea typeface="Arial"/>
                <a:cs typeface="Arial"/>
                <a:sym typeface="Arial"/>
              </a:rPr>
              <a:t>Smarter decisions, better products.</a:t>
            </a:r>
            <a:endParaRPr b="1" sz="10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ig bar down)" showMasterSp="0">
  <p:cSld name="Title (big bar down)">
    <p:spTree>
      <p:nvGrpSpPr>
        <p:cNvPr id="37" name="Shape 37"/>
        <p:cNvGrpSpPr/>
        <p:nvPr/>
      </p:nvGrpSpPr>
      <p:grpSpPr>
        <a:xfrm>
          <a:off x="0" y="0"/>
          <a:ext cx="0" cy="0"/>
          <a:chOff x="0" y="0"/>
          <a:chExt cx="0" cy="0"/>
        </a:xfrm>
      </p:grpSpPr>
      <p:sp>
        <p:nvSpPr>
          <p:cNvPr id="38" name="Google Shape;38;p5"/>
          <p:cNvSpPr/>
          <p:nvPr/>
        </p:nvSpPr>
        <p:spPr>
          <a:xfrm>
            <a:off x="0" y="0"/>
            <a:ext cx="9144000" cy="4149725"/>
          </a:xfrm>
          <a:prstGeom prst="rect">
            <a:avLst/>
          </a:prstGeom>
          <a:solidFill>
            <a:srgbClr val="D7D7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Image_Titel.jpg" id="39" name="Google Shape;39;p5"/>
          <p:cNvPicPr preferRelativeResize="0"/>
          <p:nvPr/>
        </p:nvPicPr>
        <p:blipFill rotWithShape="1">
          <a:blip r:embed="rId2">
            <a:alphaModFix/>
          </a:blip>
          <a:srcRect b="0" l="0" r="0" t="0"/>
          <a:stretch/>
        </p:blipFill>
        <p:spPr>
          <a:xfrm>
            <a:off x="0" y="673"/>
            <a:ext cx="9144000" cy="4149969"/>
          </a:xfrm>
          <a:prstGeom prst="rect">
            <a:avLst/>
          </a:prstGeom>
          <a:noFill/>
          <a:ln>
            <a:noFill/>
          </a:ln>
        </p:spPr>
      </p:pic>
      <p:sp>
        <p:nvSpPr>
          <p:cNvPr id="40" name="Google Shape;40;p5"/>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Restricted © Siemens AG 2014 All rights reserved.</a:t>
            </a:r>
            <a:endParaRPr/>
          </a:p>
        </p:txBody>
      </p:sp>
      <p:sp>
        <p:nvSpPr>
          <p:cNvPr id="41" name="Google Shape;41;p5"/>
          <p:cNvSpPr txBox="1"/>
          <p:nvPr>
            <p:ph type="ctrTitle"/>
          </p:nvPr>
        </p:nvSpPr>
        <p:spPr>
          <a:xfrm>
            <a:off x="250825" y="4151315"/>
            <a:ext cx="8893175" cy="1485567"/>
          </a:xfrm>
          <a:prstGeom prst="rect">
            <a:avLst/>
          </a:prstGeom>
          <a:solidFill>
            <a:srgbClr val="879BAA"/>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42" name="Google Shape;42;p5"/>
          <p:cNvSpPr txBox="1"/>
          <p:nvPr>
            <p:ph idx="1" type="subTitle"/>
          </p:nvPr>
        </p:nvSpPr>
        <p:spPr>
          <a:xfrm>
            <a:off x="250825" y="3758233"/>
            <a:ext cx="8893175" cy="393082"/>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43" name="Google Shape;43;p5"/>
          <p:cNvSpPr txBox="1"/>
          <p:nvPr/>
        </p:nvSpPr>
        <p:spPr>
          <a:xfrm>
            <a:off x="6156326" y="6165851"/>
            <a:ext cx="2987674" cy="431800"/>
          </a:xfrm>
          <a:prstGeom prst="rect">
            <a:avLst/>
          </a:prstGeom>
          <a:noFill/>
          <a:ln>
            <a:noFill/>
          </a:ln>
        </p:spPr>
        <p:txBody>
          <a:bodyPr anchorCtr="0" anchor="ctr" bIns="0" lIns="0" spcFirstLastPara="1" rIns="396000" wrap="square" tIns="144000">
            <a:noAutofit/>
          </a:bodyPr>
          <a:lstStyle/>
          <a:p>
            <a:pPr indent="0" lvl="0" marL="0" marR="0" rtl="0" algn="r">
              <a:spcBef>
                <a:spcPts val="0"/>
              </a:spcBef>
              <a:spcAft>
                <a:spcPts val="0"/>
              </a:spcAft>
              <a:buNone/>
            </a:pPr>
            <a:r>
              <a:rPr b="1" lang="en-US" sz="1000">
                <a:solidFill>
                  <a:schemeClr val="dk1"/>
                </a:solidFill>
                <a:latin typeface="Arial"/>
                <a:ea typeface="Arial"/>
                <a:cs typeface="Arial"/>
                <a:sym typeface="Arial"/>
              </a:rPr>
              <a:t>Smarter decisions, better products.</a:t>
            </a:r>
            <a:endParaRPr b="1" sz="1000">
              <a:solidFill>
                <a:schemeClr val="dk1"/>
              </a:solidFill>
              <a:latin typeface="Arial"/>
              <a:ea typeface="Arial"/>
              <a:cs typeface="Arial"/>
              <a:sym typeface="Arial"/>
            </a:endParaRPr>
          </a:p>
        </p:txBody>
      </p:sp>
      <p:pic>
        <p:nvPicPr>
          <p:cNvPr descr="SIE_Logo_Layer_Petrol_RGB_A3_76mm.wmf" id="44" name="Google Shape;44;p5"/>
          <p:cNvPicPr preferRelativeResize="0"/>
          <p:nvPr/>
        </p:nvPicPr>
        <p:blipFill rotWithShape="1">
          <a:blip r:embed="rId3">
            <a:alphaModFix/>
          </a:blip>
          <a:srcRect b="0" l="0" r="0" t="0"/>
          <a:stretch/>
        </p:blipFill>
        <p:spPr>
          <a:xfrm>
            <a:off x="539750" y="-4"/>
            <a:ext cx="1728000" cy="96783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ullscreen (big bar down)" showMasterSp="0">
  <p:cSld name="Title fullscreen (big bar down)">
    <p:spTree>
      <p:nvGrpSpPr>
        <p:cNvPr id="45" name="Shape 45"/>
        <p:cNvGrpSpPr/>
        <p:nvPr/>
      </p:nvGrpSpPr>
      <p:grpSpPr>
        <a:xfrm>
          <a:off x="0" y="0"/>
          <a:ext cx="0" cy="0"/>
          <a:chOff x="0" y="0"/>
          <a:chExt cx="0" cy="0"/>
        </a:xfrm>
      </p:grpSpPr>
      <p:sp>
        <p:nvSpPr>
          <p:cNvPr id="46" name="Google Shape;46;p6"/>
          <p:cNvSpPr/>
          <p:nvPr/>
        </p:nvSpPr>
        <p:spPr>
          <a:xfrm>
            <a:off x="0" y="0"/>
            <a:ext cx="9144000" cy="6858000"/>
          </a:xfrm>
          <a:prstGeom prst="rect">
            <a:avLst/>
          </a:prstGeom>
          <a:solidFill>
            <a:srgbClr val="D7D7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Image_Titel.jpg" id="47" name="Google Shape;47;p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8" name="Google Shape;48;p6"/>
          <p:cNvSpPr txBox="1"/>
          <p:nvPr>
            <p:ph type="ctrTitle"/>
          </p:nvPr>
        </p:nvSpPr>
        <p:spPr>
          <a:xfrm>
            <a:off x="250825" y="2851200"/>
            <a:ext cx="8893175" cy="1485567"/>
          </a:xfrm>
          <a:prstGeom prst="rect">
            <a:avLst/>
          </a:prstGeom>
          <a:solidFill>
            <a:srgbClr val="233746">
              <a:alpha val="64705"/>
            </a:srgbClr>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49" name="Google Shape;49;p6"/>
          <p:cNvSpPr txBox="1"/>
          <p:nvPr>
            <p:ph idx="1" type="subTitle"/>
          </p:nvPr>
        </p:nvSpPr>
        <p:spPr>
          <a:xfrm>
            <a:off x="250825" y="2462400"/>
            <a:ext cx="8893175" cy="392400"/>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IE_Logo_Layer_Petrol_RGB_A3_76mm.wmf" id="50" name="Google Shape;50;p6"/>
          <p:cNvPicPr preferRelativeResize="0"/>
          <p:nvPr/>
        </p:nvPicPr>
        <p:blipFill rotWithShape="1">
          <a:blip r:embed="rId3">
            <a:alphaModFix/>
          </a:blip>
          <a:srcRect b="0" l="0" r="0" t="0"/>
          <a:stretch/>
        </p:blipFill>
        <p:spPr>
          <a:xfrm>
            <a:off x="539750" y="-4"/>
            <a:ext cx="1728000" cy="967833"/>
          </a:xfrm>
          <a:prstGeom prst="rect">
            <a:avLst/>
          </a:prstGeom>
          <a:noFill/>
          <a:ln>
            <a:noFill/>
          </a:ln>
        </p:spPr>
      </p:pic>
      <p:sp>
        <p:nvSpPr>
          <p:cNvPr id="51" name="Google Shape;51;p6"/>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Restricted © Siemens AG 2014 All rights reserved.</a:t>
            </a:r>
            <a:endParaRPr/>
          </a:p>
        </p:txBody>
      </p:sp>
      <p:sp>
        <p:nvSpPr>
          <p:cNvPr id="52" name="Google Shape;52;p6"/>
          <p:cNvSpPr txBox="1"/>
          <p:nvPr/>
        </p:nvSpPr>
        <p:spPr>
          <a:xfrm>
            <a:off x="6156326" y="6165851"/>
            <a:ext cx="2987674" cy="431800"/>
          </a:xfrm>
          <a:prstGeom prst="rect">
            <a:avLst/>
          </a:prstGeom>
          <a:noFill/>
          <a:ln>
            <a:noFill/>
          </a:ln>
        </p:spPr>
        <p:txBody>
          <a:bodyPr anchorCtr="0" anchor="ctr" bIns="0" lIns="0" spcFirstLastPara="1" rIns="396000" wrap="square" tIns="144000">
            <a:noAutofit/>
          </a:bodyPr>
          <a:lstStyle/>
          <a:p>
            <a:pPr indent="0" lvl="0" marL="0" marR="0" rtl="0" algn="r">
              <a:spcBef>
                <a:spcPts val="0"/>
              </a:spcBef>
              <a:spcAft>
                <a:spcPts val="0"/>
              </a:spcAft>
              <a:buNone/>
            </a:pPr>
            <a:r>
              <a:rPr b="1" lang="en-US" sz="1000">
                <a:solidFill>
                  <a:schemeClr val="dk1"/>
                </a:solidFill>
                <a:latin typeface="Arial"/>
                <a:ea typeface="Arial"/>
                <a:cs typeface="Arial"/>
                <a:sym typeface="Arial"/>
              </a:rPr>
              <a:t>Smarter decisions, better products.</a:t>
            </a:r>
            <a:endParaRPr b="1" sz="10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title (big bar down)" showMasterSp="0">
  <p:cSld name="Chapter title (big bar down)">
    <p:spTree>
      <p:nvGrpSpPr>
        <p:cNvPr id="53" name="Shape 53"/>
        <p:cNvGrpSpPr/>
        <p:nvPr/>
      </p:nvGrpSpPr>
      <p:grpSpPr>
        <a:xfrm>
          <a:off x="0" y="0"/>
          <a:ext cx="0" cy="0"/>
          <a:chOff x="0" y="0"/>
          <a:chExt cx="0" cy="0"/>
        </a:xfrm>
      </p:grpSpPr>
      <p:sp>
        <p:nvSpPr>
          <p:cNvPr id="54" name="Google Shape;54;p7"/>
          <p:cNvSpPr/>
          <p:nvPr/>
        </p:nvSpPr>
        <p:spPr>
          <a:xfrm>
            <a:off x="0" y="0"/>
            <a:ext cx="9144000" cy="4149725"/>
          </a:xfrm>
          <a:prstGeom prst="rect">
            <a:avLst/>
          </a:prstGeom>
          <a:solidFill>
            <a:srgbClr val="D7D7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chapter_4.54x10_strip.png" id="55" name="Google Shape;55;p7"/>
          <p:cNvPicPr preferRelativeResize="0"/>
          <p:nvPr/>
        </p:nvPicPr>
        <p:blipFill rotWithShape="1">
          <a:blip r:embed="rId2">
            <a:alphaModFix/>
          </a:blip>
          <a:srcRect b="0" l="0" r="0" t="0"/>
          <a:stretch/>
        </p:blipFill>
        <p:spPr>
          <a:xfrm>
            <a:off x="0" y="0"/>
            <a:ext cx="9144000" cy="4149969"/>
          </a:xfrm>
          <a:prstGeom prst="rect">
            <a:avLst/>
          </a:prstGeom>
          <a:noFill/>
          <a:ln>
            <a:noFill/>
          </a:ln>
        </p:spPr>
      </p:pic>
      <p:sp>
        <p:nvSpPr>
          <p:cNvPr id="56" name="Google Shape;56;p7"/>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Unrestricted © Siemens AG 2014 All rights reserved.</a:t>
            </a:r>
            <a:endParaRPr/>
          </a:p>
        </p:txBody>
      </p:sp>
      <p:sp>
        <p:nvSpPr>
          <p:cNvPr id="57" name="Google Shape;57;p7"/>
          <p:cNvSpPr txBox="1"/>
          <p:nvPr>
            <p:ph type="ctrTitle"/>
          </p:nvPr>
        </p:nvSpPr>
        <p:spPr>
          <a:xfrm>
            <a:off x="250825" y="4149726"/>
            <a:ext cx="8893175" cy="1485567"/>
          </a:xfrm>
          <a:prstGeom prst="rect">
            <a:avLst/>
          </a:prstGeom>
          <a:solidFill>
            <a:srgbClr val="879BAA"/>
          </a:solid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58" name="Google Shape;58;p7"/>
          <p:cNvSpPr txBox="1"/>
          <p:nvPr>
            <p:ph idx="1" type="subTitle"/>
          </p:nvPr>
        </p:nvSpPr>
        <p:spPr>
          <a:xfrm>
            <a:off x="250825" y="3756643"/>
            <a:ext cx="8893175" cy="393082"/>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ie_logo_layer_petrol_rgb" id="59" name="Google Shape;59;p7"/>
          <p:cNvPicPr preferRelativeResize="0"/>
          <p:nvPr/>
        </p:nvPicPr>
        <p:blipFill rotWithShape="1">
          <a:blip r:embed="rId3">
            <a:alphaModFix/>
          </a:blip>
          <a:srcRect b="0" l="0" r="0" t="0"/>
          <a:stretch/>
        </p:blipFill>
        <p:spPr>
          <a:xfrm>
            <a:off x="7308850" y="0"/>
            <a:ext cx="1439863" cy="804863"/>
          </a:xfrm>
          <a:prstGeom prst="rect">
            <a:avLst/>
          </a:prstGeom>
          <a:noFill/>
          <a:ln>
            <a:noFill/>
          </a:ln>
        </p:spPr>
      </p:pic>
      <p:sp>
        <p:nvSpPr>
          <p:cNvPr id="60" name="Google Shape;60;p7"/>
          <p:cNvSpPr txBox="1"/>
          <p:nvPr/>
        </p:nvSpPr>
        <p:spPr>
          <a:xfrm>
            <a:off x="0" y="6598800"/>
            <a:ext cx="2549518" cy="259200"/>
          </a:xfrm>
          <a:prstGeom prst="rect">
            <a:avLst/>
          </a:prstGeom>
          <a:noFill/>
          <a:ln>
            <a:noFill/>
          </a:ln>
        </p:spPr>
        <p:txBody>
          <a:bodyPr anchorCtr="0" anchor="t" bIns="115200" lIns="1476000" spcFirstLastPara="1" rIns="0" wrap="square" tIns="0">
            <a:noAutofit/>
          </a:bodyPr>
          <a:lstStyle/>
          <a:p>
            <a:pPr indent="0" lvl="0" marL="0" marR="0" rtl="0" algn="l">
              <a:lnSpc>
                <a:spcPct val="110000"/>
              </a:lnSpc>
              <a:spcBef>
                <a:spcPts val="0"/>
              </a:spcBef>
              <a:spcAft>
                <a:spcPts val="0"/>
              </a:spcAft>
              <a:buNone/>
            </a:pPr>
            <a:r>
              <a:rPr lang="en-US" sz="1000">
                <a:solidFill>
                  <a:schemeClr val="dk1"/>
                </a:solidFill>
                <a:latin typeface="Arial"/>
                <a:ea typeface="Arial"/>
                <a:cs typeface="Arial"/>
                <a:sym typeface="Arial"/>
              </a:rPr>
              <a:t>20XX-XX-XX</a:t>
            </a:r>
            <a:endParaRPr/>
          </a:p>
        </p:txBody>
      </p:sp>
      <p:sp>
        <p:nvSpPr>
          <p:cNvPr id="61" name="Google Shape;61;p7"/>
          <p:cNvSpPr txBox="1"/>
          <p:nvPr/>
        </p:nvSpPr>
        <p:spPr>
          <a:xfrm>
            <a:off x="0" y="6598800"/>
            <a:ext cx="1249351" cy="250814"/>
          </a:xfrm>
          <a:prstGeom prst="rect">
            <a:avLst/>
          </a:prstGeom>
          <a:noFill/>
          <a:ln>
            <a:noFill/>
          </a:ln>
        </p:spPr>
        <p:txBody>
          <a:bodyPr anchorCtr="0" anchor="t" bIns="115200" lIns="540000" spcFirstLastPara="1" rIns="0" wrap="square" tIns="0">
            <a:noAutofit/>
          </a:bodyPr>
          <a:lstStyle/>
          <a:p>
            <a:pPr indent="0" lvl="0" marL="0" marR="0" rtl="0" algn="l">
              <a:lnSpc>
                <a:spcPct val="110000"/>
              </a:lnSpc>
              <a:spcBef>
                <a:spcPts val="0"/>
              </a:spcBef>
              <a:spcAft>
                <a:spcPts val="0"/>
              </a:spcAft>
              <a:buNone/>
            </a:pPr>
            <a:r>
              <a:rPr lang="en-US" sz="1000">
                <a:solidFill>
                  <a:schemeClr val="dk1"/>
                </a:solidFill>
                <a:latin typeface="Arial"/>
                <a:ea typeface="Arial"/>
                <a:cs typeface="Arial"/>
                <a:sym typeface="Arial"/>
              </a:rPr>
              <a:t>Page </a:t>
            </a: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62" name="Google Shape;62;p7"/>
          <p:cNvSpPr txBox="1"/>
          <p:nvPr/>
        </p:nvSpPr>
        <p:spPr>
          <a:xfrm>
            <a:off x="2693980" y="6598800"/>
            <a:ext cx="6450019" cy="259200"/>
          </a:xfrm>
          <a:prstGeom prst="rect">
            <a:avLst/>
          </a:prstGeom>
          <a:noFill/>
          <a:ln>
            <a:noFill/>
          </a:ln>
        </p:spPr>
        <p:txBody>
          <a:bodyPr anchorCtr="0" anchor="t" bIns="115200" lIns="0" spcFirstLastPara="1" rIns="370800" wrap="square" tIns="0">
            <a:noAutofit/>
          </a:bodyPr>
          <a:lstStyle/>
          <a:p>
            <a:pPr indent="0" lvl="0" marL="0" marR="0" rtl="0" algn="r">
              <a:lnSpc>
                <a:spcPct val="110000"/>
              </a:lnSpc>
              <a:spcBef>
                <a:spcPts val="0"/>
              </a:spcBef>
              <a:spcAft>
                <a:spcPts val="0"/>
              </a:spcAft>
              <a:buNone/>
            </a:pPr>
            <a:r>
              <a:rPr lang="en-US" sz="1000">
                <a:solidFill>
                  <a:schemeClr val="dk1"/>
                </a:solidFill>
                <a:latin typeface="Arial"/>
                <a:ea typeface="Arial"/>
                <a:cs typeface="Arial"/>
                <a:sym typeface="Arial"/>
              </a:rPr>
              <a:t>Siemens PLM Software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title (big bar up)" showMasterSp="0">
  <p:cSld name="Chapter title (big bar up)">
    <p:spTree>
      <p:nvGrpSpPr>
        <p:cNvPr id="63" name="Shape 63"/>
        <p:cNvGrpSpPr/>
        <p:nvPr/>
      </p:nvGrpSpPr>
      <p:grpSpPr>
        <a:xfrm>
          <a:off x="0" y="0"/>
          <a:ext cx="0" cy="0"/>
          <a:chOff x="0" y="0"/>
          <a:chExt cx="0" cy="0"/>
        </a:xfrm>
      </p:grpSpPr>
      <p:pic>
        <p:nvPicPr>
          <p:cNvPr descr="Image_Titel.jpg" id="64" name="Google Shape;64;p8"/>
          <p:cNvPicPr preferRelativeResize="0"/>
          <p:nvPr/>
        </p:nvPicPr>
        <p:blipFill rotWithShape="1">
          <a:blip r:embed="rId2">
            <a:alphaModFix/>
          </a:blip>
          <a:srcRect b="0" l="0" r="0" t="0"/>
          <a:stretch/>
        </p:blipFill>
        <p:spPr>
          <a:xfrm flipH="1">
            <a:off x="-757" y="-4"/>
            <a:ext cx="9144000" cy="5162556"/>
          </a:xfrm>
          <a:prstGeom prst="rect">
            <a:avLst/>
          </a:prstGeom>
          <a:noFill/>
          <a:ln>
            <a:noFill/>
          </a:ln>
        </p:spPr>
      </p:pic>
      <p:sp>
        <p:nvSpPr>
          <p:cNvPr id="65" name="Google Shape;65;p8"/>
          <p:cNvSpPr txBox="1"/>
          <p:nvPr>
            <p:ph type="ctrTitle"/>
          </p:nvPr>
        </p:nvSpPr>
        <p:spPr>
          <a:xfrm>
            <a:off x="250825" y="3676989"/>
            <a:ext cx="8893175" cy="1485567"/>
          </a:xfrm>
          <a:prstGeom prst="rect">
            <a:avLst/>
          </a:prstGeom>
          <a:solidFill>
            <a:srgbClr val="233746">
              <a:alpha val="64705"/>
            </a:srgbClr>
          </a:solid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66" name="Google Shape;66;p8"/>
          <p:cNvSpPr txBox="1"/>
          <p:nvPr>
            <p:ph idx="1" type="subTitle"/>
          </p:nvPr>
        </p:nvSpPr>
        <p:spPr>
          <a:xfrm>
            <a:off x="250825" y="5162557"/>
            <a:ext cx="8893175" cy="393082"/>
          </a:xfrm>
          <a:prstGeom prst="rect">
            <a:avLst/>
          </a:prstGeom>
          <a:solidFill>
            <a:srgbClr val="879BAA"/>
          </a:solidFill>
          <a:ln>
            <a:noFill/>
          </a:ln>
        </p:spPr>
        <p:txBody>
          <a:bodyPr anchorCtr="0" anchor="t" bIns="91425" lIns="91425" spcFirstLastPara="1" rIns="91425" wrap="square" tIns="91425"/>
          <a:lstStyle>
            <a:lvl1pPr indent="0" lvl="0" marL="0" marR="0" rtl="0" algn="l">
              <a:lnSpc>
                <a:spcPct val="110000"/>
              </a:lnSpc>
              <a:spcBef>
                <a:spcPts val="0"/>
              </a:spcBef>
              <a:spcAft>
                <a:spcPts val="0"/>
              </a:spcAft>
              <a:buSzPts val="1400"/>
              <a:buNone/>
              <a:defRPr b="0" i="0" sz="2000" u="none" cap="none" strike="noStrike">
                <a:solidFill>
                  <a:schemeClr val="lt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sie_logo_layer_petrol_rgb" id="67" name="Google Shape;67;p8"/>
          <p:cNvPicPr preferRelativeResize="0"/>
          <p:nvPr/>
        </p:nvPicPr>
        <p:blipFill rotWithShape="1">
          <a:blip r:embed="rId3">
            <a:alphaModFix/>
          </a:blip>
          <a:srcRect b="0" l="0" r="0" t="0"/>
          <a:stretch/>
        </p:blipFill>
        <p:spPr>
          <a:xfrm>
            <a:off x="7308850" y="0"/>
            <a:ext cx="1439863" cy="804863"/>
          </a:xfrm>
          <a:prstGeom prst="rect">
            <a:avLst/>
          </a:prstGeom>
          <a:noFill/>
          <a:ln>
            <a:noFill/>
          </a:ln>
        </p:spPr>
      </p:pic>
      <p:sp>
        <p:nvSpPr>
          <p:cNvPr id="68" name="Google Shape;68;p8"/>
          <p:cNvSpPr txBox="1"/>
          <p:nvPr/>
        </p:nvSpPr>
        <p:spPr>
          <a:xfrm>
            <a:off x="0" y="6598800"/>
            <a:ext cx="2549518" cy="259200"/>
          </a:xfrm>
          <a:prstGeom prst="rect">
            <a:avLst/>
          </a:prstGeom>
          <a:noFill/>
          <a:ln>
            <a:noFill/>
          </a:ln>
        </p:spPr>
        <p:txBody>
          <a:bodyPr anchorCtr="0" anchor="t" bIns="115200" lIns="1476000" spcFirstLastPara="1" rIns="0" wrap="square" tIns="0">
            <a:noAutofit/>
          </a:bodyPr>
          <a:lstStyle/>
          <a:p>
            <a:pPr indent="0" lvl="0" marL="0" marR="0" rtl="0" algn="l">
              <a:lnSpc>
                <a:spcPct val="110000"/>
              </a:lnSpc>
              <a:spcBef>
                <a:spcPts val="0"/>
              </a:spcBef>
              <a:spcAft>
                <a:spcPts val="0"/>
              </a:spcAft>
              <a:buNone/>
            </a:pPr>
            <a:r>
              <a:rPr lang="en-US" sz="1000">
                <a:solidFill>
                  <a:schemeClr val="dk1"/>
                </a:solidFill>
                <a:latin typeface="Arial"/>
                <a:ea typeface="Arial"/>
                <a:cs typeface="Arial"/>
                <a:sym typeface="Arial"/>
              </a:rPr>
              <a:t>20XX-XX-XX</a:t>
            </a:r>
            <a:endParaRPr/>
          </a:p>
        </p:txBody>
      </p:sp>
      <p:sp>
        <p:nvSpPr>
          <p:cNvPr id="69" name="Google Shape;69;p8"/>
          <p:cNvSpPr txBox="1"/>
          <p:nvPr/>
        </p:nvSpPr>
        <p:spPr>
          <a:xfrm>
            <a:off x="0" y="6598800"/>
            <a:ext cx="1249351" cy="250814"/>
          </a:xfrm>
          <a:prstGeom prst="rect">
            <a:avLst/>
          </a:prstGeom>
          <a:noFill/>
          <a:ln>
            <a:noFill/>
          </a:ln>
        </p:spPr>
        <p:txBody>
          <a:bodyPr anchorCtr="0" anchor="t" bIns="115200" lIns="540000" spcFirstLastPara="1" rIns="0" wrap="square" tIns="0">
            <a:noAutofit/>
          </a:bodyPr>
          <a:lstStyle/>
          <a:p>
            <a:pPr indent="0" lvl="0" marL="0" marR="0" rtl="0" algn="l">
              <a:lnSpc>
                <a:spcPct val="110000"/>
              </a:lnSpc>
              <a:spcBef>
                <a:spcPts val="0"/>
              </a:spcBef>
              <a:spcAft>
                <a:spcPts val="0"/>
              </a:spcAft>
              <a:buNone/>
            </a:pPr>
            <a:r>
              <a:rPr lang="en-US" sz="1000">
                <a:solidFill>
                  <a:schemeClr val="dk1"/>
                </a:solidFill>
                <a:latin typeface="Arial"/>
                <a:ea typeface="Arial"/>
                <a:cs typeface="Arial"/>
                <a:sym typeface="Arial"/>
              </a:rPr>
              <a:t>Page </a:t>
            </a: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70" name="Google Shape;70;p8"/>
          <p:cNvSpPr txBox="1"/>
          <p:nvPr/>
        </p:nvSpPr>
        <p:spPr>
          <a:xfrm>
            <a:off x="2693980" y="6598800"/>
            <a:ext cx="6450019" cy="259200"/>
          </a:xfrm>
          <a:prstGeom prst="rect">
            <a:avLst/>
          </a:prstGeom>
          <a:noFill/>
          <a:ln>
            <a:noFill/>
          </a:ln>
        </p:spPr>
        <p:txBody>
          <a:bodyPr anchorCtr="0" anchor="t" bIns="115200" lIns="0" spcFirstLastPara="1" rIns="370800" wrap="square" tIns="0">
            <a:noAutofit/>
          </a:bodyPr>
          <a:lstStyle/>
          <a:p>
            <a:pPr indent="0" lvl="0" marL="0" marR="0" rtl="0" algn="r">
              <a:lnSpc>
                <a:spcPct val="110000"/>
              </a:lnSpc>
              <a:spcBef>
                <a:spcPts val="0"/>
              </a:spcBef>
              <a:spcAft>
                <a:spcPts val="0"/>
              </a:spcAft>
              <a:buNone/>
            </a:pPr>
            <a:r>
              <a:rPr lang="en-US" sz="1000">
                <a:solidFill>
                  <a:schemeClr val="dk1"/>
                </a:solidFill>
                <a:latin typeface="Arial"/>
                <a:ea typeface="Arial"/>
                <a:cs typeface="Arial"/>
                <a:sym typeface="Arial"/>
              </a:rPr>
              <a:t>Siemens PLM Software</a:t>
            </a:r>
            <a:endParaRPr/>
          </a:p>
        </p:txBody>
      </p:sp>
      <p:sp>
        <p:nvSpPr>
          <p:cNvPr id="71" name="Google Shape;71;p8"/>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lang="en-US" sz="1000">
                <a:solidFill>
                  <a:schemeClr val="dk1"/>
                </a:solidFill>
                <a:latin typeface="Arial"/>
                <a:ea typeface="Arial"/>
                <a:cs typeface="Arial"/>
                <a:sym typeface="Arial"/>
              </a:rPr>
              <a:t>Restricted © Siemens AG 2014 All rights reserved.</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 Index/Contact">
  <p:cSld name="Image + Index/Contact">
    <p:spTree>
      <p:nvGrpSpPr>
        <p:cNvPr id="72" name="Shape 72"/>
        <p:cNvGrpSpPr/>
        <p:nvPr/>
      </p:nvGrpSpPr>
      <p:grpSpPr>
        <a:xfrm>
          <a:off x="0" y="0"/>
          <a:ext cx="0" cy="0"/>
          <a:chOff x="0" y="0"/>
          <a:chExt cx="0" cy="0"/>
        </a:xfrm>
      </p:grpSpPr>
      <p:sp>
        <p:nvSpPr>
          <p:cNvPr id="73" name="Google Shape;73;p9"/>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74" name="Google Shape;74;p9"/>
          <p:cNvSpPr/>
          <p:nvPr>
            <p:ph idx="2" type="pic"/>
          </p:nvPr>
        </p:nvSpPr>
        <p:spPr>
          <a:xfrm>
            <a:off x="0" y="1412875"/>
            <a:ext cx="4571999" cy="4752975"/>
          </a:xfrm>
          <a:prstGeom prst="rect">
            <a:avLst/>
          </a:prstGeom>
          <a:noFill/>
          <a:ln>
            <a:noFill/>
          </a:ln>
        </p:spPr>
        <p:txBody>
          <a:bodyPr anchorCtr="0" anchor="t" bIns="91425" lIns="91425" spcFirstLastPara="1" rIns="91425" wrap="square" tIns="91425"/>
          <a:lstStyle>
            <a:lvl1pPr indent="0" lvl="0" marL="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179388" lvl="1" marL="179388"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180975" lvl="2" marL="358775"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182562" lvl="3" marL="538163"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184150" lvl="4" marL="71755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192087" lvl="5" marL="12207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192088" lvl="6" marL="16779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192088" lvl="7" marL="21351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192088" lvl="8" marL="2592388"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5" name="Google Shape;75;p9"/>
          <p:cNvSpPr txBox="1"/>
          <p:nvPr>
            <p:ph idx="1" type="body"/>
          </p:nvPr>
        </p:nvSpPr>
        <p:spPr>
          <a:xfrm>
            <a:off x="4716463" y="1412875"/>
            <a:ext cx="4427537" cy="4752975"/>
          </a:xfrm>
          <a:prstGeom prst="rect">
            <a:avLst/>
          </a:prstGeom>
          <a:solidFill>
            <a:srgbClr val="D7D7CD"/>
          </a:solidFill>
          <a:ln>
            <a:noFill/>
          </a:ln>
        </p:spPr>
        <p:txBody>
          <a:bodyPr anchorCtr="0" anchor="t" bIns="91425" lIns="91425" spcFirstLastPara="1" rIns="91425" wrap="square" tIns="91425"/>
          <a:lstStyle>
            <a:lvl1pPr indent="-228600" lvl="0" marL="457200" marR="0" rtl="0" algn="l">
              <a:lnSpc>
                <a:spcPct val="100000"/>
              </a:lnSpc>
              <a:spcBef>
                <a:spcPts val="500"/>
              </a:spcBef>
              <a:spcAft>
                <a:spcPts val="0"/>
              </a:spcAft>
              <a:buClr>
                <a:schemeClr val="lt2"/>
              </a:buClr>
              <a:buSzPts val="14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50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rgbClr val="879BAA"/>
              </a:buClr>
              <a:buSzPts val="1800"/>
              <a:buFont typeface="Arial"/>
              <a:buChar char="•"/>
              <a:defRPr b="1"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rgbClr val="879BAA"/>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500"/>
              </a:spcBef>
              <a:spcAft>
                <a:spcPts val="0"/>
              </a:spcAft>
              <a:buClr>
                <a:schemeClr val="accent1"/>
              </a:buClr>
              <a:buSzPts val="1800"/>
              <a:buFont typeface="Arial"/>
              <a:buChar char="•"/>
              <a:defRPr b="1"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5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pic>
        <p:nvPicPr>
          <p:cNvPr descr="Agenda_Image.png" id="76" name="Google Shape;76;p9"/>
          <p:cNvPicPr preferRelativeResize="0"/>
          <p:nvPr/>
        </p:nvPicPr>
        <p:blipFill rotWithShape="1">
          <a:blip r:embed="rId2">
            <a:alphaModFix/>
          </a:blip>
          <a:srcRect b="1373" l="0" r="0" t="0"/>
          <a:stretch/>
        </p:blipFill>
        <p:spPr>
          <a:xfrm>
            <a:off x="-1" y="1412875"/>
            <a:ext cx="4572000" cy="47529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Index">
  <p:cSld name="Text + Index">
    <p:spTree>
      <p:nvGrpSpPr>
        <p:cNvPr id="77" name="Shape 77"/>
        <p:cNvGrpSpPr/>
        <p:nvPr/>
      </p:nvGrpSpPr>
      <p:grpSpPr>
        <a:xfrm>
          <a:off x="0" y="0"/>
          <a:ext cx="0" cy="0"/>
          <a:chOff x="0" y="0"/>
          <a:chExt cx="0" cy="0"/>
        </a:xfrm>
      </p:grpSpPr>
      <p:sp>
        <p:nvSpPr>
          <p:cNvPr id="78" name="Google Shape;78;p10"/>
          <p:cNvSpPr txBox="1"/>
          <p:nvPr>
            <p:ph idx="1" type="body"/>
          </p:nvPr>
        </p:nvSpPr>
        <p:spPr>
          <a:xfrm>
            <a:off x="4716463" y="1412875"/>
            <a:ext cx="4427537" cy="4752975"/>
          </a:xfrm>
          <a:prstGeom prst="rect">
            <a:avLst/>
          </a:prstGeom>
          <a:solidFill>
            <a:srgbClr val="D7D7CD"/>
          </a:solidFill>
          <a:ln>
            <a:noFill/>
          </a:ln>
        </p:spPr>
        <p:txBody>
          <a:bodyPr anchorCtr="0" anchor="t" bIns="91425" lIns="91425" spcFirstLastPara="1" rIns="91425" wrap="square" tIns="91425"/>
          <a:lstStyle>
            <a:lvl1pPr indent="-228600" lvl="0" marL="457200" marR="0" rtl="0" algn="l">
              <a:lnSpc>
                <a:spcPct val="100000"/>
              </a:lnSpc>
              <a:spcBef>
                <a:spcPts val="500"/>
              </a:spcBef>
              <a:spcAft>
                <a:spcPts val="0"/>
              </a:spcAft>
              <a:buClr>
                <a:schemeClr val="lt2"/>
              </a:buClr>
              <a:buSzPts val="14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50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rgbClr val="879BAA"/>
              </a:buClr>
              <a:buSzPts val="1800"/>
              <a:buFont typeface="Arial"/>
              <a:buChar char="•"/>
              <a:defRPr b="1"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50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500"/>
              </a:spcBef>
              <a:spcAft>
                <a:spcPts val="0"/>
              </a:spcAft>
              <a:buClr>
                <a:srgbClr val="879BAA"/>
              </a:buClr>
              <a:buSzPts val="1800"/>
              <a:buFont typeface="Arial"/>
              <a:buChar char="•"/>
              <a:defRPr b="1"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500"/>
              </a:spcBef>
              <a:spcAft>
                <a:spcPts val="0"/>
              </a:spcAft>
              <a:buClr>
                <a:schemeClr val="accent1"/>
              </a:buClr>
              <a:buSzPts val="1800"/>
              <a:buFont typeface="Arial"/>
              <a:buChar char="•"/>
              <a:defRPr b="1"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5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79" name="Google Shape;79;p10"/>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80" name="Google Shape;80;p10"/>
          <p:cNvSpPr txBox="1"/>
          <p:nvPr>
            <p:ph idx="2" type="body"/>
          </p:nvPr>
        </p:nvSpPr>
        <p:spPr>
          <a:xfrm>
            <a:off x="539750" y="1412875"/>
            <a:ext cx="4032250"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598800"/>
            <a:ext cx="2549518" cy="259200"/>
          </a:xfrm>
          <a:prstGeom prst="rect">
            <a:avLst/>
          </a:prstGeom>
          <a:noFill/>
          <a:ln>
            <a:noFill/>
          </a:ln>
        </p:spPr>
        <p:txBody>
          <a:bodyPr anchorCtr="0" anchor="t" bIns="115200" lIns="1476000" spcFirstLastPara="1" rIns="0" wrap="square" tIns="0">
            <a:noAutofit/>
          </a:bodyPr>
          <a:lstStyle/>
          <a:p>
            <a:pPr indent="0" lvl="0" marL="0" marR="0" rtl="0" algn="l">
              <a:lnSpc>
                <a:spcPct val="110000"/>
              </a:lnSpc>
              <a:spcBef>
                <a:spcPts val="0"/>
              </a:spcBef>
              <a:spcAft>
                <a:spcPts val="0"/>
              </a:spcAft>
              <a:buNone/>
            </a:pPr>
            <a:r>
              <a:rPr b="0" i="0" lang="en-US" sz="1000" u="none" cap="none" strike="noStrike">
                <a:solidFill>
                  <a:schemeClr val="dk1"/>
                </a:solidFill>
                <a:latin typeface="Arial"/>
                <a:ea typeface="Arial"/>
                <a:cs typeface="Arial"/>
                <a:sym typeface="Arial"/>
              </a:rPr>
              <a:t>2014-12-17</a:t>
            </a:r>
            <a:endParaRPr/>
          </a:p>
        </p:txBody>
      </p:sp>
      <p:sp>
        <p:nvSpPr>
          <p:cNvPr id="11" name="Google Shape;11;p1"/>
          <p:cNvSpPr txBox="1"/>
          <p:nvPr/>
        </p:nvSpPr>
        <p:spPr>
          <a:xfrm>
            <a:off x="0" y="6165851"/>
            <a:ext cx="9144000" cy="431800"/>
          </a:xfrm>
          <a:prstGeom prst="rect">
            <a:avLst/>
          </a:prstGeom>
          <a:noFill/>
          <a:ln>
            <a:noFill/>
          </a:ln>
        </p:spPr>
        <p:txBody>
          <a:bodyPr anchorCtr="0" anchor="ctr" bIns="0" lIns="540000" spcFirstLastPara="1" rIns="2124000" wrap="square" tIns="144000">
            <a:noAutofit/>
          </a:bodyPr>
          <a:lstStyle/>
          <a:p>
            <a:pPr indent="0" lvl="0" marL="0" marR="0" rtl="0" algn="l">
              <a:spcBef>
                <a:spcPts val="0"/>
              </a:spcBef>
              <a:spcAft>
                <a:spcPts val="0"/>
              </a:spcAft>
              <a:buNone/>
            </a:pPr>
            <a:r>
              <a:rPr b="1" i="0" lang="en-US" sz="1000" u="none" cap="none" strike="noStrike">
                <a:solidFill>
                  <a:schemeClr val="dk1"/>
                </a:solidFill>
                <a:latin typeface="Arial"/>
                <a:ea typeface="Arial"/>
                <a:cs typeface="Arial"/>
                <a:sym typeface="Arial"/>
              </a:rPr>
              <a:t>Unrestricted © Siemens AG 2014 All rights reserved.</a:t>
            </a:r>
            <a:endParaRPr/>
          </a:p>
        </p:txBody>
      </p:sp>
      <p:sp>
        <p:nvSpPr>
          <p:cNvPr id="12" name="Google Shape;12;p1"/>
          <p:cNvSpPr/>
          <p:nvPr/>
        </p:nvSpPr>
        <p:spPr>
          <a:xfrm>
            <a:off x="0" y="0"/>
            <a:ext cx="9144000" cy="1268413"/>
          </a:xfrm>
          <a:prstGeom prst="rect">
            <a:avLst/>
          </a:prstGeom>
          <a:solidFill>
            <a:srgbClr val="ADBEC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1"/>
          <p:cNvSpPr txBox="1"/>
          <p:nvPr>
            <p:ph type="title"/>
          </p:nvPr>
        </p:nvSpPr>
        <p:spPr>
          <a:xfrm>
            <a:off x="0" y="0"/>
            <a:ext cx="9144000" cy="126205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2pPr>
            <a:lvl3pPr indent="0" lvl="2"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3pPr>
            <a:lvl4pPr indent="0" lvl="3"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4pPr>
            <a:lvl5pPr indent="0" lvl="4" marL="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5pPr>
            <a:lvl6pPr indent="0" lvl="5" marL="4572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6pPr>
            <a:lvl7pPr indent="0" lvl="6" marL="9144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7pPr>
            <a:lvl8pPr indent="0" lvl="7" marL="13716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8pPr>
            <a:lvl9pPr indent="0" lvl="8" marL="1828800" marR="0" rtl="0" algn="l">
              <a:spcBef>
                <a:spcPts val="0"/>
              </a:spcBef>
              <a:spcAft>
                <a:spcPts val="0"/>
              </a:spcAft>
              <a:buSzPts val="1400"/>
              <a:buNone/>
              <a:defRPr b="1" i="0" sz="2000" u="none" cap="none" strike="noStrike">
                <a:solidFill>
                  <a:schemeClr val="dk1"/>
                </a:solidFill>
                <a:latin typeface="Arial"/>
                <a:ea typeface="Arial"/>
                <a:cs typeface="Arial"/>
                <a:sym typeface="Arial"/>
              </a:defRPr>
            </a:lvl9pPr>
          </a:lstStyle>
          <a:p/>
        </p:txBody>
      </p:sp>
      <p:sp>
        <p:nvSpPr>
          <p:cNvPr id="14" name="Google Shape;14;p1"/>
          <p:cNvSpPr txBox="1"/>
          <p:nvPr>
            <p:ph idx="1" type="body"/>
          </p:nvPr>
        </p:nvSpPr>
        <p:spPr>
          <a:xfrm>
            <a:off x="539749" y="1412874"/>
            <a:ext cx="8208963" cy="4752975"/>
          </a:xfrm>
          <a:prstGeom prst="rect">
            <a:avLst/>
          </a:prstGeom>
          <a:noFill/>
          <a:ln>
            <a:noFill/>
          </a:ln>
        </p:spPr>
        <p:txBody>
          <a:bodyPr anchorCtr="0" anchor="t" bIns="91425" lIns="91425" spcFirstLastPara="1" rIns="91425" wrap="square" tIns="91425"/>
          <a:lstStyle>
            <a:lvl1pPr indent="-228600" lvl="0" marL="457200" marR="0" rtl="0" algn="l">
              <a:lnSpc>
                <a:spcPct val="11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indent="-342900" lvl="1" marL="9144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0000"/>
              </a:lnSpc>
              <a:spcBef>
                <a:spcPts val="0"/>
              </a:spcBef>
              <a:spcAft>
                <a:spcPts val="0"/>
              </a:spcAft>
              <a:buClr>
                <a:srgbClr val="879BAA"/>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6pPr>
            <a:lvl7pPr indent="-342900" lvl="6" marL="32004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7pPr>
            <a:lvl8pPr indent="-342900" lvl="7" marL="36576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8pPr>
            <a:lvl9pPr indent="-342900" lvl="8" marL="4114800" marR="0" rtl="0" algn="l">
              <a:lnSpc>
                <a:spcPct val="110000"/>
              </a:lnSpc>
              <a:spcBef>
                <a:spcPts val="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9pPr>
          </a:lstStyle>
          <a:p/>
        </p:txBody>
      </p:sp>
      <p:sp>
        <p:nvSpPr>
          <p:cNvPr id="15" name="Google Shape;15;p1"/>
          <p:cNvSpPr txBox="1"/>
          <p:nvPr/>
        </p:nvSpPr>
        <p:spPr>
          <a:xfrm>
            <a:off x="0" y="6598800"/>
            <a:ext cx="1249351" cy="259200"/>
          </a:xfrm>
          <a:prstGeom prst="rect">
            <a:avLst/>
          </a:prstGeom>
          <a:noFill/>
          <a:ln>
            <a:noFill/>
          </a:ln>
        </p:spPr>
        <p:txBody>
          <a:bodyPr anchorCtr="0" anchor="t" bIns="115200" lIns="540000" spcFirstLastPara="1" rIns="0" wrap="square" tIns="0">
            <a:noAutofit/>
          </a:bodyPr>
          <a:lstStyle/>
          <a:p>
            <a:pPr indent="0" lvl="0" marL="0" marR="0" rtl="0" algn="l">
              <a:lnSpc>
                <a:spcPct val="110000"/>
              </a:lnSpc>
              <a:spcBef>
                <a:spcPts val="0"/>
              </a:spcBef>
              <a:spcAft>
                <a:spcPts val="0"/>
              </a:spcAft>
              <a:buNone/>
            </a:pPr>
            <a:r>
              <a:rPr lang="en-US" sz="1000">
                <a:solidFill>
                  <a:schemeClr val="dk1"/>
                </a:solidFill>
                <a:latin typeface="Arial"/>
                <a:ea typeface="Arial"/>
                <a:cs typeface="Arial"/>
                <a:sym typeface="Arial"/>
              </a:rPr>
              <a:t>Page </a:t>
            </a: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
        <p:nvSpPr>
          <p:cNvPr id="16" name="Google Shape;16;p1"/>
          <p:cNvSpPr txBox="1"/>
          <p:nvPr/>
        </p:nvSpPr>
        <p:spPr>
          <a:xfrm>
            <a:off x="2693980" y="6598800"/>
            <a:ext cx="6450019" cy="259200"/>
          </a:xfrm>
          <a:prstGeom prst="rect">
            <a:avLst/>
          </a:prstGeom>
          <a:noFill/>
          <a:ln>
            <a:noFill/>
          </a:ln>
        </p:spPr>
        <p:txBody>
          <a:bodyPr anchorCtr="0" anchor="t" bIns="115200" lIns="0" spcFirstLastPara="1" rIns="370800" wrap="square" tIns="0">
            <a:noAutofit/>
          </a:bodyPr>
          <a:lstStyle/>
          <a:p>
            <a:pPr indent="0" lvl="0" marL="0" marR="0" rtl="0" algn="r">
              <a:lnSpc>
                <a:spcPct val="110000"/>
              </a:lnSpc>
              <a:spcBef>
                <a:spcPts val="0"/>
              </a:spcBef>
              <a:spcAft>
                <a:spcPts val="0"/>
              </a:spcAft>
              <a:buNone/>
            </a:pPr>
            <a:r>
              <a:rPr lang="en-US" sz="1000">
                <a:solidFill>
                  <a:schemeClr val="dk1"/>
                </a:solidFill>
                <a:latin typeface="Arial"/>
                <a:ea typeface="Arial"/>
                <a:cs typeface="Arial"/>
                <a:sym typeface="Arial"/>
              </a:rPr>
              <a:t>Siemens PLM Software</a:t>
            </a:r>
            <a:endParaRPr/>
          </a:p>
        </p:txBody>
      </p:sp>
      <p:pic>
        <p:nvPicPr>
          <p:cNvPr descr="SIE_Logo_Layer_Petrol_RGB_A3_76mm.wmf" id="17" name="Google Shape;17;p1"/>
          <p:cNvPicPr preferRelativeResize="0"/>
          <p:nvPr/>
        </p:nvPicPr>
        <p:blipFill rotWithShape="1">
          <a:blip r:embed="rId1">
            <a:alphaModFix/>
          </a:blip>
          <a:srcRect b="0" l="0" r="0" t="0"/>
          <a:stretch/>
        </p:blipFill>
        <p:spPr>
          <a:xfrm>
            <a:off x="7308713" y="0"/>
            <a:ext cx="1440000" cy="80652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github.com/gcc-mirror/gcc/blob/dcf725987fa221d5f9e941a21ec75e834acb6666/libstdc%2B%2B-v3/include/bits/move.h#L10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ctrTitle"/>
          </p:nvPr>
        </p:nvSpPr>
        <p:spPr>
          <a:xfrm>
            <a:off x="250825" y="1760447"/>
            <a:ext cx="8893175" cy="2101120"/>
          </a:xfrm>
          <a:prstGeom prst="rect">
            <a:avLst/>
          </a:prstGeom>
          <a:solidFill>
            <a:srgbClr val="233746">
              <a:alpha val="64705"/>
            </a:srgbClr>
          </a:solidFill>
          <a:ln>
            <a:noFill/>
          </a:ln>
        </p:spPr>
        <p:txBody>
          <a:bodyPr anchorCtr="0" anchor="b" bIns="108000" lIns="270000" spcFirstLastPara="1" rIns="370800" wrap="square" tIns="144000">
            <a:no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Move semantics, rvalue references &amp;&amp; perfect forwarding, part 1</a:t>
            </a:r>
            <a:endParaRPr b="1" i="0" sz="4000" u="none" cap="none" strike="noStrike">
              <a:solidFill>
                <a:schemeClr val="lt1"/>
              </a:solidFill>
              <a:latin typeface="Arial"/>
              <a:ea typeface="Arial"/>
              <a:cs typeface="Arial"/>
              <a:sym typeface="Arial"/>
            </a:endParaRPr>
          </a:p>
        </p:txBody>
      </p:sp>
      <p:sp>
        <p:nvSpPr>
          <p:cNvPr id="134" name="Google Shape;134;p22"/>
          <p:cNvSpPr txBox="1"/>
          <p:nvPr>
            <p:ph idx="1" type="subTitle"/>
          </p:nvPr>
        </p:nvSpPr>
        <p:spPr>
          <a:xfrm>
            <a:off x="250825" y="3859200"/>
            <a:ext cx="8893175" cy="399144"/>
          </a:xfrm>
          <a:prstGeom prst="rect">
            <a:avLst/>
          </a:prstGeom>
          <a:solidFill>
            <a:srgbClr val="233746">
              <a:alpha val="64705"/>
            </a:srgbClr>
          </a:solidFill>
          <a:ln>
            <a:noFill/>
          </a:ln>
        </p:spPr>
        <p:txBody>
          <a:bodyPr anchorCtr="0" anchor="t" bIns="36000" lIns="270000" spcFirstLastPara="1" rIns="0" wrap="square" tIns="18000">
            <a:noAutofit/>
          </a:bodyPr>
          <a:lstStyle/>
          <a:p>
            <a:pPr indent="0" lvl="0" marL="0" marR="0" rtl="0" algn="l">
              <a:lnSpc>
                <a:spcPct val="110000"/>
              </a:lnSpc>
              <a:spcBef>
                <a:spcPts val="0"/>
              </a:spcBef>
              <a:spcAft>
                <a:spcPts val="0"/>
              </a:spcAft>
              <a:buNone/>
            </a:pPr>
            <a:r>
              <a:rPr b="0" i="0" lang="en-US" sz="2000" u="none" cap="none" strike="noStrike">
                <a:solidFill>
                  <a:schemeClr val="lt1"/>
                </a:solidFill>
                <a:latin typeface="Arial"/>
                <a:ea typeface="Arial"/>
                <a:cs typeface="Arial"/>
                <a:sym typeface="Arial"/>
              </a:rPr>
              <a:t>Bert Rodiers, </a:t>
            </a:r>
            <a:r>
              <a:rPr b="0" i="0" lang="en-US" sz="1800" u="none" cap="none" strike="noStrike">
                <a:solidFill>
                  <a:schemeClr val="lt1"/>
                </a:solidFill>
                <a:latin typeface="Arial"/>
                <a:ea typeface="Arial"/>
                <a:cs typeface="Arial"/>
                <a:sym typeface="Arial"/>
              </a:rPr>
              <a:t>Software Architect @ Siemens Industry Software NV</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197" name="Google Shape;197;p3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start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2B91AF"/>
              </a:buClr>
              <a:buFont typeface="Noto Sans Symbols"/>
              <a:buNone/>
            </a:pPr>
            <a:r>
              <a:rPr b="0" i="0" lang="en-US" sz="1800" u="none" cap="none" strike="noStrike">
                <a:solidFill>
                  <a:srgbClr val="2B91AF"/>
                </a:solidFill>
                <a:highlight>
                  <a:srgbClr val="FFFFFF"/>
                </a:highlight>
                <a:latin typeface="Consolas"/>
                <a:ea typeface="Consolas"/>
                <a:cs typeface="Consolas"/>
                <a:sym typeface="Consolas"/>
              </a:rPr>
              <a:t>MyStringVector</a:t>
            </a:r>
            <a:r>
              <a:rPr b="0" i="0" lang="en-US" sz="1800" u="none" cap="none" strike="noStrike">
                <a:solidFill>
                  <a:srgbClr val="000000"/>
                </a:solidFill>
                <a:highlight>
                  <a:srgbClr val="FFFFFF"/>
                </a:highlight>
                <a:latin typeface="Consolas"/>
                <a:ea typeface="Consolas"/>
                <a:cs typeface="Consolas"/>
                <a:sym typeface="Consolas"/>
              </a:rPr>
              <a:t> result = getData(</a:t>
            </a:r>
            <a:r>
              <a:rPr b="0" i="0" lang="en-US" sz="1800" u="none" cap="none" strike="noStrike">
                <a:solidFill>
                  <a:srgbClr val="0000FF"/>
                </a:solidFill>
                <a:highlight>
                  <a:srgbClr val="FFFFFF"/>
                </a:highlight>
                <a:latin typeface="Consolas"/>
                <a:ea typeface="Consolas"/>
                <a:cs typeface="Consolas"/>
                <a:sym typeface="Consolas"/>
              </a:rPr>
              <a:t>true</a:t>
            </a:r>
            <a:r>
              <a:rPr b="0" i="0" lang="en-US" sz="1800" u="none" cap="none" strike="noStrike">
                <a:solidFill>
                  <a:srgbClr val="000000"/>
                </a:solidFill>
                <a:highlight>
                  <a:srgbClr val="FFFFFF"/>
                </a:highlight>
                <a:latin typeface="Consolas"/>
                <a:ea typeface="Consolas"/>
                <a:cs typeface="Consolas"/>
                <a:sym typeface="Consolas"/>
              </a:rPr>
              <a:t>);</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end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duration = std::chrono::duration_cast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&lt;std::chrono::</a:t>
            </a:r>
            <a:r>
              <a:rPr b="0" i="0" lang="en-US" sz="1800" u="none" cap="none" strike="noStrike">
                <a:solidFill>
                  <a:srgbClr val="2B91AF"/>
                </a:solidFill>
                <a:highlight>
                  <a:srgbClr val="FFFFFF"/>
                </a:highlight>
                <a:latin typeface="Consolas"/>
                <a:ea typeface="Consolas"/>
                <a:cs typeface="Consolas"/>
                <a:sym typeface="Consolas"/>
              </a:rPr>
              <a:t>milliseconds</a:t>
            </a:r>
            <a:r>
              <a:rPr b="0" i="0" lang="en-US" sz="1800" u="none" cap="none" strike="noStrike">
                <a:solidFill>
                  <a:srgbClr val="000000"/>
                </a:solidFill>
                <a:highlight>
                  <a:srgbClr val="FFFFFF"/>
                </a:highlight>
                <a:latin typeface="Consolas"/>
                <a:ea typeface="Consolas"/>
                <a:cs typeface="Consolas"/>
                <a:sym typeface="Consolas"/>
              </a:rPr>
              <a:t>&gt; (end - start);</a:t>
            </a:r>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std::cout &lt;&lt; </a:t>
            </a:r>
            <a:r>
              <a:rPr b="0" i="0" lang="en-US" sz="1800" u="none" cap="none" strike="noStrike">
                <a:solidFill>
                  <a:srgbClr val="A31515"/>
                </a:solidFill>
                <a:highlight>
                  <a:srgbClr val="FFFFFF"/>
                </a:highlight>
                <a:latin typeface="Consolas"/>
                <a:ea typeface="Consolas"/>
                <a:cs typeface="Consolas"/>
                <a:sym typeface="Consolas"/>
              </a:rPr>
              <a:t>“getData(true):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&lt;&lt; duration.count() &lt;&lt; </a:t>
            </a:r>
            <a:r>
              <a:rPr b="0" i="0" lang="en-US" sz="1800" u="none" cap="none" strike="noStrike">
                <a:solidFill>
                  <a:srgbClr val="A31515"/>
                </a:solidFill>
                <a:highlight>
                  <a:srgbClr val="FFFFFF"/>
                </a:highlight>
                <a:latin typeface="Consolas"/>
                <a:ea typeface="Consolas"/>
                <a:cs typeface="Consolas"/>
                <a:sym typeface="Consolas"/>
              </a:rPr>
              <a:t>" ms."</a:t>
            </a:r>
            <a:r>
              <a:rPr b="0" i="0" lang="en-US" sz="1800" u="none" cap="none" strike="noStrike">
                <a:solidFill>
                  <a:srgbClr val="000000"/>
                </a:solidFill>
                <a:highlight>
                  <a:srgbClr val="FFFFFF"/>
                </a:highlight>
                <a:latin typeface="Consolas"/>
                <a:ea typeface="Consolas"/>
                <a:cs typeface="Consolas"/>
                <a:sym typeface="Consolas"/>
              </a:rPr>
              <a:t> &lt;&lt; std::endl;</a:t>
            </a:r>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start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2B91AF"/>
              </a:buClr>
              <a:buFont typeface="Noto Sans Symbols"/>
              <a:buNone/>
            </a:pPr>
            <a:r>
              <a:rPr b="0" i="0" lang="en-US" sz="1800" u="none" cap="none" strike="noStrike">
                <a:solidFill>
                  <a:srgbClr val="2B91AF"/>
                </a:solidFill>
                <a:highlight>
                  <a:srgbClr val="FFFFFF"/>
                </a:highlight>
                <a:latin typeface="Consolas"/>
                <a:ea typeface="Consolas"/>
                <a:cs typeface="Consolas"/>
                <a:sym typeface="Consolas"/>
              </a:rPr>
              <a:t>MyStringVector</a:t>
            </a:r>
            <a:r>
              <a:rPr b="0" i="0" lang="en-US" sz="1800" u="none" cap="none" strike="noStrike">
                <a:solidFill>
                  <a:srgbClr val="000000"/>
                </a:solidFill>
                <a:highlight>
                  <a:srgbClr val="FFFFFF"/>
                </a:highlight>
                <a:latin typeface="Consolas"/>
                <a:ea typeface="Consolas"/>
                <a:cs typeface="Consolas"/>
                <a:sym typeface="Consolas"/>
              </a:rPr>
              <a:t> result = getData(</a:t>
            </a:r>
            <a:r>
              <a:rPr b="0" i="0" lang="en-US" sz="1800" u="none" cap="none" strike="noStrike">
                <a:solidFill>
                  <a:srgbClr val="0000FF"/>
                </a:solidFill>
                <a:highlight>
                  <a:srgbClr val="FFFFFF"/>
                </a:highlight>
                <a:latin typeface="Consolas"/>
                <a:ea typeface="Consolas"/>
                <a:cs typeface="Consolas"/>
                <a:sym typeface="Consolas"/>
              </a:rPr>
              <a:t>false</a:t>
            </a:r>
            <a:r>
              <a:rPr b="0" i="0" lang="en-US" sz="1800" u="none" cap="none" strike="noStrike">
                <a:solidFill>
                  <a:srgbClr val="000000"/>
                </a:solidFill>
                <a:highlight>
                  <a:srgbClr val="FFFFFF"/>
                </a:highlight>
                <a:latin typeface="Consolas"/>
                <a:ea typeface="Consolas"/>
                <a:cs typeface="Consolas"/>
                <a:sym typeface="Consolas"/>
              </a:rPr>
              <a:t>);</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end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duration = std::chrono::duration_cast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&lt;std::chrono::</a:t>
            </a:r>
            <a:r>
              <a:rPr b="0" i="0" lang="en-US" sz="1800" u="none" cap="none" strike="noStrike">
                <a:solidFill>
                  <a:srgbClr val="2B91AF"/>
                </a:solidFill>
                <a:highlight>
                  <a:srgbClr val="FFFFFF"/>
                </a:highlight>
                <a:latin typeface="Consolas"/>
                <a:ea typeface="Consolas"/>
                <a:cs typeface="Consolas"/>
                <a:sym typeface="Consolas"/>
              </a:rPr>
              <a:t>milliseconds</a:t>
            </a:r>
            <a:r>
              <a:rPr b="0" i="0" lang="en-US" sz="1800" u="none" cap="none" strike="noStrike">
                <a:solidFill>
                  <a:srgbClr val="000000"/>
                </a:solidFill>
                <a:highlight>
                  <a:srgbClr val="FFFFFF"/>
                </a:highlight>
                <a:latin typeface="Consolas"/>
                <a:ea typeface="Consolas"/>
                <a:cs typeface="Consolas"/>
                <a:sym typeface="Consolas"/>
              </a:rPr>
              <a:t>&gt; (end - start);</a:t>
            </a:r>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std::cout &lt;&lt; </a:t>
            </a:r>
            <a:r>
              <a:rPr b="0" i="0" lang="en-US" sz="1800" u="none" cap="none" strike="noStrike">
                <a:solidFill>
                  <a:srgbClr val="A31515"/>
                </a:solidFill>
                <a:highlight>
                  <a:srgbClr val="FFFFFF"/>
                </a:highlight>
                <a:latin typeface="Consolas"/>
                <a:ea typeface="Consolas"/>
                <a:cs typeface="Consolas"/>
                <a:sym typeface="Consolas"/>
              </a:rPr>
              <a:t>"getData(false):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&lt;&lt; duration.count() &lt;&lt; </a:t>
            </a:r>
            <a:r>
              <a:rPr b="0" i="0" lang="en-US" sz="1800" u="none" cap="none" strike="noStrike">
                <a:solidFill>
                  <a:srgbClr val="A31515"/>
                </a:solidFill>
                <a:highlight>
                  <a:srgbClr val="FFFFFF"/>
                </a:highlight>
                <a:latin typeface="Consolas"/>
                <a:ea typeface="Consolas"/>
                <a:cs typeface="Consolas"/>
                <a:sym typeface="Consolas"/>
              </a:rPr>
              <a:t>" ms."</a:t>
            </a:r>
            <a:r>
              <a:rPr b="0" i="0" lang="en-US" sz="1800" u="none" cap="none" strike="noStrike">
                <a:solidFill>
                  <a:srgbClr val="000000"/>
                </a:solidFill>
                <a:highlight>
                  <a:srgbClr val="FFFFFF"/>
                </a:highlight>
                <a:latin typeface="Consolas"/>
                <a:ea typeface="Consolas"/>
                <a:cs typeface="Consolas"/>
                <a:sym typeface="Consolas"/>
              </a:rPr>
              <a:t> &lt;&lt; std::endl;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03" name="Google Shape;203;p32"/>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Split getData(bool flag) into 2 functions</a:t>
            </a:r>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204" name="Google Shape;204;p32"/>
          <p:cNvSpPr txBox="1"/>
          <p:nvPr/>
        </p:nvSpPr>
        <p:spPr>
          <a:xfrm>
            <a:off x="533400" y="1889540"/>
            <a:ext cx="7772398" cy="253056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getDataTrue()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count = 10000000;</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result.vector.reserve(count);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for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lv_uI = 0; lv_uI &lt; count; ++lv_uI)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result.vector.push_back(</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(std::to_string(lv_uI)));</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205" name="Google Shape;205;p32"/>
          <p:cNvSpPr txBox="1"/>
          <p:nvPr/>
        </p:nvSpPr>
        <p:spPr>
          <a:xfrm>
            <a:off x="533400" y="4678740"/>
            <a:ext cx="7772398" cy="118866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getDataFalse()</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getReverseData();</a:t>
            </a:r>
            <a:endParaRPr sz="16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11" name="Google Shape;211;p3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start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2B91AF"/>
              </a:buClr>
              <a:buFont typeface="Noto Sans Symbols"/>
              <a:buNone/>
            </a:pPr>
            <a:r>
              <a:rPr b="0" i="0" lang="en-US" sz="1800" u="none" cap="none" strike="noStrike">
                <a:solidFill>
                  <a:srgbClr val="2B91AF"/>
                </a:solidFill>
                <a:highlight>
                  <a:srgbClr val="FFFFFF"/>
                </a:highlight>
                <a:latin typeface="Consolas"/>
                <a:ea typeface="Consolas"/>
                <a:cs typeface="Consolas"/>
                <a:sym typeface="Consolas"/>
              </a:rPr>
              <a:t>MyStringVector</a:t>
            </a:r>
            <a:r>
              <a:rPr b="0" i="0" lang="en-US" sz="1800" u="none" cap="none" strike="noStrike">
                <a:solidFill>
                  <a:srgbClr val="000000"/>
                </a:solidFill>
                <a:highlight>
                  <a:srgbClr val="FFFFFF"/>
                </a:highlight>
                <a:latin typeface="Consolas"/>
                <a:ea typeface="Consolas"/>
                <a:cs typeface="Consolas"/>
                <a:sym typeface="Consolas"/>
              </a:rPr>
              <a:t> result = getDataTrue();</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end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duration = std::chrono::duration_cast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&lt;std::chrono::</a:t>
            </a:r>
            <a:r>
              <a:rPr b="0" i="0" lang="en-US" sz="1800" u="none" cap="none" strike="noStrike">
                <a:solidFill>
                  <a:srgbClr val="2B91AF"/>
                </a:solidFill>
                <a:highlight>
                  <a:srgbClr val="FFFFFF"/>
                </a:highlight>
                <a:latin typeface="Consolas"/>
                <a:ea typeface="Consolas"/>
                <a:cs typeface="Consolas"/>
                <a:sym typeface="Consolas"/>
              </a:rPr>
              <a:t>milliseconds</a:t>
            </a:r>
            <a:r>
              <a:rPr b="0" i="0" lang="en-US" sz="1800" u="none" cap="none" strike="noStrike">
                <a:solidFill>
                  <a:srgbClr val="000000"/>
                </a:solidFill>
                <a:highlight>
                  <a:srgbClr val="FFFFFF"/>
                </a:highlight>
                <a:latin typeface="Consolas"/>
                <a:ea typeface="Consolas"/>
                <a:cs typeface="Consolas"/>
                <a:sym typeface="Consolas"/>
              </a:rPr>
              <a:t>&gt; (end - start);</a:t>
            </a:r>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std::cout &lt;&lt; </a:t>
            </a:r>
            <a:r>
              <a:rPr b="0" i="0" lang="en-US" sz="1800" u="none" cap="none" strike="noStrike">
                <a:solidFill>
                  <a:srgbClr val="A31515"/>
                </a:solidFill>
                <a:highlight>
                  <a:srgbClr val="FFFFFF"/>
                </a:highlight>
                <a:latin typeface="Consolas"/>
                <a:ea typeface="Consolas"/>
                <a:cs typeface="Consolas"/>
                <a:sym typeface="Consolas"/>
              </a:rPr>
              <a:t>"getDataTrue(): "</a:t>
            </a:r>
            <a:r>
              <a:rPr b="0" i="0" lang="en-US" sz="1800" u="none" cap="none" strike="noStrike">
                <a:solidFill>
                  <a:srgbClr val="000000"/>
                </a:solidFill>
                <a:highlight>
                  <a:srgbClr val="FFFFFF"/>
                </a:highlight>
                <a:latin typeface="Consolas"/>
                <a:ea typeface="Consolas"/>
                <a:cs typeface="Consolas"/>
                <a:sym typeface="Consolas"/>
              </a:rPr>
              <a:t> &lt;&lt; duration.count() &lt;&lt; </a:t>
            </a:r>
            <a:r>
              <a:rPr b="0" i="0" lang="en-US" sz="1800" u="none" cap="none" strike="noStrike">
                <a:solidFill>
                  <a:srgbClr val="A31515"/>
                </a:solidFill>
                <a:highlight>
                  <a:srgbClr val="FFFFFF"/>
                </a:highlight>
                <a:latin typeface="Consolas"/>
                <a:ea typeface="Consolas"/>
                <a:cs typeface="Consolas"/>
                <a:sym typeface="Consolas"/>
              </a:rPr>
              <a:t>" ms."</a:t>
            </a:r>
            <a:r>
              <a:rPr b="0" i="0" lang="en-US" sz="1800" u="none" cap="none" strike="noStrike">
                <a:solidFill>
                  <a:srgbClr val="000000"/>
                </a:solidFill>
                <a:highlight>
                  <a:srgbClr val="FFFFFF"/>
                </a:highlight>
                <a:latin typeface="Consolas"/>
                <a:ea typeface="Consolas"/>
                <a:cs typeface="Consolas"/>
                <a:sym typeface="Consolas"/>
              </a:rPr>
              <a:t> &lt;&lt; std::endl;</a:t>
            </a:r>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F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start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2B91AF"/>
              </a:buClr>
              <a:buFont typeface="Noto Sans Symbols"/>
              <a:buNone/>
            </a:pPr>
            <a:r>
              <a:rPr b="0" i="0" lang="en-US" sz="1800" u="none" cap="none" strike="noStrike">
                <a:solidFill>
                  <a:srgbClr val="2B91AF"/>
                </a:solidFill>
                <a:highlight>
                  <a:srgbClr val="FFFFFF"/>
                </a:highlight>
                <a:latin typeface="Consolas"/>
                <a:ea typeface="Consolas"/>
                <a:cs typeface="Consolas"/>
                <a:sym typeface="Consolas"/>
              </a:rPr>
              <a:t>MyStringVector</a:t>
            </a:r>
            <a:r>
              <a:rPr b="0" i="0" lang="en-US" sz="1800" u="none" cap="none" strike="noStrike">
                <a:solidFill>
                  <a:srgbClr val="000000"/>
                </a:solidFill>
                <a:highlight>
                  <a:srgbClr val="FFFFFF"/>
                </a:highlight>
                <a:latin typeface="Consolas"/>
                <a:ea typeface="Consolas"/>
                <a:cs typeface="Consolas"/>
                <a:sym typeface="Consolas"/>
              </a:rPr>
              <a:t> result = getDataFalse();</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end = std::chrono::</a:t>
            </a:r>
            <a:r>
              <a:rPr b="0" i="0" lang="en-US" sz="1800" u="none" cap="none" strike="noStrike">
                <a:solidFill>
                  <a:srgbClr val="2B91AF"/>
                </a:solidFill>
                <a:highlight>
                  <a:srgbClr val="FFFFFF"/>
                </a:highlight>
                <a:latin typeface="Consolas"/>
                <a:ea typeface="Consolas"/>
                <a:cs typeface="Consolas"/>
                <a:sym typeface="Consolas"/>
              </a:rPr>
              <a:t>steady_clock</a:t>
            </a:r>
            <a:r>
              <a:rPr b="0" i="0" lang="en-US" sz="1800" u="none" cap="none" strike="noStrike">
                <a:solidFill>
                  <a:srgbClr val="000000"/>
                </a:solidFill>
                <a:highlight>
                  <a:srgbClr val="FFFFFF"/>
                </a:highlight>
                <a:latin typeface="Consolas"/>
                <a:ea typeface="Consolas"/>
                <a:cs typeface="Consolas"/>
                <a:sym typeface="Consolas"/>
              </a:rPr>
              <a:t>::now();</a:t>
            </a:r>
            <a:endParaRPr/>
          </a:p>
          <a:p>
            <a:pPr indent="0" lvl="0" marL="0" marR="0" rtl="0" algn="l">
              <a:lnSpc>
                <a:spcPct val="110000"/>
              </a:lnSpc>
              <a:spcBef>
                <a:spcPts val="0"/>
              </a:spcBef>
              <a:spcAft>
                <a:spcPts val="0"/>
              </a:spcAft>
              <a:buClr>
                <a:srgbClr val="0000FF"/>
              </a:buClr>
              <a:buFont typeface="Noto Sans Symbols"/>
              <a:buNone/>
            </a:pPr>
            <a:r>
              <a:rPr b="0" i="0" lang="en-US" sz="1800" u="none" cap="none" strike="noStrike">
                <a:solidFill>
                  <a:srgbClr val="0000FF"/>
                </a:solidFill>
                <a:highlight>
                  <a:srgbClr val="FFFFFF"/>
                </a:highlight>
                <a:latin typeface="Consolas"/>
                <a:ea typeface="Consolas"/>
                <a:cs typeface="Consolas"/>
                <a:sym typeface="Consolas"/>
              </a:rPr>
              <a:t>auto</a:t>
            </a:r>
            <a:r>
              <a:rPr b="0" i="0" lang="en-US" sz="1800" u="none" cap="none" strike="noStrike">
                <a:solidFill>
                  <a:srgbClr val="000000"/>
                </a:solidFill>
                <a:highlight>
                  <a:srgbClr val="FFFFFF"/>
                </a:highlight>
                <a:latin typeface="Consolas"/>
                <a:ea typeface="Consolas"/>
                <a:cs typeface="Consolas"/>
                <a:sym typeface="Consolas"/>
              </a:rPr>
              <a:t> duration = std::chrono::duration_cast</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&lt;std::chrono::</a:t>
            </a:r>
            <a:r>
              <a:rPr b="0" i="0" lang="en-US" sz="1800" u="none" cap="none" strike="noStrike">
                <a:solidFill>
                  <a:srgbClr val="2B91AF"/>
                </a:solidFill>
                <a:highlight>
                  <a:srgbClr val="FFFFFF"/>
                </a:highlight>
                <a:latin typeface="Consolas"/>
                <a:ea typeface="Consolas"/>
                <a:cs typeface="Consolas"/>
                <a:sym typeface="Consolas"/>
              </a:rPr>
              <a:t>milliseconds</a:t>
            </a:r>
            <a:r>
              <a:rPr b="0" i="0" lang="en-US" sz="1800" u="none" cap="none" strike="noStrike">
                <a:solidFill>
                  <a:srgbClr val="000000"/>
                </a:solidFill>
                <a:highlight>
                  <a:srgbClr val="FFFFFF"/>
                </a:highlight>
                <a:latin typeface="Consolas"/>
                <a:ea typeface="Consolas"/>
                <a:cs typeface="Consolas"/>
                <a:sym typeface="Consolas"/>
              </a:rPr>
              <a:t>&gt; (end - start);</a:t>
            </a:r>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std::cout &lt;&lt; </a:t>
            </a:r>
            <a:r>
              <a:rPr b="0" i="0" lang="en-US" sz="1800" u="none" cap="none" strike="noStrike">
                <a:solidFill>
                  <a:srgbClr val="A31515"/>
                </a:solidFill>
                <a:highlight>
                  <a:srgbClr val="FFFFFF"/>
                </a:highlight>
                <a:latin typeface="Consolas"/>
                <a:ea typeface="Consolas"/>
                <a:cs typeface="Consolas"/>
                <a:sym typeface="Consolas"/>
              </a:rPr>
              <a:t>"getDataFalse(): "</a:t>
            </a:r>
            <a:r>
              <a:rPr b="0" i="0" lang="en-US" sz="1800" u="none" cap="none" strike="noStrike">
                <a:solidFill>
                  <a:srgbClr val="000000"/>
                </a:solidFill>
                <a:highlight>
                  <a:srgbClr val="FFFFFF"/>
                </a:highlight>
                <a:latin typeface="Consolas"/>
                <a:ea typeface="Consolas"/>
                <a:cs typeface="Consolas"/>
                <a:sym typeface="Consolas"/>
              </a:rPr>
              <a:t> </a:t>
            </a:r>
            <a:endParaRPr/>
          </a:p>
          <a:p>
            <a:pPr indent="0" lvl="0" marL="0" marR="0" rtl="0" algn="l">
              <a:lnSpc>
                <a:spcPct val="110000"/>
              </a:lnSpc>
              <a:spcBef>
                <a:spcPts val="0"/>
              </a:spcBef>
              <a:spcAft>
                <a:spcPts val="0"/>
              </a:spcAft>
              <a:buClr>
                <a:srgbClr val="000000"/>
              </a:buClr>
              <a:buFont typeface="Noto Sans Symbols"/>
              <a:buNone/>
            </a:pPr>
            <a:r>
              <a:rPr b="0" i="0" lang="en-US" sz="1800" u="none" cap="none" strike="noStrike">
                <a:solidFill>
                  <a:srgbClr val="000000"/>
                </a:solidFill>
                <a:highlight>
                  <a:srgbClr val="FFFFFF"/>
                </a:highlight>
                <a:latin typeface="Consolas"/>
                <a:ea typeface="Consolas"/>
                <a:cs typeface="Consolas"/>
                <a:sym typeface="Consolas"/>
              </a:rPr>
              <a:t>          &lt;&lt; duration.count() &lt;&lt; </a:t>
            </a:r>
            <a:r>
              <a:rPr b="0" i="0" lang="en-US" sz="1800" u="none" cap="none" strike="noStrike">
                <a:solidFill>
                  <a:srgbClr val="A31515"/>
                </a:solidFill>
                <a:highlight>
                  <a:srgbClr val="FFFFFF"/>
                </a:highlight>
                <a:latin typeface="Consolas"/>
                <a:ea typeface="Consolas"/>
                <a:cs typeface="Consolas"/>
                <a:sym typeface="Consolas"/>
              </a:rPr>
              <a:t>" ms."</a:t>
            </a:r>
            <a:r>
              <a:rPr b="0" i="0" lang="en-US" sz="1800" u="none" cap="none" strike="noStrike">
                <a:solidFill>
                  <a:srgbClr val="000000"/>
                </a:solidFill>
                <a:highlight>
                  <a:srgbClr val="FFFFFF"/>
                </a:highlight>
                <a:latin typeface="Consolas"/>
                <a:ea typeface="Consolas"/>
                <a:cs typeface="Consolas"/>
                <a:sym typeface="Consolas"/>
              </a:rPr>
              <a:t> &lt;&lt; std::endl;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17" name="Google Shape;217;p34"/>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The results: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getData(true):</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getData(false):</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getDataTrue():</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getDataFalse():</a:t>
            </a:r>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Move semantics for MyStringVector and MyString</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getData(true): 2641 ms.</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getData(false): 2602 ms.</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getDataTrue(): 2595 ms.</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getDataFalse(): 2590 ms.</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34"/>
          <p:cNvSpPr txBox="1"/>
          <p:nvPr/>
        </p:nvSpPr>
        <p:spPr>
          <a:xfrm>
            <a:off x="2908299" y="1447800"/>
            <a:ext cx="6769101" cy="4752975"/>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rgbClr val="FF0000"/>
              </a:solidFill>
              <a:latin typeface="Arial"/>
              <a:ea typeface="Arial"/>
              <a:cs typeface="Arial"/>
              <a:sym typeface="Arial"/>
            </a:endParaRPr>
          </a:p>
          <a:p>
            <a:pPr indent="0" lvl="0" marL="0" marR="0" rtl="0" algn="l">
              <a:lnSpc>
                <a:spcPct val="110000"/>
              </a:lnSpc>
              <a:spcBef>
                <a:spcPts val="0"/>
              </a:spcBef>
              <a:spcAft>
                <a:spcPts val="0"/>
              </a:spcAft>
              <a:buNone/>
            </a:pPr>
            <a:r>
              <a:rPr lang="en-US" sz="1800">
                <a:solidFill>
                  <a:schemeClr val="dk1"/>
                </a:solidFill>
                <a:latin typeface="Arial"/>
                <a:ea typeface="Arial"/>
                <a:cs typeface="Arial"/>
                <a:sym typeface="Arial"/>
              </a:rPr>
              <a:t>3036 ms.</a:t>
            </a:r>
            <a:endParaRPr sz="18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1800">
                <a:solidFill>
                  <a:schemeClr val="dk1"/>
                </a:solidFill>
                <a:latin typeface="Arial"/>
                <a:ea typeface="Arial"/>
                <a:cs typeface="Arial"/>
                <a:sym typeface="Arial"/>
              </a:rPr>
              <a:t>2626 ms.</a:t>
            </a:r>
            <a:endParaRPr sz="18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1800">
                <a:solidFill>
                  <a:schemeClr val="dk1"/>
                </a:solidFill>
                <a:latin typeface="Arial"/>
                <a:ea typeface="Arial"/>
                <a:cs typeface="Arial"/>
                <a:sym typeface="Arial"/>
              </a:rPr>
              <a:t>2624 ms.</a:t>
            </a:r>
            <a:endParaRPr sz="1800">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lang="en-US" sz="1800">
                <a:solidFill>
                  <a:schemeClr val="dk1"/>
                </a:solidFill>
                <a:latin typeface="Arial"/>
                <a:ea typeface="Arial"/>
                <a:cs typeface="Arial"/>
                <a:sym typeface="Arial"/>
              </a:rPr>
              <a:t>2628 ms.</a:t>
            </a:r>
            <a:endParaRPr sz="1800">
              <a:solidFill>
                <a:schemeClr val="dk1"/>
              </a:solidFill>
              <a:latin typeface="Arial"/>
              <a:ea typeface="Arial"/>
              <a:cs typeface="Arial"/>
              <a:sym typeface="Arial"/>
            </a:endParaRPr>
          </a:p>
        </p:txBody>
      </p:sp>
      <p:sp>
        <p:nvSpPr>
          <p:cNvPr id="219" name="Google Shape;219;p34"/>
          <p:cNvSpPr/>
          <p:nvPr/>
        </p:nvSpPr>
        <p:spPr>
          <a:xfrm>
            <a:off x="2819400" y="1752600"/>
            <a:ext cx="1143000" cy="304800"/>
          </a:xfrm>
          <a:prstGeom prst="rect">
            <a:avLst/>
          </a:prstGeom>
          <a:noFill/>
          <a:ln cap="flat" cmpd="sng" w="25400">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Example 2: getData(true)?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25" name="Google Shape;225;p35"/>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getData(true): </a:t>
            </a:r>
            <a:r>
              <a:rPr b="0" i="0" lang="en-US" sz="1800" u="none" cap="none" strike="noStrike">
                <a:solidFill>
                  <a:srgbClr val="FF0000"/>
                </a:solidFill>
                <a:latin typeface="Arial"/>
                <a:ea typeface="Arial"/>
                <a:cs typeface="Arial"/>
                <a:sym typeface="Arial"/>
              </a:rPr>
              <a:t>3036</a:t>
            </a:r>
            <a:r>
              <a:rPr b="0" i="0" lang="en-US" sz="1800" u="none" cap="none" strike="noStrike">
                <a:solidFill>
                  <a:schemeClr val="dk1"/>
                </a:solidFill>
                <a:latin typeface="Arial"/>
                <a:ea typeface="Arial"/>
                <a:cs typeface="Arial"/>
                <a:sym typeface="Arial"/>
              </a:rPr>
              <a:t> ms.</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getData(false): 2626 ms.</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getDataTrue(): 2624 ms.</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getDataFalse(): 2628 ms.</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=&gt; Named Return Value Optimization + Return value optimization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Named Return Value Optimization + Return value optimization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32" name="Google Shape;232;p36"/>
          <p:cNvSpPr txBox="1"/>
          <p:nvPr>
            <p:ph idx="1" type="body"/>
          </p:nvPr>
        </p:nvSpPr>
        <p:spPr>
          <a:xfrm>
            <a:off x="539749" y="1412874"/>
            <a:ext cx="555625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Return Value Optimization (RVO) </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For temporaries</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Always applied (if no references to temporary)</a:t>
            </a:r>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Named Return Value Optimization (NRVO)</a:t>
            </a:r>
            <a:endParaRPr b="0" i="0" sz="1800" u="none" cap="none" strike="noStrike">
              <a:solidFill>
                <a:srgbClr val="FF0000"/>
              </a:solidFill>
              <a:latin typeface="Arial"/>
              <a:ea typeface="Arial"/>
              <a:cs typeface="Arial"/>
              <a:sym typeface="Arial"/>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Eliminates copy constructor + destructor of a stack-based return value</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Optimization often skipped:</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For example Visual Studio:</a:t>
            </a:r>
            <a:endParaRPr/>
          </a:p>
          <a:p>
            <a:pPr indent="-182562" lvl="3" marL="53816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Different paths returning different (named) objects</a:t>
            </a:r>
            <a:endParaRPr/>
          </a:p>
          <a:p>
            <a:pPr indent="-182562" lvl="3" marL="53816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Multiple return paths with Exception Handling states introduced</a:t>
            </a:r>
            <a:endParaRPr/>
          </a:p>
          <a:p>
            <a:pPr indent="-182562" lvl="3" marL="53816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Named object returned referenced in an inline asm block</a:t>
            </a:r>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36"/>
          <p:cNvSpPr txBox="1"/>
          <p:nvPr/>
        </p:nvSpPr>
        <p:spPr>
          <a:xfrm>
            <a:off x="6096000" y="1295400"/>
            <a:ext cx="3048000" cy="71160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200">
                <a:solidFill>
                  <a:srgbClr val="2B91AF"/>
                </a:solidFill>
                <a:latin typeface="Consolas"/>
                <a:ea typeface="Consolas"/>
                <a:cs typeface="Consolas"/>
                <a:sym typeface="Consolas"/>
              </a:rPr>
              <a:t>MyStringVector</a:t>
            </a:r>
            <a:r>
              <a:rPr lang="en-US" sz="1200">
                <a:solidFill>
                  <a:srgbClr val="000000"/>
                </a:solidFill>
                <a:latin typeface="Consolas"/>
                <a:ea typeface="Consolas"/>
                <a:cs typeface="Consolas"/>
                <a:sym typeface="Consolas"/>
              </a:rPr>
              <a:t> getDataFalse()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return</a:t>
            </a:r>
            <a:r>
              <a:rPr lang="en-US" sz="1200">
                <a:solidFill>
                  <a:srgbClr val="000000"/>
                </a:solidFill>
                <a:latin typeface="Consolas"/>
                <a:ea typeface="Consolas"/>
                <a:cs typeface="Consolas"/>
                <a:sym typeface="Consolas"/>
              </a:rPr>
              <a:t> getReverseData();</a:t>
            </a:r>
            <a:endParaRPr sz="12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2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234" name="Google Shape;234;p36"/>
          <p:cNvSpPr txBox="1"/>
          <p:nvPr/>
        </p:nvSpPr>
        <p:spPr>
          <a:xfrm>
            <a:off x="6096000" y="2286000"/>
            <a:ext cx="3048000" cy="131177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200">
                <a:solidFill>
                  <a:srgbClr val="2B91AF"/>
                </a:solidFill>
                <a:latin typeface="Consolas"/>
                <a:ea typeface="Consolas"/>
                <a:cs typeface="Consolas"/>
                <a:sym typeface="Consolas"/>
              </a:rPr>
              <a:t>MyStringVector</a:t>
            </a:r>
            <a:r>
              <a:rPr lang="en-US" sz="1200">
                <a:solidFill>
                  <a:srgbClr val="000000"/>
                </a:solidFill>
                <a:latin typeface="Consolas"/>
                <a:ea typeface="Consolas"/>
                <a:cs typeface="Consolas"/>
                <a:sym typeface="Consolas"/>
              </a:rPr>
              <a:t> getReverseData()</a:t>
            </a:r>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2B91AF"/>
                </a:solidFill>
                <a:latin typeface="Consolas"/>
                <a:ea typeface="Consolas"/>
                <a:cs typeface="Consolas"/>
                <a:sym typeface="Consolas"/>
              </a:rPr>
              <a:t>  MyStringVector</a:t>
            </a:r>
            <a:r>
              <a:rPr lang="en-US" sz="1200">
                <a:solidFill>
                  <a:srgbClr val="000000"/>
                </a:solidFill>
                <a:latin typeface="Consolas"/>
                <a:ea typeface="Consolas"/>
                <a:cs typeface="Consolas"/>
                <a:sym typeface="Consolas"/>
              </a:rPr>
              <a:t> result;</a:t>
            </a:r>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return</a:t>
            </a:r>
            <a:r>
              <a:rPr lang="en-US" sz="1200">
                <a:solidFill>
                  <a:srgbClr val="000000"/>
                </a:solidFill>
                <a:latin typeface="Consolas"/>
                <a:ea typeface="Consolas"/>
                <a:cs typeface="Consolas"/>
                <a:sym typeface="Consolas"/>
              </a:rPr>
              <a:t> result;</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a:t>
            </a:r>
            <a:endParaRPr sz="1200">
              <a:solidFill>
                <a:schemeClr val="dk1"/>
              </a:solidFill>
              <a:latin typeface="Times New Roman"/>
              <a:ea typeface="Times New Roman"/>
              <a:cs typeface="Times New Roman"/>
              <a:sym typeface="Times New Roman"/>
            </a:endParaRPr>
          </a:p>
        </p:txBody>
      </p:sp>
      <p:sp>
        <p:nvSpPr>
          <p:cNvPr id="235" name="Google Shape;235;p36"/>
          <p:cNvSpPr txBox="1"/>
          <p:nvPr/>
        </p:nvSpPr>
        <p:spPr>
          <a:xfrm>
            <a:off x="6096000" y="3886200"/>
            <a:ext cx="3048000" cy="232743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200">
                <a:solidFill>
                  <a:srgbClr val="2B91AF"/>
                </a:solidFill>
                <a:latin typeface="Consolas"/>
                <a:ea typeface="Consolas"/>
                <a:cs typeface="Consolas"/>
                <a:sym typeface="Consolas"/>
              </a:rPr>
              <a:t>MyStringVector</a:t>
            </a:r>
            <a:r>
              <a:rPr lang="en-US" sz="1200">
                <a:solidFill>
                  <a:srgbClr val="000000"/>
                </a:solidFill>
                <a:latin typeface="Consolas"/>
                <a:ea typeface="Consolas"/>
                <a:cs typeface="Consolas"/>
                <a:sym typeface="Consolas"/>
              </a:rPr>
              <a:t> getData(</a:t>
            </a:r>
            <a:r>
              <a:rPr lang="en-US" sz="1200">
                <a:solidFill>
                  <a:srgbClr val="0000FF"/>
                </a:solidFill>
                <a:latin typeface="Consolas"/>
                <a:ea typeface="Consolas"/>
                <a:cs typeface="Consolas"/>
                <a:sym typeface="Consolas"/>
              </a:rPr>
              <a:t>bool</a:t>
            </a:r>
            <a:r>
              <a:rPr lang="en-US" sz="1200">
                <a:solidFill>
                  <a:srgbClr val="000000"/>
                </a:solidFill>
                <a:latin typeface="Consolas"/>
                <a:ea typeface="Consolas"/>
                <a:cs typeface="Consolas"/>
                <a:sym typeface="Consolas"/>
              </a:rPr>
              <a:t> </a:t>
            </a:r>
            <a:r>
              <a:rPr lang="en-US" sz="1200">
                <a:solidFill>
                  <a:srgbClr val="808080"/>
                </a:solidFill>
                <a:latin typeface="Consolas"/>
                <a:ea typeface="Consolas"/>
                <a:cs typeface="Consolas"/>
                <a:sym typeface="Consolas"/>
              </a:rPr>
              <a:t>flag</a:t>
            </a:r>
            <a:r>
              <a:rPr lang="en-US" sz="1200">
                <a:solidFill>
                  <a:srgbClr val="000000"/>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2B91AF"/>
                </a:solidFill>
                <a:latin typeface="Consolas"/>
                <a:ea typeface="Consolas"/>
                <a:cs typeface="Consolas"/>
                <a:sym typeface="Consolas"/>
              </a:rPr>
              <a:t>  MyStringVector</a:t>
            </a:r>
            <a:r>
              <a:rPr lang="en-US" sz="1200">
                <a:solidFill>
                  <a:srgbClr val="000000"/>
                </a:solidFill>
                <a:latin typeface="Consolas"/>
                <a:ea typeface="Consolas"/>
                <a:cs typeface="Consolas"/>
                <a:sym typeface="Consolas"/>
              </a:rPr>
              <a:t> result;</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if</a:t>
            </a:r>
            <a:r>
              <a:rPr lang="en-US" sz="1200">
                <a:solidFill>
                  <a:srgbClr val="000000"/>
                </a:solidFill>
                <a:latin typeface="Consolas"/>
                <a:ea typeface="Consolas"/>
                <a:cs typeface="Consolas"/>
                <a:sym typeface="Consolas"/>
              </a:rPr>
              <a:t> (</a:t>
            </a:r>
            <a:r>
              <a:rPr lang="en-US" sz="1200">
                <a:solidFill>
                  <a:srgbClr val="808080"/>
                </a:solidFill>
                <a:latin typeface="Consolas"/>
                <a:ea typeface="Consolas"/>
                <a:cs typeface="Consolas"/>
                <a:sym typeface="Consolas"/>
              </a:rPr>
              <a:t>flag</a:t>
            </a:r>
            <a:r>
              <a:rPr lang="en-US" sz="1200">
                <a:solidFill>
                  <a:srgbClr val="000000"/>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chemeClr val="dk1"/>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return</a:t>
            </a:r>
            <a:r>
              <a:rPr lang="en-US" sz="1200">
                <a:solidFill>
                  <a:srgbClr val="000000"/>
                </a:solidFill>
                <a:latin typeface="Consolas"/>
                <a:ea typeface="Consolas"/>
                <a:cs typeface="Consolas"/>
                <a:sym typeface="Consolas"/>
              </a:rPr>
              <a:t> result;</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else</a:t>
            </a:r>
            <a:r>
              <a:rPr lang="en-US" sz="1200">
                <a:solidFill>
                  <a:schemeClr val="dk1"/>
                </a:solidFill>
                <a:latin typeface="Times New Roman"/>
                <a:ea typeface="Times New Roman"/>
                <a:cs typeface="Times New Roman"/>
                <a:sym typeface="Times New Roman"/>
              </a:rPr>
              <a:t> </a:t>
            </a:r>
            <a:r>
              <a:rPr lang="en-US" sz="1200">
                <a:solidFill>
                  <a:srgbClr val="000000"/>
                </a:solidFill>
                <a:latin typeface="Consolas"/>
                <a:ea typeface="Consolas"/>
                <a:cs typeface="Consolas"/>
                <a:sym typeface="Consolas"/>
              </a:rPr>
              <a:t>{</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FF"/>
                </a:solidFill>
                <a:latin typeface="Consolas"/>
                <a:ea typeface="Consolas"/>
                <a:cs typeface="Consolas"/>
                <a:sym typeface="Consolas"/>
              </a:rPr>
              <a:t>    return</a:t>
            </a:r>
            <a:r>
              <a:rPr lang="en-US" sz="1200">
                <a:solidFill>
                  <a:srgbClr val="000000"/>
                </a:solidFill>
                <a:latin typeface="Consolas"/>
                <a:ea typeface="Consolas"/>
                <a:cs typeface="Consolas"/>
                <a:sym typeface="Consolas"/>
              </a:rPr>
              <a:t> getReverseData();</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  }</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2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Named Return Value Optimization + Return value optimization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241" name="Google Shape;241;p37"/>
          <p:cNvSpPr txBox="1"/>
          <p:nvPr>
            <p:ph idx="1" type="body"/>
          </p:nvPr>
        </p:nvSpPr>
        <p:spPr>
          <a:xfrm>
            <a:off x="539749" y="1412874"/>
            <a:ext cx="84518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Still active with move semantics: Move not done</a:t>
            </a:r>
            <a:endParaRPr/>
          </a:p>
        </p:txBody>
      </p:sp>
      <p:sp>
        <p:nvSpPr>
          <p:cNvPr id="242" name="Google Shape;242;p37"/>
          <p:cNvSpPr txBox="1"/>
          <p:nvPr/>
        </p:nvSpPr>
        <p:spPr>
          <a:xfrm>
            <a:off x="533400" y="1828800"/>
            <a:ext cx="7772398" cy="373378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MyStringVector</a:t>
            </a:r>
            <a:r>
              <a:rPr lang="en-US" sz="1800">
                <a:solidFill>
                  <a:srgbClr val="000000"/>
                </a:solidFill>
                <a:latin typeface="Consolas"/>
                <a:ea typeface="Consolas"/>
                <a:cs typeface="Consolas"/>
                <a:sym typeface="Consolas"/>
              </a:rPr>
              <a:t> getDataTrue()</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  MyStringVector</a:t>
            </a:r>
            <a:r>
              <a:rPr lang="en-US" sz="1800">
                <a:solidFill>
                  <a:srgbClr val="000000"/>
                </a:solidFill>
                <a:latin typeface="Consolas"/>
                <a:ea typeface="Consolas"/>
                <a:cs typeface="Consolas"/>
                <a:sym typeface="Consolas"/>
              </a:rPr>
              <a:t> result;</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const unsigned int count = 10000000;</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result.vector.reserve(count);</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for (unsigned int i = 0; i &lt; count; ++i)</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result.vector.push_back(</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MyString(std::to_string(i)));</a:t>
            </a:r>
            <a:endParaRPr sz="1800">
              <a:solidFill>
                <a:schemeClr val="dk1"/>
              </a:solidFill>
              <a:latin typeface="Calibri"/>
              <a:ea typeface="Calibri"/>
              <a:cs typeface="Calibri"/>
              <a:sym typeface="Calibri"/>
            </a:endParaRPr>
          </a:p>
          <a:p>
            <a:pPr indent="-8890" lvl="0" marL="402590" marR="0" rtl="0" algn="l">
              <a:lnSpc>
                <a:spcPct val="110000"/>
              </a:lnSpc>
              <a:spcBef>
                <a:spcPts val="0"/>
              </a:spcBef>
              <a:spcAft>
                <a:spcPts val="0"/>
              </a:spcAft>
              <a:buNone/>
            </a:pPr>
            <a:r>
              <a:rPr lang="en-US" sz="1800">
                <a:solidFill>
                  <a:srgbClr val="7F7F7F"/>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b="1" lang="en-US" sz="1800">
                <a:solidFill>
                  <a:srgbClr val="0000FF"/>
                </a:solidFill>
                <a:latin typeface="Consolas"/>
                <a:ea typeface="Consolas"/>
                <a:cs typeface="Consolas"/>
                <a:sym typeface="Consolas"/>
              </a:rPr>
              <a:t>  return</a:t>
            </a:r>
            <a:r>
              <a:rPr b="1" lang="en-US" sz="1800">
                <a:solidFill>
                  <a:srgbClr val="000000"/>
                </a:solidFill>
                <a:latin typeface="Consolas"/>
                <a:ea typeface="Consolas"/>
                <a:cs typeface="Consolas"/>
                <a:sym typeface="Consolas"/>
              </a:rPr>
              <a:t> result;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243" name="Google Shape;243;p37"/>
          <p:cNvSpPr/>
          <p:nvPr/>
        </p:nvSpPr>
        <p:spPr>
          <a:xfrm>
            <a:off x="838200" y="4953000"/>
            <a:ext cx="1828800" cy="208774"/>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244" name="Google Shape;244;p37"/>
          <p:cNvSpPr/>
          <p:nvPr/>
        </p:nvSpPr>
        <p:spPr>
          <a:xfrm>
            <a:off x="4800600" y="4876800"/>
            <a:ext cx="2438400" cy="9144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rPr b="1" lang="en-US" sz="1800">
                <a:solidFill>
                  <a:schemeClr val="dk1"/>
                </a:solidFill>
                <a:latin typeface="Arial"/>
                <a:ea typeface="Arial"/>
                <a:cs typeface="Arial"/>
                <a:sym typeface="Arial"/>
              </a:rPr>
              <a:t>NRVO: No copy, no move</a:t>
            </a:r>
            <a:endParaRPr/>
          </a:p>
        </p:txBody>
      </p:sp>
      <p:cxnSp>
        <p:nvCxnSpPr>
          <p:cNvPr id="245" name="Google Shape;245;p37"/>
          <p:cNvCxnSpPr>
            <a:stCxn id="244" idx="1"/>
            <a:endCxn id="243" idx="3"/>
          </p:cNvCxnSpPr>
          <p:nvPr/>
        </p:nvCxnSpPr>
        <p:spPr>
          <a:xfrm rot="10800000">
            <a:off x="2667000" y="5057400"/>
            <a:ext cx="2133600" cy="276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Support – Why? Performance!</a:t>
            </a:r>
            <a:endParaRPr b="1" i="0" sz="2000" u="none" cap="none" strike="noStrike">
              <a:solidFill>
                <a:schemeClr val="dk2"/>
              </a:solidFill>
              <a:latin typeface="Arial"/>
              <a:ea typeface="Arial"/>
              <a:cs typeface="Arial"/>
              <a:sym typeface="Arial"/>
            </a:endParaRPr>
          </a:p>
        </p:txBody>
      </p:sp>
      <p:sp>
        <p:nvSpPr>
          <p:cNvPr id="251" name="Google Shape;251;p38"/>
          <p:cNvSpPr txBox="1"/>
          <p:nvPr>
            <p:ph idx="1" type="body"/>
          </p:nvPr>
        </p:nvSpPr>
        <p:spPr>
          <a:xfrm>
            <a:off x="539749" y="1412874"/>
            <a:ext cx="72326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(Temporary) objects often copied</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Examples</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Returned by value </a:t>
            </a:r>
            <a:r>
              <a:rPr b="0" i="0" lang="en-US" sz="1800" u="none" cap="none" strike="noStrike">
                <a:solidFill>
                  <a:srgbClr val="A5A5A5"/>
                </a:solidFill>
                <a:latin typeface="Arial"/>
                <a:ea typeface="Arial"/>
                <a:cs typeface="Arial"/>
                <a:sym typeface="Arial"/>
              </a:rPr>
              <a:t>(⬄ RVO/NRVO)</a:t>
            </a:r>
            <a:endParaRPr/>
          </a:p>
          <a:p>
            <a:pPr indent="-1588" lvl="1" marL="1588" marR="0" rtl="0" algn="l">
              <a:lnSpc>
                <a:spcPct val="110000"/>
              </a:lnSpc>
              <a:spcBef>
                <a:spcPts val="0"/>
              </a:spcBef>
              <a:spcAft>
                <a:spcPts val="0"/>
              </a:spcAft>
              <a:buClr>
                <a:srgbClr val="879BAA"/>
              </a:buClr>
              <a:buFont typeface="Arial"/>
              <a:buNone/>
            </a:pPr>
            <a:r>
              <a:t/>
            </a:r>
            <a:endParaRPr b="0" i="0" sz="1800" u="none" cap="none" strike="noStrike">
              <a:solidFill>
                <a:schemeClr val="dk1"/>
              </a:solidFill>
              <a:latin typeface="Arial"/>
              <a:ea typeface="Arial"/>
              <a:cs typeface="Arial"/>
              <a:sym typeface="Arial"/>
            </a:endParaRPr>
          </a:p>
          <a:p>
            <a:pPr indent="-1588" lvl="1" marL="1588" marR="0" rtl="0" algn="l">
              <a:lnSpc>
                <a:spcPct val="110000"/>
              </a:lnSpc>
              <a:spcBef>
                <a:spcPts val="0"/>
              </a:spcBef>
              <a:spcAft>
                <a:spcPts val="0"/>
              </a:spcAft>
              <a:buClr>
                <a:srgbClr val="879BAA"/>
              </a:buClr>
              <a:buFont typeface="Arial"/>
              <a:buNone/>
            </a:pPr>
            <a:r>
              <a:t/>
            </a:r>
            <a:endParaRPr b="0" i="0" sz="1800" u="none" cap="none" strike="noStrike">
              <a:solidFill>
                <a:schemeClr val="dk1"/>
              </a:solidFill>
              <a:latin typeface="Arial"/>
              <a:ea typeface="Arial"/>
              <a:cs typeface="Arial"/>
              <a:sym typeface="Arial"/>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Copied when put in a member</a:t>
            </a:r>
            <a:endParaRPr/>
          </a:p>
          <a:p>
            <a:pPr indent="-3175" lvl="2" marL="180975" marR="0" rtl="0" algn="l">
              <a:lnSpc>
                <a:spcPct val="110000"/>
              </a:lnSpc>
              <a:spcBef>
                <a:spcPts val="0"/>
              </a:spcBef>
              <a:spcAft>
                <a:spcPts val="0"/>
              </a:spcAft>
              <a:buClr>
                <a:srgbClr val="879BAA"/>
              </a:buClr>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3175" lvl="2" marL="180975" marR="0" rtl="0" algn="l">
              <a:lnSpc>
                <a:spcPct val="110000"/>
              </a:lnSpc>
              <a:spcBef>
                <a:spcPts val="0"/>
              </a:spcBef>
              <a:spcAft>
                <a:spcPts val="0"/>
              </a:spcAft>
              <a:buClr>
                <a:srgbClr val="879BAA"/>
              </a:buClr>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Reallocation of memory</a:t>
            </a:r>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82562" lvl="3" marL="53816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If reallocation =&gt; Copying all values to new location</a:t>
            </a:r>
            <a:endParaRPr/>
          </a:p>
          <a:p>
            <a:pPr indent="-182562" lvl="3" marL="53816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Also with other functions: erase, resize, insert, push_front, …</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Move: take over internal representation/state: avoid allocations, …</a:t>
            </a:r>
            <a:endParaRPr/>
          </a:p>
        </p:txBody>
      </p:sp>
      <p:sp>
        <p:nvSpPr>
          <p:cNvPr id="252" name="Google Shape;252;p38"/>
          <p:cNvSpPr txBox="1"/>
          <p:nvPr/>
        </p:nvSpPr>
        <p:spPr>
          <a:xfrm>
            <a:off x="838200" y="2286000"/>
            <a:ext cx="7772400" cy="41152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5000"/>
              </a:lnSpc>
              <a:spcBef>
                <a:spcPts val="0"/>
              </a:spcBef>
              <a:spcAft>
                <a:spcPts val="0"/>
              </a:spcAft>
              <a:buNone/>
            </a:pPr>
            <a:r>
              <a:rPr lang="en-US" sz="1800">
                <a:solidFill>
                  <a:srgbClr val="000000"/>
                </a:solidFill>
                <a:latin typeface="Consolas"/>
                <a:ea typeface="Consolas"/>
                <a:cs typeface="Consolas"/>
                <a:sym typeface="Consolas"/>
              </a:rPr>
              <a:t>myVec = CreateVec();</a:t>
            </a:r>
            <a:endParaRPr sz="1200">
              <a:solidFill>
                <a:schemeClr val="dk1"/>
              </a:solidFill>
              <a:latin typeface="Calibri"/>
              <a:ea typeface="Calibri"/>
              <a:cs typeface="Calibri"/>
              <a:sym typeface="Calibri"/>
            </a:endParaRPr>
          </a:p>
        </p:txBody>
      </p:sp>
      <p:sp>
        <p:nvSpPr>
          <p:cNvPr id="253" name="Google Shape;253;p38"/>
          <p:cNvSpPr txBox="1"/>
          <p:nvPr/>
        </p:nvSpPr>
        <p:spPr>
          <a:xfrm>
            <a:off x="838200" y="3281470"/>
            <a:ext cx="7772400" cy="37613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MyString(</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 string_(string) {}</a:t>
            </a:r>
            <a:endParaRPr sz="1600">
              <a:solidFill>
                <a:schemeClr val="dk1"/>
              </a:solidFill>
              <a:latin typeface="Calibri"/>
              <a:ea typeface="Calibri"/>
              <a:cs typeface="Calibri"/>
              <a:sym typeface="Calibri"/>
            </a:endParaRPr>
          </a:p>
        </p:txBody>
      </p:sp>
      <p:sp>
        <p:nvSpPr>
          <p:cNvPr id="254" name="Google Shape;254;p38"/>
          <p:cNvSpPr txBox="1"/>
          <p:nvPr/>
        </p:nvSpPr>
        <p:spPr>
          <a:xfrm>
            <a:off x="838200" y="4114800"/>
            <a:ext cx="7772400" cy="942438"/>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vector</a:t>
            </a:r>
            <a:r>
              <a:rPr lang="en-US" sz="1600">
                <a:solidFill>
                  <a:srgbClr val="000000"/>
                </a:solidFill>
                <a:latin typeface="Consolas"/>
                <a:ea typeface="Consolas"/>
                <a:cs typeface="Consolas"/>
                <a:sym typeface="Consolas"/>
              </a:rPr>
              <a:t>&lt;</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&gt; vec;</a:t>
            </a:r>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vec.push_back(</a:t>
            </a:r>
            <a:r>
              <a:rPr lang="en-US" sz="1600">
                <a:solidFill>
                  <a:srgbClr val="A31515"/>
                </a:solidFill>
                <a:latin typeface="Consolas"/>
                <a:ea typeface="Consolas"/>
                <a:cs typeface="Consolas"/>
                <a:sym typeface="Consolas"/>
              </a:rPr>
              <a:t>"5"</a:t>
            </a:r>
            <a:r>
              <a:rPr lang="en-US" sz="16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
        <p:nvSpPr>
          <p:cNvPr id="255" name="Google Shape;255;p38"/>
          <p:cNvSpPr/>
          <p:nvPr/>
        </p:nvSpPr>
        <p:spPr>
          <a:xfrm>
            <a:off x="1600200" y="2362200"/>
            <a:ext cx="304800" cy="287312"/>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256" name="Google Shape;256;p38"/>
          <p:cNvSpPr/>
          <p:nvPr/>
        </p:nvSpPr>
        <p:spPr>
          <a:xfrm>
            <a:off x="5105400" y="3281470"/>
            <a:ext cx="1752600" cy="376129"/>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lang="en-US"/>
              <a:t>Conditions to </a:t>
            </a:r>
            <a:r>
              <a:rPr b="1" i="0" lang="en-US" sz="2000" u="none" cap="none" strike="noStrike">
                <a:solidFill>
                  <a:schemeClr val="dk2"/>
                </a:solidFill>
                <a:latin typeface="Arial"/>
                <a:ea typeface="Arial"/>
                <a:cs typeface="Arial"/>
                <a:sym typeface="Arial"/>
              </a:rPr>
              <a:t>move</a:t>
            </a:r>
            <a:r>
              <a:rPr lang="en-US"/>
              <a:t> object</a:t>
            </a:r>
            <a:r>
              <a:rPr b="1" i="0" lang="en-US" sz="2000" u="none" cap="none" strike="noStrike">
                <a:solidFill>
                  <a:schemeClr val="dk2"/>
                </a:solidFill>
                <a:latin typeface="Arial"/>
                <a:ea typeface="Arial"/>
                <a:cs typeface="Arial"/>
                <a:sym typeface="Arial"/>
              </a:rPr>
              <a:t>?</a:t>
            </a:r>
            <a:endParaRPr b="1" i="0" sz="2000" u="none" cap="none" strike="noStrike">
              <a:solidFill>
                <a:schemeClr val="dk2"/>
              </a:solidFill>
              <a:latin typeface="Arial"/>
              <a:ea typeface="Arial"/>
              <a:cs typeface="Arial"/>
              <a:sym typeface="Arial"/>
            </a:endParaRPr>
          </a:p>
        </p:txBody>
      </p:sp>
      <p:sp>
        <p:nvSpPr>
          <p:cNvPr id="262" name="Google Shape;262;p39"/>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lang="en-US"/>
              <a:t>Two conditions: both</a:t>
            </a:r>
            <a:br>
              <a:rPr lang="en-US"/>
            </a:br>
            <a:endParaRPr/>
          </a:p>
          <a:p>
            <a:pPr indent="-287337" lvl="1" marL="465137" marR="0" rtl="0" algn="l">
              <a:lnSpc>
                <a:spcPct val="110000"/>
              </a:lnSpc>
              <a:spcBef>
                <a:spcPts val="0"/>
              </a:spcBef>
              <a:spcAft>
                <a:spcPts val="0"/>
              </a:spcAft>
              <a:buClr>
                <a:schemeClr val="dk1"/>
              </a:buClr>
              <a:buSzPts val="1800"/>
              <a:buFont typeface="Arial"/>
              <a:buChar char="•"/>
            </a:pPr>
            <a:r>
              <a:rPr lang="en-US"/>
              <a:t>c</a:t>
            </a:r>
            <a:r>
              <a:rPr b="0" i="0" lang="en-US" sz="1800" u="none" cap="none" strike="noStrike">
                <a:solidFill>
                  <a:schemeClr val="dk1"/>
                </a:solidFill>
                <a:latin typeface="Arial"/>
                <a:ea typeface="Arial"/>
                <a:cs typeface="Arial"/>
                <a:sym typeface="Arial"/>
              </a:rPr>
              <a:t>lass/function accepting the temporary supports it:</a:t>
            </a:r>
            <a:br>
              <a:rPr lang="en-US"/>
            </a:br>
            <a:r>
              <a:rPr b="0" i="0" lang="en-US" sz="1800" u="none" cap="none" strike="noStrike">
                <a:solidFill>
                  <a:schemeClr val="dk1"/>
                </a:solidFill>
                <a:latin typeface="Arial"/>
                <a:ea typeface="Arial"/>
                <a:cs typeface="Arial"/>
                <a:sym typeface="Arial"/>
              </a:rPr>
              <a:t>either</a:t>
            </a:r>
            <a:endParaRPr/>
          </a:p>
          <a:p>
            <a:pPr indent="-184150" lvl="4" marL="717550"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Explicit support</a:t>
            </a:r>
            <a:endParaRPr/>
          </a:p>
          <a:p>
            <a:pPr indent="-184150" lvl="4" marL="717550"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Generated support</a:t>
            </a:r>
            <a:br>
              <a:rPr b="0" i="0" lang="en-US" sz="1800" u="none" cap="none" strike="noStrike">
                <a:solidFill>
                  <a:schemeClr val="dk1"/>
                </a:solidFill>
                <a:latin typeface="Arial"/>
                <a:ea typeface="Arial"/>
                <a:cs typeface="Arial"/>
                <a:sym typeface="Arial"/>
              </a:rPr>
            </a:br>
            <a:endParaRPr/>
          </a:p>
          <a:p>
            <a:pPr indent="-287337" lvl="1" marL="465137"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OK to move:</a:t>
            </a:r>
            <a:br>
              <a:rPr lang="en-US"/>
            </a:br>
            <a:r>
              <a:rPr b="0" i="0" lang="en-US" sz="1800" u="none" cap="none" strike="noStrike">
                <a:solidFill>
                  <a:schemeClr val="dk1"/>
                </a:solidFill>
                <a:latin typeface="Arial"/>
                <a:ea typeface="Arial"/>
                <a:cs typeface="Arial"/>
                <a:sym typeface="Arial"/>
              </a:rPr>
              <a:t>either</a:t>
            </a:r>
            <a:endParaRPr/>
          </a:p>
          <a:p>
            <a:pPr indent="-184150" lvl="4" marL="717550"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Temporary objects</a:t>
            </a:r>
            <a:endParaRPr/>
          </a:p>
          <a:p>
            <a:pPr indent="-184150" lvl="4" marL="717550"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Explicit in code (std::move)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Example: Explicitly moving in code</a:t>
            </a:r>
            <a:endParaRPr b="1" i="0" sz="2000" u="none" cap="none" strike="noStrike">
              <a:solidFill>
                <a:schemeClr val="dk2"/>
              </a:solidFill>
              <a:latin typeface="Arial"/>
              <a:ea typeface="Arial"/>
              <a:cs typeface="Arial"/>
              <a:sym typeface="Arial"/>
            </a:endParaRPr>
          </a:p>
        </p:txBody>
      </p:sp>
      <p:sp>
        <p:nvSpPr>
          <p:cNvPr id="268" name="Google Shape;268;p40"/>
          <p:cNvSpPr txBox="1"/>
          <p:nvPr>
            <p:ph idx="1" type="body"/>
          </p:nvPr>
        </p:nvSpPr>
        <p:spPr>
          <a:xfrm>
            <a:off x="539749" y="1412874"/>
            <a:ext cx="8375651" cy="4752975"/>
          </a:xfrm>
          <a:prstGeom prst="rect">
            <a:avLst/>
          </a:prstGeom>
          <a:noFill/>
          <a:ln>
            <a:noFill/>
          </a:ln>
        </p:spPr>
        <p:txBody>
          <a:bodyPr anchorCtr="0" anchor="t" bIns="0" lIns="0" spcFirstLastPara="1" rIns="0" wrap="square" tIns="0">
            <a:noAutofit/>
          </a:bodyPr>
          <a:lstStyle/>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std::swap (presume T supports moving)</a:t>
            </a:r>
            <a:endParaRPr/>
          </a:p>
        </p:txBody>
      </p:sp>
      <p:sp>
        <p:nvSpPr>
          <p:cNvPr id="269" name="Google Shape;269;p40"/>
          <p:cNvSpPr txBox="1"/>
          <p:nvPr/>
        </p:nvSpPr>
        <p:spPr>
          <a:xfrm>
            <a:off x="533400" y="2057420"/>
            <a:ext cx="7772398" cy="1921168"/>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template</a:t>
            </a:r>
            <a:r>
              <a:rPr lang="en-US" sz="1800">
                <a:solidFill>
                  <a:srgbClr val="000000"/>
                </a:solidFill>
                <a:latin typeface="Consolas"/>
                <a:ea typeface="Consolas"/>
                <a:cs typeface="Consolas"/>
                <a:sym typeface="Consolas"/>
              </a:rPr>
              <a:t>&lt;</a:t>
            </a: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&gt;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void</a:t>
            </a:r>
            <a:r>
              <a:rPr lang="en-US" sz="1800">
                <a:solidFill>
                  <a:srgbClr val="000000"/>
                </a:solidFill>
                <a:latin typeface="Consolas"/>
                <a:ea typeface="Consolas"/>
                <a:cs typeface="Consolas"/>
                <a:sym typeface="Consolas"/>
              </a:rPr>
              <a:t> swap(</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&amp;</a:t>
            </a:r>
            <a:r>
              <a:rPr lang="en-US" sz="1800">
                <a:solidFill>
                  <a:srgbClr val="808080"/>
                </a:solidFill>
                <a:latin typeface="Consolas"/>
                <a:ea typeface="Consolas"/>
                <a:cs typeface="Consolas"/>
                <a:sym typeface="Consolas"/>
              </a:rPr>
              <a:t> left</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&amp;</a:t>
            </a:r>
            <a:r>
              <a:rPr lang="en-US" sz="1800">
                <a:solidFill>
                  <a:srgbClr val="2B91AF"/>
                </a:solidFill>
                <a:latin typeface="Consolas"/>
                <a:ea typeface="Consolas"/>
                <a:cs typeface="Consolas"/>
                <a:sym typeface="Consolas"/>
              </a:rPr>
              <a:t> </a:t>
            </a:r>
            <a:r>
              <a:rPr lang="en-US" sz="1800">
                <a:solidFill>
                  <a:srgbClr val="808080"/>
                </a:solidFill>
                <a:latin typeface="Consolas"/>
                <a:ea typeface="Consolas"/>
                <a:cs typeface="Consolas"/>
                <a:sym typeface="Consolas"/>
              </a:rPr>
              <a:t>right</a:t>
            </a:r>
            <a:r>
              <a:rPr lang="en-US" sz="18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T temp(left); // Copy left  to temp</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left = right; // Copy right to left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right = temp; // Copy temp  to right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Destroy temp</a:t>
            </a:r>
            <a:endParaRPr sz="1200">
              <a:solidFill>
                <a:schemeClr val="dk1"/>
              </a:solidFill>
              <a:latin typeface="Calibri"/>
              <a:ea typeface="Calibri"/>
              <a:cs typeface="Calibri"/>
              <a:sym typeface="Calibri"/>
            </a:endParaRPr>
          </a:p>
        </p:txBody>
      </p:sp>
      <p:sp>
        <p:nvSpPr>
          <p:cNvPr id="270" name="Google Shape;270;p40"/>
          <p:cNvSpPr txBox="1"/>
          <p:nvPr/>
        </p:nvSpPr>
        <p:spPr>
          <a:xfrm>
            <a:off x="533400" y="4191000"/>
            <a:ext cx="7772398" cy="1905587"/>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template</a:t>
            </a:r>
            <a:r>
              <a:rPr lang="en-US" sz="1800">
                <a:solidFill>
                  <a:srgbClr val="000000"/>
                </a:solidFill>
                <a:latin typeface="Consolas"/>
                <a:ea typeface="Consolas"/>
                <a:cs typeface="Consolas"/>
                <a:sym typeface="Consolas"/>
              </a:rPr>
              <a:t>&lt;</a:t>
            </a: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&gt;</a:t>
            </a:r>
            <a:endParaRPr sz="12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void</a:t>
            </a:r>
            <a:r>
              <a:rPr lang="en-US" sz="1800">
                <a:solidFill>
                  <a:srgbClr val="000000"/>
                </a:solidFill>
                <a:latin typeface="Consolas"/>
                <a:ea typeface="Consolas"/>
                <a:cs typeface="Consolas"/>
                <a:sym typeface="Consolas"/>
              </a:rPr>
              <a:t> swap(</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&amp;</a:t>
            </a:r>
            <a:r>
              <a:rPr lang="en-US" sz="1800">
                <a:solidFill>
                  <a:srgbClr val="808080"/>
                </a:solidFill>
                <a:latin typeface="Consolas"/>
                <a:ea typeface="Consolas"/>
                <a:cs typeface="Consolas"/>
                <a:sym typeface="Consolas"/>
              </a:rPr>
              <a:t> left</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T</a:t>
            </a:r>
            <a:r>
              <a:rPr lang="en-US" sz="1800">
                <a:solidFill>
                  <a:srgbClr val="000000"/>
                </a:solidFill>
                <a:latin typeface="Consolas"/>
                <a:ea typeface="Consolas"/>
                <a:cs typeface="Consolas"/>
                <a:sym typeface="Consolas"/>
              </a:rPr>
              <a:t>&amp;</a:t>
            </a:r>
            <a:r>
              <a:rPr lang="en-US" sz="1800">
                <a:solidFill>
                  <a:srgbClr val="2B91AF"/>
                </a:solidFill>
                <a:latin typeface="Consolas"/>
                <a:ea typeface="Consolas"/>
                <a:cs typeface="Consolas"/>
                <a:sym typeface="Consolas"/>
              </a:rPr>
              <a:t> </a:t>
            </a:r>
            <a:r>
              <a:rPr lang="en-US" sz="1800">
                <a:solidFill>
                  <a:srgbClr val="808080"/>
                </a:solidFill>
                <a:latin typeface="Consolas"/>
                <a:ea typeface="Consolas"/>
                <a:cs typeface="Consolas"/>
                <a:sym typeface="Consolas"/>
              </a:rPr>
              <a:t>right</a:t>
            </a:r>
            <a:r>
              <a:rPr lang="en-US" sz="18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T temp(</a:t>
            </a:r>
            <a:r>
              <a:rPr lang="en-US" sz="1800">
                <a:solidFill>
                  <a:srgbClr val="C00000"/>
                </a:solidFill>
                <a:latin typeface="Consolas"/>
                <a:ea typeface="Consolas"/>
                <a:cs typeface="Consolas"/>
                <a:sym typeface="Consolas"/>
              </a:rPr>
              <a:t>std::move(</a:t>
            </a:r>
            <a:r>
              <a:rPr lang="en-US" sz="1800">
                <a:solidFill>
                  <a:srgbClr val="000000"/>
                </a:solidFill>
                <a:latin typeface="Consolas"/>
                <a:ea typeface="Consolas"/>
                <a:cs typeface="Consolas"/>
                <a:sym typeface="Consolas"/>
              </a:rPr>
              <a:t>left</a:t>
            </a:r>
            <a:r>
              <a:rPr lang="en-US" sz="1800">
                <a:solidFill>
                  <a:srgbClr val="C00000"/>
                </a:solidFill>
                <a:latin typeface="Consolas"/>
                <a:ea typeface="Consolas"/>
                <a:cs typeface="Consolas"/>
                <a:sym typeface="Consolas"/>
              </a:rPr>
              <a:t>)</a:t>
            </a:r>
            <a:r>
              <a:rPr lang="en-US" sz="1800">
                <a:solidFill>
                  <a:srgbClr val="000000"/>
                </a:solidFill>
                <a:latin typeface="Consolas"/>
                <a:ea typeface="Consolas"/>
                <a:cs typeface="Consolas"/>
                <a:sym typeface="Consolas"/>
              </a:rPr>
              <a:t>); // Move left  to temp</a:t>
            </a:r>
            <a:endParaRPr sz="12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left = </a:t>
            </a:r>
            <a:r>
              <a:rPr lang="en-US" sz="1800">
                <a:solidFill>
                  <a:srgbClr val="C00000"/>
                </a:solidFill>
                <a:latin typeface="Consolas"/>
                <a:ea typeface="Consolas"/>
                <a:cs typeface="Consolas"/>
                <a:sym typeface="Consolas"/>
              </a:rPr>
              <a:t>std::move(</a:t>
            </a:r>
            <a:r>
              <a:rPr lang="en-US" sz="1800">
                <a:solidFill>
                  <a:srgbClr val="000000"/>
                </a:solidFill>
                <a:latin typeface="Consolas"/>
                <a:ea typeface="Consolas"/>
                <a:cs typeface="Consolas"/>
                <a:sym typeface="Consolas"/>
              </a:rPr>
              <a:t>right</a:t>
            </a:r>
            <a:r>
              <a:rPr lang="en-US" sz="1800">
                <a:solidFill>
                  <a:srgbClr val="C00000"/>
                </a:solidFill>
                <a:latin typeface="Consolas"/>
                <a:ea typeface="Consolas"/>
                <a:cs typeface="Consolas"/>
                <a:sym typeface="Consolas"/>
              </a:rPr>
              <a:t>)</a:t>
            </a:r>
            <a:r>
              <a:rPr lang="en-US" sz="1800">
                <a:solidFill>
                  <a:srgbClr val="000000"/>
                </a:solidFill>
                <a:latin typeface="Consolas"/>
                <a:ea typeface="Consolas"/>
                <a:cs typeface="Consolas"/>
                <a:sym typeface="Consolas"/>
              </a:rPr>
              <a:t>; // Move right to left</a:t>
            </a:r>
            <a:endParaRPr sz="12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right = </a:t>
            </a:r>
            <a:r>
              <a:rPr lang="en-US" sz="1800">
                <a:solidFill>
                  <a:srgbClr val="C00000"/>
                </a:solidFill>
                <a:latin typeface="Consolas"/>
                <a:ea typeface="Consolas"/>
                <a:cs typeface="Consolas"/>
                <a:sym typeface="Consolas"/>
              </a:rPr>
              <a:t>std::move(</a:t>
            </a:r>
            <a:r>
              <a:rPr lang="en-US" sz="1800">
                <a:solidFill>
                  <a:srgbClr val="000000"/>
                </a:solidFill>
                <a:latin typeface="Consolas"/>
                <a:ea typeface="Consolas"/>
                <a:cs typeface="Consolas"/>
                <a:sym typeface="Consolas"/>
              </a:rPr>
              <a:t>temp</a:t>
            </a:r>
            <a:r>
              <a:rPr lang="en-US" sz="1800">
                <a:solidFill>
                  <a:srgbClr val="C00000"/>
                </a:solidFill>
                <a:latin typeface="Consolas"/>
                <a:ea typeface="Consolas"/>
                <a:cs typeface="Consolas"/>
                <a:sym typeface="Consolas"/>
              </a:rPr>
              <a:t>)</a:t>
            </a:r>
            <a:r>
              <a:rPr lang="en-US" sz="1800">
                <a:solidFill>
                  <a:srgbClr val="000000"/>
                </a:solidFill>
                <a:latin typeface="Consolas"/>
                <a:ea typeface="Consolas"/>
                <a:cs typeface="Consolas"/>
                <a:sym typeface="Consolas"/>
              </a:rPr>
              <a:t>; // Move temp  to right</a:t>
            </a:r>
            <a:endParaRPr sz="12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Destroy temp (probably has no “real” state anymore)</a:t>
            </a:r>
            <a:endParaRPr sz="1200">
              <a:solidFill>
                <a:schemeClr val="dk1"/>
              </a:solidFill>
              <a:latin typeface="Calibri"/>
              <a:ea typeface="Calibri"/>
              <a:cs typeface="Calibri"/>
              <a:sym typeface="Calibri"/>
            </a:endParaRPr>
          </a:p>
        </p:txBody>
      </p:sp>
      <p:sp>
        <p:nvSpPr>
          <p:cNvPr id="271" name="Google Shape;271;p40"/>
          <p:cNvSpPr/>
          <p:nvPr/>
        </p:nvSpPr>
        <p:spPr>
          <a:xfrm>
            <a:off x="5638800" y="3521388"/>
            <a:ext cx="3352800" cy="9144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rPr b="1" lang="en-US" sz="1800">
                <a:solidFill>
                  <a:schemeClr val="dk1"/>
                </a:solidFill>
                <a:latin typeface="Arial"/>
                <a:ea typeface="Arial"/>
                <a:cs typeface="Arial"/>
                <a:sym typeface="Arial"/>
              </a:rPr>
              <a:t>std::move facilitates moves</a:t>
            </a:r>
            <a:endParaRPr/>
          </a:p>
          <a:p>
            <a:pPr indent="0" lvl="0" marL="0" marR="0" rtl="0" algn="ctr">
              <a:lnSpc>
                <a:spcPct val="110000"/>
              </a:lnSpc>
              <a:spcBef>
                <a:spcPts val="0"/>
              </a:spcBef>
              <a:spcAft>
                <a:spcPts val="0"/>
              </a:spcAft>
              <a:buClr>
                <a:schemeClr val="dk1"/>
              </a:buClr>
              <a:buFont typeface="Noto Sans Symbols"/>
              <a:buNone/>
            </a:pPr>
            <a:r>
              <a:rPr b="1" lang="en-US" sz="1200">
                <a:solidFill>
                  <a:schemeClr val="dk1"/>
                </a:solidFill>
                <a:latin typeface="Arial"/>
                <a:ea typeface="Arial"/>
                <a:cs typeface="Arial"/>
                <a:sym typeface="Arial"/>
              </a:rPr>
              <a:t>Still 31 slides to go for a detailed explanation</a:t>
            </a:r>
            <a:endParaRPr/>
          </a:p>
        </p:txBody>
      </p:sp>
      <p:cxnSp>
        <p:nvCxnSpPr>
          <p:cNvPr id="272" name="Google Shape;272;p40"/>
          <p:cNvCxnSpPr>
            <a:stCxn id="271" idx="1"/>
          </p:cNvCxnSpPr>
          <p:nvPr/>
        </p:nvCxnSpPr>
        <p:spPr>
          <a:xfrm flipH="1">
            <a:off x="2590800" y="3978588"/>
            <a:ext cx="3048000" cy="898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Some questions</a:t>
            </a:r>
            <a:endParaRPr b="1" i="0" sz="2000" u="none" cap="none" strike="noStrike">
              <a:solidFill>
                <a:srgbClr val="FF0000"/>
              </a:solidFill>
              <a:latin typeface="Arial"/>
              <a:ea typeface="Arial"/>
              <a:cs typeface="Arial"/>
              <a:sym typeface="Arial"/>
            </a:endParaRPr>
          </a:p>
        </p:txBody>
      </p:sp>
      <p:sp>
        <p:nvSpPr>
          <p:cNvPr id="140" name="Google Shape;140;p2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Who has some knowledge about move semantics?</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why we have move semantics?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Is comfortable with move semantics?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how to add move support to an existing class?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Has added move support to an existing class?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what std::move does?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about rvalue references?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about ref-qualifiers?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void </a:t>
            </a:r>
            <a:r>
              <a:rPr b="0" i="0" lang="en-US" sz="1800" u="none" cap="none" strike="noStrike">
                <a:solidFill>
                  <a:srgbClr val="000000"/>
                </a:solidFill>
                <a:latin typeface="Consolas"/>
                <a:ea typeface="Consolas"/>
                <a:cs typeface="Consolas"/>
                <a:sym typeface="Consolas"/>
              </a:rPr>
              <a:t>memberFunction() &amp;&amp; ;</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void </a:t>
            </a:r>
            <a:r>
              <a:rPr b="0" i="0" lang="en-US" sz="1800" u="none" cap="none" strike="noStrike">
                <a:solidFill>
                  <a:srgbClr val="000000"/>
                </a:solidFill>
                <a:latin typeface="Consolas"/>
                <a:ea typeface="Consolas"/>
                <a:cs typeface="Consolas"/>
                <a:sym typeface="Consolas"/>
              </a:rPr>
              <a:t>memberFunction() &amp;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what perfect forwarding is?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about universal references?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about forwarding references?</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Reference collapsing rules?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Knows what std::forward does?</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23"/>
          <p:cNvSpPr/>
          <p:nvPr/>
        </p:nvSpPr>
        <p:spPr>
          <a:xfrm>
            <a:off x="3810000" y="3810000"/>
            <a:ext cx="381000" cy="609600"/>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std::swap example for std::vector</a:t>
            </a:r>
            <a:endParaRPr b="1" i="0" sz="2000" u="none" cap="none" strike="noStrike">
              <a:solidFill>
                <a:schemeClr val="dk2"/>
              </a:solidFill>
              <a:latin typeface="Arial"/>
              <a:ea typeface="Arial"/>
              <a:cs typeface="Arial"/>
              <a:sym typeface="Arial"/>
            </a:endParaRPr>
          </a:p>
        </p:txBody>
      </p:sp>
      <p:sp>
        <p:nvSpPr>
          <p:cNvPr id="278" name="Google Shape;278;p4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Initial situation</a:t>
            </a:r>
            <a:endParaRPr b="0" i="0" sz="1800" u="none" cap="none" strike="noStrike">
              <a:solidFill>
                <a:schemeClr val="dk1"/>
              </a:solidFill>
              <a:latin typeface="Arial"/>
              <a:ea typeface="Arial"/>
              <a:cs typeface="Arial"/>
              <a:sym typeface="Arial"/>
            </a:endParaRPr>
          </a:p>
        </p:txBody>
      </p:sp>
      <p:sp>
        <p:nvSpPr>
          <p:cNvPr id="279" name="Google Shape;279;p41"/>
          <p:cNvSpPr/>
          <p:nvPr/>
        </p:nvSpPr>
        <p:spPr>
          <a:xfrm>
            <a:off x="3886200" y="23622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80" name="Google Shape;280;p41"/>
          <p:cNvCxnSpPr/>
          <p:nvPr/>
        </p:nvCxnSpPr>
        <p:spPr>
          <a:xfrm>
            <a:off x="4572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81" name="Google Shape;281;p41"/>
          <p:cNvCxnSpPr/>
          <p:nvPr/>
        </p:nvCxnSpPr>
        <p:spPr>
          <a:xfrm>
            <a:off x="5334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82" name="Google Shape;282;p41"/>
          <p:cNvCxnSpPr/>
          <p:nvPr/>
        </p:nvCxnSpPr>
        <p:spPr>
          <a:xfrm>
            <a:off x="6096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83" name="Google Shape;283;p41"/>
          <p:cNvCxnSpPr/>
          <p:nvPr/>
        </p:nvCxnSpPr>
        <p:spPr>
          <a:xfrm>
            <a:off x="6858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84" name="Google Shape;284;p41"/>
          <p:cNvCxnSpPr/>
          <p:nvPr/>
        </p:nvCxnSpPr>
        <p:spPr>
          <a:xfrm>
            <a:off x="7620000" y="2373086"/>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285" name="Google Shape;285;p41"/>
          <p:cNvSpPr/>
          <p:nvPr/>
        </p:nvSpPr>
        <p:spPr>
          <a:xfrm>
            <a:off x="1111777" y="2514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6</a:t>
            </a:r>
            <a:endParaRPr sz="1800">
              <a:solidFill>
                <a:schemeClr val="dk1"/>
              </a:solidFill>
              <a:latin typeface="Arial"/>
              <a:ea typeface="Arial"/>
              <a:cs typeface="Arial"/>
              <a:sym typeface="Arial"/>
            </a:endParaRPr>
          </a:p>
        </p:txBody>
      </p:sp>
      <p:cxnSp>
        <p:nvCxnSpPr>
          <p:cNvPr id="286" name="Google Shape;286;p41"/>
          <p:cNvCxnSpPr>
            <a:endCxn id="279" idx="1"/>
          </p:cNvCxnSpPr>
          <p:nvPr/>
        </p:nvCxnSpPr>
        <p:spPr>
          <a:xfrm>
            <a:off x="2057400" y="2743200"/>
            <a:ext cx="1828800" cy="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sp>
        <p:nvSpPr>
          <p:cNvPr id="287" name="Google Shape;287;p41"/>
          <p:cNvSpPr txBox="1"/>
          <p:nvPr/>
        </p:nvSpPr>
        <p:spPr>
          <a:xfrm>
            <a:off x="384794" y="2743200"/>
            <a:ext cx="605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Left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grpSp>
        <p:nvGrpSpPr>
          <p:cNvPr id="288" name="Google Shape;288;p41"/>
          <p:cNvGrpSpPr/>
          <p:nvPr/>
        </p:nvGrpSpPr>
        <p:grpSpPr>
          <a:xfrm>
            <a:off x="3882407" y="3505200"/>
            <a:ext cx="3737593" cy="762000"/>
            <a:chOff x="3882407" y="3505200"/>
            <a:chExt cx="3737593" cy="762000"/>
          </a:xfrm>
        </p:grpSpPr>
        <p:sp>
          <p:nvSpPr>
            <p:cNvPr id="289" name="Google Shape;289;p41"/>
            <p:cNvSpPr/>
            <p:nvPr/>
          </p:nvSpPr>
          <p:spPr>
            <a:xfrm>
              <a:off x="3882407" y="3505200"/>
              <a:ext cx="3737593"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90" name="Google Shape;290;p41"/>
            <p:cNvCxnSpPr/>
            <p:nvPr/>
          </p:nvCxnSpPr>
          <p:spPr>
            <a:xfrm>
              <a:off x="4568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91" name="Google Shape;291;p41"/>
            <p:cNvCxnSpPr/>
            <p:nvPr/>
          </p:nvCxnSpPr>
          <p:spPr>
            <a:xfrm>
              <a:off x="5330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92" name="Google Shape;292;p41"/>
            <p:cNvCxnSpPr/>
            <p:nvPr/>
          </p:nvCxnSpPr>
          <p:spPr>
            <a:xfrm>
              <a:off x="6092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293" name="Google Shape;293;p41"/>
            <p:cNvCxnSpPr/>
            <p:nvPr/>
          </p:nvCxnSpPr>
          <p:spPr>
            <a:xfrm>
              <a:off x="6854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sp>
        <p:nvSpPr>
          <p:cNvPr id="294" name="Google Shape;294;p41"/>
          <p:cNvSpPr/>
          <p:nvPr/>
        </p:nvSpPr>
        <p:spPr>
          <a:xfrm>
            <a:off x="1111778" y="3657600"/>
            <a:ext cx="1170430"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5</a:t>
            </a:r>
            <a:endParaRPr/>
          </a:p>
        </p:txBody>
      </p:sp>
      <p:cxnSp>
        <p:nvCxnSpPr>
          <p:cNvPr id="295" name="Google Shape;295;p41"/>
          <p:cNvCxnSpPr>
            <a:endCxn id="289" idx="1"/>
          </p:cNvCxnSpPr>
          <p:nvPr/>
        </p:nvCxnSpPr>
        <p:spPr>
          <a:xfrm>
            <a:off x="2053607" y="3886200"/>
            <a:ext cx="1828800" cy="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sp>
        <p:nvSpPr>
          <p:cNvPr id="296" name="Google Shape;296;p41"/>
          <p:cNvSpPr txBox="1"/>
          <p:nvPr/>
        </p:nvSpPr>
        <p:spPr>
          <a:xfrm>
            <a:off x="381001" y="3886200"/>
            <a:ext cx="7307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Right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97" name="Google Shape;297;p41"/>
          <p:cNvSpPr txBox="1"/>
          <p:nvPr/>
        </p:nvSpPr>
        <p:spPr>
          <a:xfrm>
            <a:off x="3581401" y="4724400"/>
            <a:ext cx="5257800" cy="1819602"/>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template</a:t>
            </a:r>
            <a:r>
              <a:rPr lang="en-US" sz="1400">
                <a:solidFill>
                  <a:srgbClr val="000000"/>
                </a:solidFill>
                <a:latin typeface="Consolas"/>
                <a:ea typeface="Consolas"/>
                <a:cs typeface="Consolas"/>
                <a:sym typeface="Consolas"/>
              </a:rPr>
              <a:t>&lt;</a:t>
            </a:r>
            <a:r>
              <a:rPr lang="en-US" sz="1400">
                <a:solidFill>
                  <a:srgbClr val="0000FF"/>
                </a:solidFill>
                <a:latin typeface="Consolas"/>
                <a:ea typeface="Consolas"/>
                <a:cs typeface="Consolas"/>
                <a:sym typeface="Consolas"/>
              </a:rPr>
              <a:t>class</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&gt;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b="1" lang="en-US" sz="1400">
                <a:solidFill>
                  <a:srgbClr val="0000FF"/>
                </a:solidFill>
                <a:highlight>
                  <a:srgbClr val="FFE599"/>
                </a:highlight>
                <a:latin typeface="Consolas"/>
                <a:ea typeface="Consolas"/>
                <a:cs typeface="Consolas"/>
                <a:sym typeface="Consolas"/>
              </a:rPr>
              <a:t>void</a:t>
            </a:r>
            <a:r>
              <a:rPr b="1" lang="en-US" sz="1400">
                <a:solidFill>
                  <a:srgbClr val="000000"/>
                </a:solidFill>
                <a:highlight>
                  <a:srgbClr val="FFE599"/>
                </a:highlight>
                <a:latin typeface="Consolas"/>
                <a:ea typeface="Consolas"/>
                <a:cs typeface="Consolas"/>
                <a:sym typeface="Consolas"/>
              </a:rPr>
              <a:t> swap(</a:t>
            </a:r>
            <a:r>
              <a:rPr b="1" lang="en-US" sz="1400">
                <a:solidFill>
                  <a:srgbClr val="2B91AF"/>
                </a:solidFill>
                <a:highlight>
                  <a:srgbClr val="FFE599"/>
                </a:highlight>
                <a:latin typeface="Consolas"/>
                <a:ea typeface="Consolas"/>
                <a:cs typeface="Consolas"/>
                <a:sym typeface="Consolas"/>
              </a:rPr>
              <a:t>T</a:t>
            </a:r>
            <a:r>
              <a:rPr b="1" lang="en-US" sz="1400">
                <a:solidFill>
                  <a:srgbClr val="000000"/>
                </a:solidFill>
                <a:highlight>
                  <a:srgbClr val="FFE599"/>
                </a:highlight>
                <a:latin typeface="Consolas"/>
                <a:ea typeface="Consolas"/>
                <a:cs typeface="Consolas"/>
                <a:sym typeface="Consolas"/>
              </a:rPr>
              <a:t>&amp;</a:t>
            </a:r>
            <a:r>
              <a:rPr b="1" lang="en-US" sz="1400">
                <a:solidFill>
                  <a:srgbClr val="808080"/>
                </a:solidFill>
                <a:highlight>
                  <a:srgbClr val="FFE599"/>
                </a:highlight>
                <a:latin typeface="Consolas"/>
                <a:ea typeface="Consolas"/>
                <a:cs typeface="Consolas"/>
                <a:sym typeface="Consolas"/>
              </a:rPr>
              <a:t> left</a:t>
            </a:r>
            <a:r>
              <a:rPr b="1" lang="en-US" sz="1400">
                <a:solidFill>
                  <a:srgbClr val="000000"/>
                </a:solidFill>
                <a:highlight>
                  <a:srgbClr val="FFE599"/>
                </a:highlight>
                <a:latin typeface="Consolas"/>
                <a:ea typeface="Consolas"/>
                <a:cs typeface="Consolas"/>
                <a:sym typeface="Consolas"/>
              </a:rPr>
              <a:t>, </a:t>
            </a:r>
            <a:r>
              <a:rPr b="1" lang="en-US" sz="1400">
                <a:solidFill>
                  <a:srgbClr val="2B91AF"/>
                </a:solidFill>
                <a:highlight>
                  <a:srgbClr val="FFE599"/>
                </a:highlight>
                <a:latin typeface="Consolas"/>
                <a:ea typeface="Consolas"/>
                <a:cs typeface="Consolas"/>
                <a:sym typeface="Consolas"/>
              </a:rPr>
              <a:t>T</a:t>
            </a:r>
            <a:r>
              <a:rPr b="1" lang="en-US" sz="1400">
                <a:solidFill>
                  <a:srgbClr val="000000"/>
                </a:solidFill>
                <a:highlight>
                  <a:srgbClr val="FFE599"/>
                </a:highlight>
                <a:latin typeface="Consolas"/>
                <a:ea typeface="Consolas"/>
                <a:cs typeface="Consolas"/>
                <a:sym typeface="Consolas"/>
              </a:rPr>
              <a:t>&amp;</a:t>
            </a:r>
            <a:r>
              <a:rPr b="1" lang="en-US" sz="1400">
                <a:solidFill>
                  <a:srgbClr val="2B91AF"/>
                </a:solidFill>
                <a:highlight>
                  <a:srgbClr val="FFE599"/>
                </a:highlight>
                <a:latin typeface="Consolas"/>
                <a:ea typeface="Consolas"/>
                <a:cs typeface="Consolas"/>
                <a:sym typeface="Consolas"/>
              </a:rPr>
              <a:t> </a:t>
            </a:r>
            <a:r>
              <a:rPr b="1" lang="en-US" sz="1400">
                <a:solidFill>
                  <a:srgbClr val="808080"/>
                </a:solidFill>
                <a:highlight>
                  <a:srgbClr val="FFE599"/>
                </a:highlight>
                <a:latin typeface="Consolas"/>
                <a:ea typeface="Consolas"/>
                <a:cs typeface="Consolas"/>
                <a:sym typeface="Consolas"/>
              </a:rPr>
              <a:t>right</a:t>
            </a:r>
            <a:r>
              <a:rPr b="1" lang="en-US" sz="1400">
                <a:solidFill>
                  <a:srgbClr val="000000"/>
                </a:solidFill>
                <a:highlight>
                  <a:srgbClr val="FFE599"/>
                </a:highlight>
                <a:latin typeface="Consolas"/>
                <a:ea typeface="Consolas"/>
                <a:cs typeface="Consolas"/>
                <a:sym typeface="Consolas"/>
              </a:rPr>
              <a:t>) {</a:t>
            </a:r>
            <a:endParaRPr b="1" sz="1400">
              <a:solidFill>
                <a:schemeClr val="dk1"/>
              </a:solidFill>
              <a:highlight>
                <a:srgbClr val="FFE599"/>
              </a:highlight>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T temp(</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left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left  to temp</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left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right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right to left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right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temp</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temp  to right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 Destroy temp (probably has no “real” state anymore)</a:t>
            </a:r>
            <a:endParaRPr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p:nvPr/>
        </p:nvSpPr>
        <p:spPr>
          <a:xfrm>
            <a:off x="1111778" y="3657600"/>
            <a:ext cx="1170430"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5</a:t>
            </a:r>
            <a:endParaRPr/>
          </a:p>
        </p:txBody>
      </p:sp>
      <p:sp>
        <p:nvSpPr>
          <p:cNvPr id="303" name="Google Shape;303;p4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std::swap example for std::vector</a:t>
            </a:r>
            <a:endParaRPr/>
          </a:p>
        </p:txBody>
      </p:sp>
      <p:sp>
        <p:nvSpPr>
          <p:cNvPr id="304" name="Google Shape;304;p42"/>
          <p:cNvSpPr/>
          <p:nvPr/>
        </p:nvSpPr>
        <p:spPr>
          <a:xfrm>
            <a:off x="3886200" y="23622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05" name="Google Shape;305;p42"/>
          <p:cNvCxnSpPr/>
          <p:nvPr/>
        </p:nvCxnSpPr>
        <p:spPr>
          <a:xfrm>
            <a:off x="4572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06" name="Google Shape;306;p42"/>
          <p:cNvCxnSpPr/>
          <p:nvPr/>
        </p:nvCxnSpPr>
        <p:spPr>
          <a:xfrm>
            <a:off x="5334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07" name="Google Shape;307;p42"/>
          <p:cNvCxnSpPr/>
          <p:nvPr/>
        </p:nvCxnSpPr>
        <p:spPr>
          <a:xfrm>
            <a:off x="6096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08" name="Google Shape;308;p42"/>
          <p:cNvCxnSpPr/>
          <p:nvPr/>
        </p:nvCxnSpPr>
        <p:spPr>
          <a:xfrm>
            <a:off x="6858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09" name="Google Shape;309;p42"/>
          <p:cNvCxnSpPr/>
          <p:nvPr/>
        </p:nvCxnSpPr>
        <p:spPr>
          <a:xfrm>
            <a:off x="7620000" y="2373086"/>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10" name="Google Shape;310;p42"/>
          <p:cNvCxnSpPr/>
          <p:nvPr/>
        </p:nvCxnSpPr>
        <p:spPr>
          <a:xfrm>
            <a:off x="2053607" y="3886200"/>
            <a:ext cx="1828800" cy="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sp>
        <p:nvSpPr>
          <p:cNvPr id="311" name="Google Shape;311;p42"/>
          <p:cNvSpPr txBox="1"/>
          <p:nvPr/>
        </p:nvSpPr>
        <p:spPr>
          <a:xfrm>
            <a:off x="304800" y="4865914"/>
            <a:ext cx="76046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Temp:</a:t>
            </a:r>
            <a:endParaRPr>
              <a:solidFill>
                <a:schemeClr val="dk1"/>
              </a:solidFill>
              <a:latin typeface="Arial"/>
              <a:ea typeface="Arial"/>
              <a:cs typeface="Arial"/>
              <a:sym typeface="Arial"/>
            </a:endParaRPr>
          </a:p>
        </p:txBody>
      </p:sp>
      <p:sp>
        <p:nvSpPr>
          <p:cNvPr id="312" name="Google Shape;312;p42"/>
          <p:cNvSpPr txBox="1"/>
          <p:nvPr/>
        </p:nvSpPr>
        <p:spPr>
          <a:xfrm>
            <a:off x="3581401" y="4724400"/>
            <a:ext cx="5257800" cy="1819602"/>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template</a:t>
            </a:r>
            <a:r>
              <a:rPr lang="en-US" sz="1400">
                <a:solidFill>
                  <a:srgbClr val="000000"/>
                </a:solidFill>
                <a:latin typeface="Consolas"/>
                <a:ea typeface="Consolas"/>
                <a:cs typeface="Consolas"/>
                <a:sym typeface="Consolas"/>
              </a:rPr>
              <a:t>&lt;</a:t>
            </a:r>
            <a:r>
              <a:rPr lang="en-US" sz="1400">
                <a:solidFill>
                  <a:srgbClr val="0000FF"/>
                </a:solidFill>
                <a:latin typeface="Consolas"/>
                <a:ea typeface="Consolas"/>
                <a:cs typeface="Consolas"/>
                <a:sym typeface="Consolas"/>
              </a:rPr>
              <a:t>class</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&gt;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void</a:t>
            </a:r>
            <a:r>
              <a:rPr lang="en-US" sz="1400">
                <a:solidFill>
                  <a:srgbClr val="000000"/>
                </a:solidFill>
                <a:latin typeface="Consolas"/>
                <a:ea typeface="Consolas"/>
                <a:cs typeface="Consolas"/>
                <a:sym typeface="Consolas"/>
              </a:rPr>
              <a:t> swap(</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808080"/>
                </a:solidFill>
                <a:latin typeface="Consolas"/>
                <a:ea typeface="Consolas"/>
                <a:cs typeface="Consolas"/>
                <a:sym typeface="Consolas"/>
              </a:rPr>
              <a:t> left</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2B91AF"/>
                </a:solidFill>
                <a:latin typeface="Consolas"/>
                <a:ea typeface="Consolas"/>
                <a:cs typeface="Consolas"/>
                <a:sym typeface="Consolas"/>
              </a:rPr>
              <a:t> </a:t>
            </a:r>
            <a:r>
              <a:rPr lang="en-US" sz="1400">
                <a:solidFill>
                  <a:srgbClr val="808080"/>
                </a:solidFill>
                <a:latin typeface="Consolas"/>
                <a:ea typeface="Consolas"/>
                <a:cs typeface="Consolas"/>
                <a:sym typeface="Consolas"/>
              </a:rPr>
              <a:t>right</a:t>
            </a:r>
            <a:r>
              <a:rPr lang="en-US"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b="1" lang="en-US" sz="1400">
                <a:solidFill>
                  <a:srgbClr val="000000"/>
                </a:solidFill>
                <a:highlight>
                  <a:srgbClr val="FFD966"/>
                </a:highlight>
                <a:latin typeface="Consolas"/>
                <a:ea typeface="Consolas"/>
                <a:cs typeface="Consolas"/>
                <a:sym typeface="Consolas"/>
              </a:rPr>
              <a:t>  T temp(</a:t>
            </a:r>
            <a:r>
              <a:rPr b="1" lang="en-US" sz="1400">
                <a:solidFill>
                  <a:srgbClr val="C00000"/>
                </a:solidFill>
                <a:highlight>
                  <a:srgbClr val="FFD966"/>
                </a:highlight>
                <a:latin typeface="Consolas"/>
                <a:ea typeface="Consolas"/>
                <a:cs typeface="Consolas"/>
                <a:sym typeface="Consolas"/>
              </a:rPr>
              <a:t>std::move(</a:t>
            </a:r>
            <a:r>
              <a:rPr b="1" lang="en-US" sz="1400">
                <a:solidFill>
                  <a:srgbClr val="000000"/>
                </a:solidFill>
                <a:highlight>
                  <a:srgbClr val="FFD966"/>
                </a:highlight>
                <a:latin typeface="Consolas"/>
                <a:ea typeface="Consolas"/>
                <a:cs typeface="Consolas"/>
                <a:sym typeface="Consolas"/>
              </a:rPr>
              <a:t>left</a:t>
            </a:r>
            <a:r>
              <a:rPr b="1" lang="en-US" sz="1400">
                <a:solidFill>
                  <a:srgbClr val="C00000"/>
                </a:solidFill>
                <a:highlight>
                  <a:srgbClr val="FFD966"/>
                </a:highlight>
                <a:latin typeface="Consolas"/>
                <a:ea typeface="Consolas"/>
                <a:cs typeface="Consolas"/>
                <a:sym typeface="Consolas"/>
              </a:rPr>
              <a:t>)</a:t>
            </a:r>
            <a:r>
              <a:rPr b="1" lang="en-US" sz="1400">
                <a:solidFill>
                  <a:srgbClr val="000000"/>
                </a:solidFill>
                <a:highlight>
                  <a:srgbClr val="FFD966"/>
                </a:highlight>
                <a:latin typeface="Consolas"/>
                <a:ea typeface="Consolas"/>
                <a:cs typeface="Consolas"/>
                <a:sym typeface="Consolas"/>
              </a:rPr>
              <a:t>); // Move left  to temp</a:t>
            </a:r>
            <a:endParaRPr b="1" sz="1400">
              <a:solidFill>
                <a:schemeClr val="dk1"/>
              </a:solidFill>
              <a:highlight>
                <a:srgbClr val="FFD966"/>
              </a:highlight>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left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right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right to left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right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temp</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temp  to right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 Destroy temp (probably has no “real” state anymore)</a:t>
            </a:r>
            <a:endParaRPr sz="1400">
              <a:solidFill>
                <a:schemeClr val="dk1"/>
              </a:solidFill>
              <a:latin typeface="Calibri"/>
              <a:ea typeface="Calibri"/>
              <a:cs typeface="Calibri"/>
              <a:sym typeface="Calibri"/>
            </a:endParaRPr>
          </a:p>
        </p:txBody>
      </p:sp>
      <p:sp>
        <p:nvSpPr>
          <p:cNvPr id="313" name="Google Shape;313;p42"/>
          <p:cNvSpPr/>
          <p:nvPr/>
        </p:nvSpPr>
        <p:spPr>
          <a:xfrm>
            <a:off x="1111777" y="2514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0</a:t>
            </a:r>
            <a:endParaRPr sz="1800">
              <a:solidFill>
                <a:schemeClr val="dk1"/>
              </a:solidFill>
              <a:latin typeface="Arial"/>
              <a:ea typeface="Arial"/>
              <a:cs typeface="Arial"/>
              <a:sym typeface="Arial"/>
            </a:endParaRPr>
          </a:p>
        </p:txBody>
      </p:sp>
      <p:sp>
        <p:nvSpPr>
          <p:cNvPr id="314" name="Google Shape;314;p42"/>
          <p:cNvSpPr txBox="1"/>
          <p:nvPr/>
        </p:nvSpPr>
        <p:spPr>
          <a:xfrm>
            <a:off x="384794" y="2743200"/>
            <a:ext cx="605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Left:</a:t>
            </a:r>
            <a:endParaRPr>
              <a:solidFill>
                <a:schemeClr val="dk1"/>
              </a:solidFill>
              <a:latin typeface="Arial"/>
              <a:ea typeface="Arial"/>
              <a:cs typeface="Arial"/>
              <a:sym typeface="Arial"/>
            </a:endParaRPr>
          </a:p>
        </p:txBody>
      </p:sp>
      <p:sp>
        <p:nvSpPr>
          <p:cNvPr id="315" name="Google Shape;315;p42"/>
          <p:cNvSpPr txBox="1"/>
          <p:nvPr/>
        </p:nvSpPr>
        <p:spPr>
          <a:xfrm>
            <a:off x="381001" y="3886200"/>
            <a:ext cx="7307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Right:</a:t>
            </a:r>
            <a:endParaRPr>
              <a:solidFill>
                <a:schemeClr val="dk1"/>
              </a:solidFill>
              <a:latin typeface="Arial"/>
              <a:ea typeface="Arial"/>
              <a:cs typeface="Arial"/>
              <a:sym typeface="Arial"/>
            </a:endParaRPr>
          </a:p>
        </p:txBody>
      </p:sp>
      <p:sp>
        <p:nvSpPr>
          <p:cNvPr id="316" name="Google Shape;316;p42"/>
          <p:cNvSpPr/>
          <p:nvPr/>
        </p:nvSpPr>
        <p:spPr>
          <a:xfrm>
            <a:off x="1111777" y="4800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6</a:t>
            </a:r>
            <a:endParaRPr sz="1800">
              <a:solidFill>
                <a:schemeClr val="dk1"/>
              </a:solidFill>
              <a:latin typeface="Arial"/>
              <a:ea typeface="Arial"/>
              <a:cs typeface="Arial"/>
              <a:sym typeface="Arial"/>
            </a:endParaRPr>
          </a:p>
        </p:txBody>
      </p:sp>
      <p:cxnSp>
        <p:nvCxnSpPr>
          <p:cNvPr id="317" name="Google Shape;317;p42"/>
          <p:cNvCxnSpPr>
            <a:endCxn id="304" idx="1"/>
          </p:cNvCxnSpPr>
          <p:nvPr/>
        </p:nvCxnSpPr>
        <p:spPr>
          <a:xfrm flipH="1" rot="10800000">
            <a:off x="2053500" y="2743200"/>
            <a:ext cx="1832700" cy="22752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grpSp>
        <p:nvGrpSpPr>
          <p:cNvPr id="318" name="Google Shape;318;p42"/>
          <p:cNvGrpSpPr/>
          <p:nvPr/>
        </p:nvGrpSpPr>
        <p:grpSpPr>
          <a:xfrm>
            <a:off x="3882407" y="3505200"/>
            <a:ext cx="3737593" cy="762000"/>
            <a:chOff x="3882407" y="3505200"/>
            <a:chExt cx="3737593" cy="762000"/>
          </a:xfrm>
        </p:grpSpPr>
        <p:sp>
          <p:nvSpPr>
            <p:cNvPr id="319" name="Google Shape;319;p42"/>
            <p:cNvSpPr/>
            <p:nvPr/>
          </p:nvSpPr>
          <p:spPr>
            <a:xfrm>
              <a:off x="3882407" y="3505200"/>
              <a:ext cx="3737593"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20" name="Google Shape;320;p42"/>
            <p:cNvCxnSpPr/>
            <p:nvPr/>
          </p:nvCxnSpPr>
          <p:spPr>
            <a:xfrm>
              <a:off x="4568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21" name="Google Shape;321;p42"/>
            <p:cNvCxnSpPr/>
            <p:nvPr/>
          </p:nvCxnSpPr>
          <p:spPr>
            <a:xfrm>
              <a:off x="5330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22" name="Google Shape;322;p42"/>
            <p:cNvCxnSpPr/>
            <p:nvPr/>
          </p:nvCxnSpPr>
          <p:spPr>
            <a:xfrm>
              <a:off x="6092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23" name="Google Shape;323;p42"/>
            <p:cNvCxnSpPr/>
            <p:nvPr/>
          </p:nvCxnSpPr>
          <p:spPr>
            <a:xfrm>
              <a:off x="6854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std::swap example for std::vector</a:t>
            </a:r>
            <a:endParaRPr/>
          </a:p>
        </p:txBody>
      </p:sp>
      <p:sp>
        <p:nvSpPr>
          <p:cNvPr id="329" name="Google Shape;329;p43"/>
          <p:cNvSpPr/>
          <p:nvPr/>
        </p:nvSpPr>
        <p:spPr>
          <a:xfrm>
            <a:off x="3886200" y="23622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30" name="Google Shape;330;p43"/>
          <p:cNvCxnSpPr/>
          <p:nvPr/>
        </p:nvCxnSpPr>
        <p:spPr>
          <a:xfrm>
            <a:off x="4572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31" name="Google Shape;331;p43"/>
          <p:cNvCxnSpPr/>
          <p:nvPr/>
        </p:nvCxnSpPr>
        <p:spPr>
          <a:xfrm>
            <a:off x="5334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32" name="Google Shape;332;p43"/>
          <p:cNvCxnSpPr/>
          <p:nvPr/>
        </p:nvCxnSpPr>
        <p:spPr>
          <a:xfrm>
            <a:off x="6096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33" name="Google Shape;333;p43"/>
          <p:cNvCxnSpPr/>
          <p:nvPr/>
        </p:nvCxnSpPr>
        <p:spPr>
          <a:xfrm>
            <a:off x="6858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34" name="Google Shape;334;p43"/>
          <p:cNvCxnSpPr/>
          <p:nvPr/>
        </p:nvCxnSpPr>
        <p:spPr>
          <a:xfrm>
            <a:off x="7620000" y="2373086"/>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335" name="Google Shape;335;p43"/>
          <p:cNvSpPr txBox="1"/>
          <p:nvPr/>
        </p:nvSpPr>
        <p:spPr>
          <a:xfrm>
            <a:off x="3581401" y="4724400"/>
            <a:ext cx="5257800" cy="1819602"/>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template</a:t>
            </a:r>
            <a:r>
              <a:rPr lang="en-US" sz="1400">
                <a:solidFill>
                  <a:srgbClr val="000000"/>
                </a:solidFill>
                <a:latin typeface="Consolas"/>
                <a:ea typeface="Consolas"/>
                <a:cs typeface="Consolas"/>
                <a:sym typeface="Consolas"/>
              </a:rPr>
              <a:t>&lt;</a:t>
            </a:r>
            <a:r>
              <a:rPr lang="en-US" sz="1400">
                <a:solidFill>
                  <a:srgbClr val="0000FF"/>
                </a:solidFill>
                <a:latin typeface="Consolas"/>
                <a:ea typeface="Consolas"/>
                <a:cs typeface="Consolas"/>
                <a:sym typeface="Consolas"/>
              </a:rPr>
              <a:t>class</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&gt;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void</a:t>
            </a:r>
            <a:r>
              <a:rPr lang="en-US" sz="1400">
                <a:solidFill>
                  <a:srgbClr val="000000"/>
                </a:solidFill>
                <a:latin typeface="Consolas"/>
                <a:ea typeface="Consolas"/>
                <a:cs typeface="Consolas"/>
                <a:sym typeface="Consolas"/>
              </a:rPr>
              <a:t> swap(</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808080"/>
                </a:solidFill>
                <a:latin typeface="Consolas"/>
                <a:ea typeface="Consolas"/>
                <a:cs typeface="Consolas"/>
                <a:sym typeface="Consolas"/>
              </a:rPr>
              <a:t> left</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2B91AF"/>
                </a:solidFill>
                <a:latin typeface="Consolas"/>
                <a:ea typeface="Consolas"/>
                <a:cs typeface="Consolas"/>
                <a:sym typeface="Consolas"/>
              </a:rPr>
              <a:t> </a:t>
            </a:r>
            <a:r>
              <a:rPr lang="en-US" sz="1400">
                <a:solidFill>
                  <a:srgbClr val="808080"/>
                </a:solidFill>
                <a:latin typeface="Consolas"/>
                <a:ea typeface="Consolas"/>
                <a:cs typeface="Consolas"/>
                <a:sym typeface="Consolas"/>
              </a:rPr>
              <a:t>right</a:t>
            </a:r>
            <a:r>
              <a:rPr lang="en-US"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T temp(</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left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left  to temp</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b="1" lang="en-US" sz="1400">
                <a:solidFill>
                  <a:srgbClr val="000000"/>
                </a:solidFill>
                <a:highlight>
                  <a:srgbClr val="FFD966"/>
                </a:highlight>
                <a:latin typeface="Consolas"/>
                <a:ea typeface="Consolas"/>
                <a:cs typeface="Consolas"/>
                <a:sym typeface="Consolas"/>
              </a:rPr>
              <a:t>  left = </a:t>
            </a:r>
            <a:r>
              <a:rPr b="1" lang="en-US" sz="1400">
                <a:solidFill>
                  <a:srgbClr val="C00000"/>
                </a:solidFill>
                <a:highlight>
                  <a:srgbClr val="FFD966"/>
                </a:highlight>
                <a:latin typeface="Consolas"/>
                <a:ea typeface="Consolas"/>
                <a:cs typeface="Consolas"/>
                <a:sym typeface="Consolas"/>
              </a:rPr>
              <a:t>std::move(</a:t>
            </a:r>
            <a:r>
              <a:rPr b="1" lang="en-US" sz="1400">
                <a:solidFill>
                  <a:srgbClr val="000000"/>
                </a:solidFill>
                <a:highlight>
                  <a:srgbClr val="FFD966"/>
                </a:highlight>
                <a:latin typeface="Consolas"/>
                <a:ea typeface="Consolas"/>
                <a:cs typeface="Consolas"/>
                <a:sym typeface="Consolas"/>
              </a:rPr>
              <a:t>right</a:t>
            </a:r>
            <a:r>
              <a:rPr b="1" lang="en-US" sz="1400">
                <a:solidFill>
                  <a:srgbClr val="C00000"/>
                </a:solidFill>
                <a:highlight>
                  <a:srgbClr val="FFD966"/>
                </a:highlight>
                <a:latin typeface="Consolas"/>
                <a:ea typeface="Consolas"/>
                <a:cs typeface="Consolas"/>
                <a:sym typeface="Consolas"/>
              </a:rPr>
              <a:t>)</a:t>
            </a:r>
            <a:r>
              <a:rPr b="1" lang="en-US" sz="1400">
                <a:solidFill>
                  <a:srgbClr val="000000"/>
                </a:solidFill>
                <a:highlight>
                  <a:srgbClr val="FFD966"/>
                </a:highlight>
                <a:latin typeface="Consolas"/>
                <a:ea typeface="Consolas"/>
                <a:cs typeface="Consolas"/>
                <a:sym typeface="Consolas"/>
              </a:rPr>
              <a:t>; // Move right to left</a:t>
            </a:r>
            <a:endParaRPr b="1" sz="1400">
              <a:solidFill>
                <a:schemeClr val="dk1"/>
              </a:solidFill>
              <a:highlight>
                <a:srgbClr val="FFD966"/>
              </a:highlight>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right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temp</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temp  to right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 Destroy temp (probably has no “real” state anymore)</a:t>
            </a:r>
            <a:endParaRPr sz="1400">
              <a:solidFill>
                <a:schemeClr val="dk1"/>
              </a:solidFill>
              <a:latin typeface="Calibri"/>
              <a:ea typeface="Calibri"/>
              <a:cs typeface="Calibri"/>
              <a:sym typeface="Calibri"/>
            </a:endParaRPr>
          </a:p>
        </p:txBody>
      </p:sp>
      <p:sp>
        <p:nvSpPr>
          <p:cNvPr id="336" name="Google Shape;336;p43"/>
          <p:cNvSpPr/>
          <p:nvPr/>
        </p:nvSpPr>
        <p:spPr>
          <a:xfrm>
            <a:off x="1111778" y="3657600"/>
            <a:ext cx="1170430"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0</a:t>
            </a:r>
            <a:endParaRPr sz="1800">
              <a:solidFill>
                <a:schemeClr val="dk1"/>
              </a:solidFill>
              <a:latin typeface="Arial"/>
              <a:ea typeface="Arial"/>
              <a:cs typeface="Arial"/>
              <a:sym typeface="Arial"/>
            </a:endParaRPr>
          </a:p>
        </p:txBody>
      </p:sp>
      <p:sp>
        <p:nvSpPr>
          <p:cNvPr id="337" name="Google Shape;337;p43"/>
          <p:cNvSpPr txBox="1"/>
          <p:nvPr/>
        </p:nvSpPr>
        <p:spPr>
          <a:xfrm>
            <a:off x="304800" y="4865914"/>
            <a:ext cx="76046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Temp:</a:t>
            </a:r>
            <a:endParaRPr>
              <a:solidFill>
                <a:schemeClr val="dk1"/>
              </a:solidFill>
              <a:latin typeface="Arial"/>
              <a:ea typeface="Arial"/>
              <a:cs typeface="Arial"/>
              <a:sym typeface="Arial"/>
            </a:endParaRPr>
          </a:p>
        </p:txBody>
      </p:sp>
      <p:sp>
        <p:nvSpPr>
          <p:cNvPr id="338" name="Google Shape;338;p43"/>
          <p:cNvSpPr/>
          <p:nvPr/>
        </p:nvSpPr>
        <p:spPr>
          <a:xfrm>
            <a:off x="1111777" y="2514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5</a:t>
            </a:r>
            <a:endParaRPr sz="1800">
              <a:solidFill>
                <a:schemeClr val="dk1"/>
              </a:solidFill>
              <a:latin typeface="Arial"/>
              <a:ea typeface="Arial"/>
              <a:cs typeface="Arial"/>
              <a:sym typeface="Arial"/>
            </a:endParaRPr>
          </a:p>
        </p:txBody>
      </p:sp>
      <p:sp>
        <p:nvSpPr>
          <p:cNvPr id="339" name="Google Shape;339;p43"/>
          <p:cNvSpPr txBox="1"/>
          <p:nvPr/>
        </p:nvSpPr>
        <p:spPr>
          <a:xfrm>
            <a:off x="384794" y="2743200"/>
            <a:ext cx="605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Left:</a:t>
            </a:r>
            <a:endParaRPr>
              <a:solidFill>
                <a:schemeClr val="dk1"/>
              </a:solidFill>
              <a:latin typeface="Arial"/>
              <a:ea typeface="Arial"/>
              <a:cs typeface="Arial"/>
              <a:sym typeface="Arial"/>
            </a:endParaRPr>
          </a:p>
        </p:txBody>
      </p:sp>
      <p:sp>
        <p:nvSpPr>
          <p:cNvPr id="340" name="Google Shape;340;p43"/>
          <p:cNvSpPr txBox="1"/>
          <p:nvPr/>
        </p:nvSpPr>
        <p:spPr>
          <a:xfrm>
            <a:off x="381001" y="3886200"/>
            <a:ext cx="7307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Right:</a:t>
            </a:r>
            <a:endParaRPr>
              <a:solidFill>
                <a:schemeClr val="dk1"/>
              </a:solidFill>
              <a:latin typeface="Arial"/>
              <a:ea typeface="Arial"/>
              <a:cs typeface="Arial"/>
              <a:sym typeface="Arial"/>
            </a:endParaRPr>
          </a:p>
        </p:txBody>
      </p:sp>
      <p:sp>
        <p:nvSpPr>
          <p:cNvPr id="341" name="Google Shape;341;p43"/>
          <p:cNvSpPr/>
          <p:nvPr/>
        </p:nvSpPr>
        <p:spPr>
          <a:xfrm>
            <a:off x="1111777" y="4800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6</a:t>
            </a:r>
            <a:endParaRPr sz="1800">
              <a:solidFill>
                <a:schemeClr val="dk1"/>
              </a:solidFill>
              <a:latin typeface="Arial"/>
              <a:ea typeface="Arial"/>
              <a:cs typeface="Arial"/>
              <a:sym typeface="Arial"/>
            </a:endParaRPr>
          </a:p>
        </p:txBody>
      </p:sp>
      <p:cxnSp>
        <p:nvCxnSpPr>
          <p:cNvPr id="342" name="Google Shape;342;p43"/>
          <p:cNvCxnSpPr/>
          <p:nvPr/>
        </p:nvCxnSpPr>
        <p:spPr>
          <a:xfrm>
            <a:off x="2053607" y="2775466"/>
            <a:ext cx="1828800" cy="1110734"/>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43" name="Google Shape;343;p43"/>
          <p:cNvCxnSpPr>
            <a:endCxn id="329" idx="1"/>
          </p:cNvCxnSpPr>
          <p:nvPr/>
        </p:nvCxnSpPr>
        <p:spPr>
          <a:xfrm flipH="1" rot="10800000">
            <a:off x="2053500" y="2743200"/>
            <a:ext cx="1832700" cy="22752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grpSp>
        <p:nvGrpSpPr>
          <p:cNvPr id="344" name="Google Shape;344;p43"/>
          <p:cNvGrpSpPr/>
          <p:nvPr/>
        </p:nvGrpSpPr>
        <p:grpSpPr>
          <a:xfrm>
            <a:off x="3882407" y="3505200"/>
            <a:ext cx="3737593" cy="762000"/>
            <a:chOff x="3882407" y="3505200"/>
            <a:chExt cx="3737593" cy="762000"/>
          </a:xfrm>
        </p:grpSpPr>
        <p:sp>
          <p:nvSpPr>
            <p:cNvPr id="345" name="Google Shape;345;p43"/>
            <p:cNvSpPr/>
            <p:nvPr/>
          </p:nvSpPr>
          <p:spPr>
            <a:xfrm>
              <a:off x="3882407" y="3505200"/>
              <a:ext cx="3737593"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46" name="Google Shape;346;p43"/>
            <p:cNvCxnSpPr/>
            <p:nvPr/>
          </p:nvCxnSpPr>
          <p:spPr>
            <a:xfrm>
              <a:off x="4568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47" name="Google Shape;347;p43"/>
            <p:cNvCxnSpPr/>
            <p:nvPr/>
          </p:nvCxnSpPr>
          <p:spPr>
            <a:xfrm>
              <a:off x="5330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48" name="Google Shape;348;p43"/>
            <p:cNvCxnSpPr/>
            <p:nvPr/>
          </p:nvCxnSpPr>
          <p:spPr>
            <a:xfrm>
              <a:off x="6092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49" name="Google Shape;349;p43"/>
            <p:cNvCxnSpPr/>
            <p:nvPr/>
          </p:nvCxnSpPr>
          <p:spPr>
            <a:xfrm>
              <a:off x="6854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std::swap example for std::vector</a:t>
            </a:r>
            <a:endParaRPr/>
          </a:p>
        </p:txBody>
      </p:sp>
      <p:sp>
        <p:nvSpPr>
          <p:cNvPr id="355" name="Google Shape;355;p44"/>
          <p:cNvSpPr/>
          <p:nvPr/>
        </p:nvSpPr>
        <p:spPr>
          <a:xfrm>
            <a:off x="3886200" y="23622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56" name="Google Shape;356;p44"/>
          <p:cNvCxnSpPr/>
          <p:nvPr/>
        </p:nvCxnSpPr>
        <p:spPr>
          <a:xfrm>
            <a:off x="4572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57" name="Google Shape;357;p44"/>
          <p:cNvCxnSpPr/>
          <p:nvPr/>
        </p:nvCxnSpPr>
        <p:spPr>
          <a:xfrm>
            <a:off x="5334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58" name="Google Shape;358;p44"/>
          <p:cNvCxnSpPr/>
          <p:nvPr/>
        </p:nvCxnSpPr>
        <p:spPr>
          <a:xfrm>
            <a:off x="6096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59" name="Google Shape;359;p44"/>
          <p:cNvCxnSpPr/>
          <p:nvPr/>
        </p:nvCxnSpPr>
        <p:spPr>
          <a:xfrm>
            <a:off x="6858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60" name="Google Shape;360;p44"/>
          <p:cNvCxnSpPr/>
          <p:nvPr/>
        </p:nvCxnSpPr>
        <p:spPr>
          <a:xfrm>
            <a:off x="7620000" y="2373086"/>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361" name="Google Shape;361;p44"/>
          <p:cNvSpPr txBox="1"/>
          <p:nvPr/>
        </p:nvSpPr>
        <p:spPr>
          <a:xfrm>
            <a:off x="3581401" y="4724400"/>
            <a:ext cx="5257800" cy="1819602"/>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template</a:t>
            </a:r>
            <a:r>
              <a:rPr lang="en-US" sz="1400">
                <a:solidFill>
                  <a:srgbClr val="000000"/>
                </a:solidFill>
                <a:latin typeface="Consolas"/>
                <a:ea typeface="Consolas"/>
                <a:cs typeface="Consolas"/>
                <a:sym typeface="Consolas"/>
              </a:rPr>
              <a:t>&lt;</a:t>
            </a:r>
            <a:r>
              <a:rPr lang="en-US" sz="1400">
                <a:solidFill>
                  <a:srgbClr val="0000FF"/>
                </a:solidFill>
                <a:latin typeface="Consolas"/>
                <a:ea typeface="Consolas"/>
                <a:cs typeface="Consolas"/>
                <a:sym typeface="Consolas"/>
              </a:rPr>
              <a:t>class</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&gt;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void</a:t>
            </a:r>
            <a:r>
              <a:rPr lang="en-US" sz="1400">
                <a:solidFill>
                  <a:srgbClr val="000000"/>
                </a:solidFill>
                <a:latin typeface="Consolas"/>
                <a:ea typeface="Consolas"/>
                <a:cs typeface="Consolas"/>
                <a:sym typeface="Consolas"/>
              </a:rPr>
              <a:t> swap(</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808080"/>
                </a:solidFill>
                <a:latin typeface="Consolas"/>
                <a:ea typeface="Consolas"/>
                <a:cs typeface="Consolas"/>
                <a:sym typeface="Consolas"/>
              </a:rPr>
              <a:t> left</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2B91AF"/>
                </a:solidFill>
                <a:latin typeface="Consolas"/>
                <a:ea typeface="Consolas"/>
                <a:cs typeface="Consolas"/>
                <a:sym typeface="Consolas"/>
              </a:rPr>
              <a:t> </a:t>
            </a:r>
            <a:r>
              <a:rPr lang="en-US" sz="1400">
                <a:solidFill>
                  <a:srgbClr val="808080"/>
                </a:solidFill>
                <a:latin typeface="Consolas"/>
                <a:ea typeface="Consolas"/>
                <a:cs typeface="Consolas"/>
                <a:sym typeface="Consolas"/>
              </a:rPr>
              <a:t>right</a:t>
            </a:r>
            <a:r>
              <a:rPr lang="en-US"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T temp(</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left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left  to temp</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left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right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right to left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b="1" lang="en-US" sz="1400">
                <a:solidFill>
                  <a:srgbClr val="000000"/>
                </a:solidFill>
                <a:highlight>
                  <a:srgbClr val="FFD966"/>
                </a:highlight>
                <a:latin typeface="Consolas"/>
                <a:ea typeface="Consolas"/>
                <a:cs typeface="Consolas"/>
                <a:sym typeface="Consolas"/>
              </a:rPr>
              <a:t>  right = </a:t>
            </a:r>
            <a:r>
              <a:rPr b="1" lang="en-US" sz="1400">
                <a:solidFill>
                  <a:srgbClr val="C00000"/>
                </a:solidFill>
                <a:highlight>
                  <a:srgbClr val="FFD966"/>
                </a:highlight>
                <a:latin typeface="Consolas"/>
                <a:ea typeface="Consolas"/>
                <a:cs typeface="Consolas"/>
                <a:sym typeface="Consolas"/>
              </a:rPr>
              <a:t>std::move(</a:t>
            </a:r>
            <a:r>
              <a:rPr b="1" lang="en-US" sz="1400">
                <a:solidFill>
                  <a:srgbClr val="000000"/>
                </a:solidFill>
                <a:highlight>
                  <a:srgbClr val="FFD966"/>
                </a:highlight>
                <a:latin typeface="Consolas"/>
                <a:ea typeface="Consolas"/>
                <a:cs typeface="Consolas"/>
                <a:sym typeface="Consolas"/>
              </a:rPr>
              <a:t>temp</a:t>
            </a:r>
            <a:r>
              <a:rPr b="1" lang="en-US" sz="1400">
                <a:solidFill>
                  <a:srgbClr val="C00000"/>
                </a:solidFill>
                <a:highlight>
                  <a:srgbClr val="FFD966"/>
                </a:highlight>
                <a:latin typeface="Consolas"/>
                <a:ea typeface="Consolas"/>
                <a:cs typeface="Consolas"/>
                <a:sym typeface="Consolas"/>
              </a:rPr>
              <a:t>)</a:t>
            </a:r>
            <a:r>
              <a:rPr b="1" lang="en-US" sz="1400">
                <a:solidFill>
                  <a:srgbClr val="000000"/>
                </a:solidFill>
                <a:highlight>
                  <a:srgbClr val="FFD966"/>
                </a:highlight>
                <a:latin typeface="Consolas"/>
                <a:ea typeface="Consolas"/>
                <a:cs typeface="Consolas"/>
                <a:sym typeface="Consolas"/>
              </a:rPr>
              <a:t>; // Move temp  to right</a:t>
            </a:r>
            <a:endParaRPr b="1" sz="1400">
              <a:solidFill>
                <a:schemeClr val="dk1"/>
              </a:solidFill>
              <a:highlight>
                <a:srgbClr val="FFD966"/>
              </a:highlight>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 Destroy temp (probably has no “real” state anymore)</a:t>
            </a:r>
            <a:endParaRPr sz="1400">
              <a:solidFill>
                <a:schemeClr val="dk1"/>
              </a:solidFill>
              <a:latin typeface="Calibri"/>
              <a:ea typeface="Calibri"/>
              <a:cs typeface="Calibri"/>
              <a:sym typeface="Calibri"/>
            </a:endParaRPr>
          </a:p>
        </p:txBody>
      </p:sp>
      <p:sp>
        <p:nvSpPr>
          <p:cNvPr id="362" name="Google Shape;362;p44"/>
          <p:cNvSpPr/>
          <p:nvPr/>
        </p:nvSpPr>
        <p:spPr>
          <a:xfrm>
            <a:off x="1111778" y="3657600"/>
            <a:ext cx="1170430"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6</a:t>
            </a:r>
            <a:endParaRPr sz="1800">
              <a:solidFill>
                <a:schemeClr val="dk1"/>
              </a:solidFill>
              <a:latin typeface="Arial"/>
              <a:ea typeface="Arial"/>
              <a:cs typeface="Arial"/>
              <a:sym typeface="Arial"/>
            </a:endParaRPr>
          </a:p>
        </p:txBody>
      </p:sp>
      <p:sp>
        <p:nvSpPr>
          <p:cNvPr id="363" name="Google Shape;363;p44"/>
          <p:cNvSpPr txBox="1"/>
          <p:nvPr/>
        </p:nvSpPr>
        <p:spPr>
          <a:xfrm>
            <a:off x="304800" y="4865914"/>
            <a:ext cx="76046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Temp:</a:t>
            </a:r>
            <a:endParaRPr>
              <a:solidFill>
                <a:schemeClr val="dk1"/>
              </a:solidFill>
              <a:latin typeface="Arial"/>
              <a:ea typeface="Arial"/>
              <a:cs typeface="Arial"/>
              <a:sym typeface="Arial"/>
            </a:endParaRPr>
          </a:p>
        </p:txBody>
      </p:sp>
      <p:sp>
        <p:nvSpPr>
          <p:cNvPr id="364" name="Google Shape;364;p44"/>
          <p:cNvSpPr/>
          <p:nvPr/>
        </p:nvSpPr>
        <p:spPr>
          <a:xfrm>
            <a:off x="1111777" y="2514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5</a:t>
            </a:r>
            <a:endParaRPr sz="1800">
              <a:solidFill>
                <a:schemeClr val="dk1"/>
              </a:solidFill>
              <a:latin typeface="Arial"/>
              <a:ea typeface="Arial"/>
              <a:cs typeface="Arial"/>
              <a:sym typeface="Arial"/>
            </a:endParaRPr>
          </a:p>
        </p:txBody>
      </p:sp>
      <p:sp>
        <p:nvSpPr>
          <p:cNvPr id="365" name="Google Shape;365;p44"/>
          <p:cNvSpPr txBox="1"/>
          <p:nvPr/>
        </p:nvSpPr>
        <p:spPr>
          <a:xfrm>
            <a:off x="384794" y="2743200"/>
            <a:ext cx="605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Left:</a:t>
            </a:r>
            <a:endParaRPr>
              <a:solidFill>
                <a:schemeClr val="dk1"/>
              </a:solidFill>
              <a:latin typeface="Arial"/>
              <a:ea typeface="Arial"/>
              <a:cs typeface="Arial"/>
              <a:sym typeface="Arial"/>
            </a:endParaRPr>
          </a:p>
        </p:txBody>
      </p:sp>
      <p:sp>
        <p:nvSpPr>
          <p:cNvPr id="366" name="Google Shape;366;p44"/>
          <p:cNvSpPr txBox="1"/>
          <p:nvPr/>
        </p:nvSpPr>
        <p:spPr>
          <a:xfrm>
            <a:off x="381001" y="3886200"/>
            <a:ext cx="7307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Right:</a:t>
            </a:r>
            <a:endParaRPr>
              <a:solidFill>
                <a:schemeClr val="dk1"/>
              </a:solidFill>
              <a:latin typeface="Arial"/>
              <a:ea typeface="Arial"/>
              <a:cs typeface="Arial"/>
              <a:sym typeface="Arial"/>
            </a:endParaRPr>
          </a:p>
        </p:txBody>
      </p:sp>
      <p:sp>
        <p:nvSpPr>
          <p:cNvPr id="367" name="Google Shape;367;p44"/>
          <p:cNvSpPr/>
          <p:nvPr/>
        </p:nvSpPr>
        <p:spPr>
          <a:xfrm>
            <a:off x="1111777" y="4800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0</a:t>
            </a:r>
            <a:endParaRPr sz="1800">
              <a:solidFill>
                <a:schemeClr val="dk1"/>
              </a:solidFill>
              <a:latin typeface="Arial"/>
              <a:ea typeface="Arial"/>
              <a:cs typeface="Arial"/>
              <a:sym typeface="Arial"/>
            </a:endParaRPr>
          </a:p>
        </p:txBody>
      </p:sp>
      <p:cxnSp>
        <p:nvCxnSpPr>
          <p:cNvPr id="368" name="Google Shape;368;p44"/>
          <p:cNvCxnSpPr/>
          <p:nvPr/>
        </p:nvCxnSpPr>
        <p:spPr>
          <a:xfrm>
            <a:off x="2053607" y="2775466"/>
            <a:ext cx="1828800" cy="1110734"/>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69" name="Google Shape;369;p44"/>
          <p:cNvCxnSpPr>
            <a:endCxn id="355" idx="1"/>
          </p:cNvCxnSpPr>
          <p:nvPr/>
        </p:nvCxnSpPr>
        <p:spPr>
          <a:xfrm flipH="1" rot="10800000">
            <a:off x="2053500" y="2743200"/>
            <a:ext cx="1832700" cy="11538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grpSp>
        <p:nvGrpSpPr>
          <p:cNvPr id="370" name="Google Shape;370;p44"/>
          <p:cNvGrpSpPr/>
          <p:nvPr/>
        </p:nvGrpSpPr>
        <p:grpSpPr>
          <a:xfrm>
            <a:off x="3882407" y="3505200"/>
            <a:ext cx="3737593" cy="762000"/>
            <a:chOff x="3882407" y="3505200"/>
            <a:chExt cx="3737593" cy="762000"/>
          </a:xfrm>
        </p:grpSpPr>
        <p:sp>
          <p:nvSpPr>
            <p:cNvPr id="371" name="Google Shape;371;p44"/>
            <p:cNvSpPr/>
            <p:nvPr/>
          </p:nvSpPr>
          <p:spPr>
            <a:xfrm>
              <a:off x="3882407" y="3505200"/>
              <a:ext cx="3737593"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44"/>
            <p:cNvCxnSpPr/>
            <p:nvPr/>
          </p:nvCxnSpPr>
          <p:spPr>
            <a:xfrm>
              <a:off x="4568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73" name="Google Shape;373;p44"/>
            <p:cNvCxnSpPr/>
            <p:nvPr/>
          </p:nvCxnSpPr>
          <p:spPr>
            <a:xfrm>
              <a:off x="5330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74" name="Google Shape;374;p44"/>
            <p:cNvCxnSpPr/>
            <p:nvPr/>
          </p:nvCxnSpPr>
          <p:spPr>
            <a:xfrm>
              <a:off x="6092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75" name="Google Shape;375;p44"/>
            <p:cNvCxnSpPr/>
            <p:nvPr/>
          </p:nvCxnSpPr>
          <p:spPr>
            <a:xfrm>
              <a:off x="6854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std::swap example for std::vector</a:t>
            </a:r>
            <a:endParaRPr/>
          </a:p>
        </p:txBody>
      </p:sp>
      <p:sp>
        <p:nvSpPr>
          <p:cNvPr id="381" name="Google Shape;381;p45"/>
          <p:cNvSpPr/>
          <p:nvPr/>
        </p:nvSpPr>
        <p:spPr>
          <a:xfrm>
            <a:off x="3886200" y="23622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82" name="Google Shape;382;p45"/>
          <p:cNvCxnSpPr/>
          <p:nvPr/>
        </p:nvCxnSpPr>
        <p:spPr>
          <a:xfrm>
            <a:off x="4572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83" name="Google Shape;383;p45"/>
          <p:cNvCxnSpPr/>
          <p:nvPr/>
        </p:nvCxnSpPr>
        <p:spPr>
          <a:xfrm>
            <a:off x="5334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84" name="Google Shape;384;p45"/>
          <p:cNvCxnSpPr/>
          <p:nvPr/>
        </p:nvCxnSpPr>
        <p:spPr>
          <a:xfrm>
            <a:off x="6096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85" name="Google Shape;385;p45"/>
          <p:cNvCxnSpPr/>
          <p:nvPr/>
        </p:nvCxnSpPr>
        <p:spPr>
          <a:xfrm>
            <a:off x="6858000" y="2362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86" name="Google Shape;386;p45"/>
          <p:cNvCxnSpPr/>
          <p:nvPr/>
        </p:nvCxnSpPr>
        <p:spPr>
          <a:xfrm>
            <a:off x="7620000" y="2373086"/>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sp>
        <p:nvSpPr>
          <p:cNvPr id="387" name="Google Shape;387;p45"/>
          <p:cNvSpPr txBox="1"/>
          <p:nvPr/>
        </p:nvSpPr>
        <p:spPr>
          <a:xfrm>
            <a:off x="3581401" y="4724400"/>
            <a:ext cx="5257800" cy="1819602"/>
          </a:xfrm>
          <a:prstGeom prst="rect">
            <a:avLst/>
          </a:prstGeom>
          <a:solidFill>
            <a:srgbClr val="E6EAED"/>
          </a:solidFill>
          <a:ln>
            <a:noFill/>
          </a:ln>
        </p:spPr>
        <p:txBody>
          <a:bodyPr anchorCtr="0" anchor="t" bIns="46025" lIns="92075" spcFirstLastPara="1" rIns="92075" wrap="square" tIns="46025">
            <a:noAutofit/>
          </a:bodyPr>
          <a:lstStyle/>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template</a:t>
            </a:r>
            <a:r>
              <a:rPr lang="en-US" sz="1400">
                <a:solidFill>
                  <a:srgbClr val="000000"/>
                </a:solidFill>
                <a:latin typeface="Consolas"/>
                <a:ea typeface="Consolas"/>
                <a:cs typeface="Consolas"/>
                <a:sym typeface="Consolas"/>
              </a:rPr>
              <a:t>&lt;</a:t>
            </a:r>
            <a:r>
              <a:rPr lang="en-US" sz="1400">
                <a:solidFill>
                  <a:srgbClr val="0000FF"/>
                </a:solidFill>
                <a:latin typeface="Consolas"/>
                <a:ea typeface="Consolas"/>
                <a:cs typeface="Consolas"/>
                <a:sym typeface="Consolas"/>
              </a:rPr>
              <a:t>class</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&gt;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FF"/>
                </a:solidFill>
                <a:latin typeface="Consolas"/>
                <a:ea typeface="Consolas"/>
                <a:cs typeface="Consolas"/>
                <a:sym typeface="Consolas"/>
              </a:rPr>
              <a:t>void</a:t>
            </a:r>
            <a:r>
              <a:rPr lang="en-US" sz="1400">
                <a:solidFill>
                  <a:srgbClr val="000000"/>
                </a:solidFill>
                <a:latin typeface="Consolas"/>
                <a:ea typeface="Consolas"/>
                <a:cs typeface="Consolas"/>
                <a:sym typeface="Consolas"/>
              </a:rPr>
              <a:t> swap(</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808080"/>
                </a:solidFill>
                <a:latin typeface="Consolas"/>
                <a:ea typeface="Consolas"/>
                <a:cs typeface="Consolas"/>
                <a:sym typeface="Consolas"/>
              </a:rPr>
              <a:t> left</a:t>
            </a:r>
            <a:r>
              <a:rPr lang="en-US" sz="1400">
                <a:solidFill>
                  <a:srgbClr val="000000"/>
                </a:solidFill>
                <a:latin typeface="Consolas"/>
                <a:ea typeface="Consolas"/>
                <a:cs typeface="Consolas"/>
                <a:sym typeface="Consolas"/>
              </a:rPr>
              <a:t>, </a:t>
            </a:r>
            <a:r>
              <a:rPr lang="en-US" sz="1400">
                <a:solidFill>
                  <a:srgbClr val="2B91AF"/>
                </a:solidFill>
                <a:latin typeface="Consolas"/>
                <a:ea typeface="Consolas"/>
                <a:cs typeface="Consolas"/>
                <a:sym typeface="Consolas"/>
              </a:rPr>
              <a:t>T</a:t>
            </a:r>
            <a:r>
              <a:rPr lang="en-US" sz="1400">
                <a:solidFill>
                  <a:srgbClr val="000000"/>
                </a:solidFill>
                <a:latin typeface="Consolas"/>
                <a:ea typeface="Consolas"/>
                <a:cs typeface="Consolas"/>
                <a:sym typeface="Consolas"/>
              </a:rPr>
              <a:t>&amp;</a:t>
            </a:r>
            <a:r>
              <a:rPr lang="en-US" sz="1400">
                <a:solidFill>
                  <a:srgbClr val="2B91AF"/>
                </a:solidFill>
                <a:latin typeface="Consolas"/>
                <a:ea typeface="Consolas"/>
                <a:cs typeface="Consolas"/>
                <a:sym typeface="Consolas"/>
              </a:rPr>
              <a:t> </a:t>
            </a:r>
            <a:r>
              <a:rPr lang="en-US" sz="1400">
                <a:solidFill>
                  <a:srgbClr val="808080"/>
                </a:solidFill>
                <a:latin typeface="Consolas"/>
                <a:ea typeface="Consolas"/>
                <a:cs typeface="Consolas"/>
                <a:sym typeface="Consolas"/>
              </a:rPr>
              <a:t>right</a:t>
            </a:r>
            <a:r>
              <a:rPr lang="en-US" sz="1400">
                <a:solidFill>
                  <a:srgbClr val="000000"/>
                </a:solidFill>
                <a:latin typeface="Consolas"/>
                <a:ea typeface="Consolas"/>
                <a:cs typeface="Consolas"/>
                <a:sym typeface="Consolas"/>
              </a:rPr>
              <a:t>) {</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T temp(</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left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left  to temp</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left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right</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right to left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lang="en-US" sz="1400">
                <a:solidFill>
                  <a:srgbClr val="000000"/>
                </a:solidFill>
                <a:latin typeface="Consolas"/>
                <a:ea typeface="Consolas"/>
                <a:cs typeface="Consolas"/>
                <a:sym typeface="Consolas"/>
              </a:rPr>
              <a:t>  right = </a:t>
            </a:r>
            <a:r>
              <a:rPr lang="en-US" sz="1400">
                <a:solidFill>
                  <a:srgbClr val="C00000"/>
                </a:solidFill>
                <a:latin typeface="Consolas"/>
                <a:ea typeface="Consolas"/>
                <a:cs typeface="Consolas"/>
                <a:sym typeface="Consolas"/>
              </a:rPr>
              <a:t>std::move(</a:t>
            </a:r>
            <a:r>
              <a:rPr lang="en-US" sz="1400">
                <a:solidFill>
                  <a:srgbClr val="000000"/>
                </a:solidFill>
                <a:latin typeface="Consolas"/>
                <a:ea typeface="Consolas"/>
                <a:cs typeface="Consolas"/>
                <a:sym typeface="Consolas"/>
              </a:rPr>
              <a:t>temp</a:t>
            </a:r>
            <a:r>
              <a:rPr lang="en-US" sz="1400">
                <a:solidFill>
                  <a:srgbClr val="C00000"/>
                </a:solidFill>
                <a:latin typeface="Consolas"/>
                <a:ea typeface="Consolas"/>
                <a:cs typeface="Consolas"/>
                <a:sym typeface="Consolas"/>
              </a:rPr>
              <a:t>)</a:t>
            </a:r>
            <a:r>
              <a:rPr lang="en-US" sz="1400">
                <a:solidFill>
                  <a:srgbClr val="000000"/>
                </a:solidFill>
                <a:latin typeface="Consolas"/>
                <a:ea typeface="Consolas"/>
                <a:cs typeface="Consolas"/>
                <a:sym typeface="Consolas"/>
              </a:rPr>
              <a:t>; // Move temp  to right</a:t>
            </a:r>
            <a:endParaRPr sz="1400">
              <a:solidFill>
                <a:schemeClr val="dk1"/>
              </a:solidFill>
              <a:latin typeface="Calibri"/>
              <a:ea typeface="Calibri"/>
              <a:cs typeface="Calibri"/>
              <a:sym typeface="Calibri"/>
            </a:endParaRPr>
          </a:p>
          <a:p>
            <a:pPr indent="-10794" lvl="0" marL="36195" marR="0" rtl="0" algn="l">
              <a:lnSpc>
                <a:spcPct val="110000"/>
              </a:lnSpc>
              <a:spcBef>
                <a:spcPts val="0"/>
              </a:spcBef>
              <a:spcAft>
                <a:spcPts val="0"/>
              </a:spcAft>
              <a:buNone/>
            </a:pPr>
            <a:r>
              <a:rPr b="1" lang="en-US" sz="1400">
                <a:solidFill>
                  <a:srgbClr val="000000"/>
                </a:solidFill>
                <a:highlight>
                  <a:srgbClr val="F1C232"/>
                </a:highlight>
                <a:latin typeface="Consolas"/>
                <a:ea typeface="Consolas"/>
                <a:cs typeface="Consolas"/>
                <a:sym typeface="Consolas"/>
              </a:rPr>
              <a:t>} // Destroy temp (probably has no “real” state anymore)</a:t>
            </a:r>
            <a:endParaRPr b="1" sz="1400">
              <a:solidFill>
                <a:schemeClr val="dk1"/>
              </a:solidFill>
              <a:highlight>
                <a:srgbClr val="F1C232"/>
              </a:highlight>
              <a:latin typeface="Calibri"/>
              <a:ea typeface="Calibri"/>
              <a:cs typeface="Calibri"/>
              <a:sym typeface="Calibri"/>
            </a:endParaRPr>
          </a:p>
        </p:txBody>
      </p:sp>
      <p:sp>
        <p:nvSpPr>
          <p:cNvPr id="388" name="Google Shape;388;p45"/>
          <p:cNvSpPr txBox="1"/>
          <p:nvPr/>
        </p:nvSpPr>
        <p:spPr>
          <a:xfrm>
            <a:off x="685032" y="2133600"/>
            <a:ext cx="65" cy="203133"/>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sz="1200">
              <a:solidFill>
                <a:schemeClr val="dk1"/>
              </a:solidFill>
              <a:latin typeface="Arial"/>
              <a:ea typeface="Arial"/>
              <a:cs typeface="Arial"/>
              <a:sym typeface="Arial"/>
            </a:endParaRPr>
          </a:p>
        </p:txBody>
      </p:sp>
      <p:grpSp>
        <p:nvGrpSpPr>
          <p:cNvPr id="389" name="Google Shape;389;p45"/>
          <p:cNvGrpSpPr/>
          <p:nvPr/>
        </p:nvGrpSpPr>
        <p:grpSpPr>
          <a:xfrm>
            <a:off x="3882407" y="3505200"/>
            <a:ext cx="3737593" cy="762000"/>
            <a:chOff x="3882407" y="3505200"/>
            <a:chExt cx="3737593" cy="762000"/>
          </a:xfrm>
        </p:grpSpPr>
        <p:sp>
          <p:nvSpPr>
            <p:cNvPr id="390" name="Google Shape;390;p45"/>
            <p:cNvSpPr/>
            <p:nvPr/>
          </p:nvSpPr>
          <p:spPr>
            <a:xfrm>
              <a:off x="3882407" y="3505200"/>
              <a:ext cx="3737593"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91" name="Google Shape;391;p45"/>
            <p:cNvCxnSpPr/>
            <p:nvPr/>
          </p:nvCxnSpPr>
          <p:spPr>
            <a:xfrm>
              <a:off x="4568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92" name="Google Shape;392;p45"/>
            <p:cNvCxnSpPr/>
            <p:nvPr/>
          </p:nvCxnSpPr>
          <p:spPr>
            <a:xfrm>
              <a:off x="5330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93" name="Google Shape;393;p45"/>
            <p:cNvCxnSpPr/>
            <p:nvPr/>
          </p:nvCxnSpPr>
          <p:spPr>
            <a:xfrm>
              <a:off x="6092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394" name="Google Shape;394;p45"/>
            <p:cNvCxnSpPr/>
            <p:nvPr/>
          </p:nvCxnSpPr>
          <p:spPr>
            <a:xfrm>
              <a:off x="6854207" y="3505200"/>
              <a:ext cx="0" cy="7620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grpSp>
      <p:sp>
        <p:nvSpPr>
          <p:cNvPr id="395" name="Google Shape;395;p45"/>
          <p:cNvSpPr/>
          <p:nvPr/>
        </p:nvSpPr>
        <p:spPr>
          <a:xfrm>
            <a:off x="1111778" y="3657600"/>
            <a:ext cx="1170430"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6</a:t>
            </a:r>
            <a:endParaRPr sz="1800">
              <a:solidFill>
                <a:schemeClr val="dk1"/>
              </a:solidFill>
              <a:latin typeface="Arial"/>
              <a:ea typeface="Arial"/>
              <a:cs typeface="Arial"/>
              <a:sym typeface="Arial"/>
            </a:endParaRPr>
          </a:p>
        </p:txBody>
      </p:sp>
      <p:sp>
        <p:nvSpPr>
          <p:cNvPr id="396" name="Google Shape;396;p45"/>
          <p:cNvSpPr txBox="1"/>
          <p:nvPr/>
        </p:nvSpPr>
        <p:spPr>
          <a:xfrm>
            <a:off x="304800" y="4865914"/>
            <a:ext cx="76046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Temp:</a:t>
            </a:r>
            <a:endParaRPr>
              <a:solidFill>
                <a:schemeClr val="dk1"/>
              </a:solidFill>
              <a:latin typeface="Arial"/>
              <a:ea typeface="Arial"/>
              <a:cs typeface="Arial"/>
              <a:sym typeface="Arial"/>
            </a:endParaRPr>
          </a:p>
        </p:txBody>
      </p:sp>
      <p:sp>
        <p:nvSpPr>
          <p:cNvPr id="397" name="Google Shape;397;p45"/>
          <p:cNvSpPr/>
          <p:nvPr/>
        </p:nvSpPr>
        <p:spPr>
          <a:xfrm>
            <a:off x="1111777" y="2514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5</a:t>
            </a:r>
            <a:endParaRPr sz="1800">
              <a:solidFill>
                <a:schemeClr val="dk1"/>
              </a:solidFill>
              <a:latin typeface="Arial"/>
              <a:ea typeface="Arial"/>
              <a:cs typeface="Arial"/>
              <a:sym typeface="Arial"/>
            </a:endParaRPr>
          </a:p>
        </p:txBody>
      </p:sp>
      <p:sp>
        <p:nvSpPr>
          <p:cNvPr id="398" name="Google Shape;398;p45"/>
          <p:cNvSpPr txBox="1"/>
          <p:nvPr/>
        </p:nvSpPr>
        <p:spPr>
          <a:xfrm>
            <a:off x="384794" y="2743200"/>
            <a:ext cx="6058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Left:</a:t>
            </a:r>
            <a:endParaRPr>
              <a:solidFill>
                <a:schemeClr val="dk1"/>
              </a:solidFill>
              <a:latin typeface="Arial"/>
              <a:ea typeface="Arial"/>
              <a:cs typeface="Arial"/>
              <a:sym typeface="Arial"/>
            </a:endParaRPr>
          </a:p>
        </p:txBody>
      </p:sp>
      <p:sp>
        <p:nvSpPr>
          <p:cNvPr id="399" name="Google Shape;399;p45"/>
          <p:cNvSpPr txBox="1"/>
          <p:nvPr/>
        </p:nvSpPr>
        <p:spPr>
          <a:xfrm>
            <a:off x="381001" y="3886200"/>
            <a:ext cx="7307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Arial"/>
                <a:ea typeface="Arial"/>
                <a:cs typeface="Arial"/>
                <a:sym typeface="Arial"/>
              </a:rPr>
              <a:t>Right:</a:t>
            </a:r>
            <a:endParaRPr>
              <a:solidFill>
                <a:schemeClr val="dk1"/>
              </a:solidFill>
              <a:latin typeface="Arial"/>
              <a:ea typeface="Arial"/>
              <a:cs typeface="Arial"/>
              <a:sym typeface="Arial"/>
            </a:endParaRPr>
          </a:p>
        </p:txBody>
      </p:sp>
      <p:sp>
        <p:nvSpPr>
          <p:cNvPr id="400" name="Google Shape;400;p45"/>
          <p:cNvSpPr/>
          <p:nvPr/>
        </p:nvSpPr>
        <p:spPr>
          <a:xfrm>
            <a:off x="1111777" y="4800600"/>
            <a:ext cx="1174223" cy="7620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buffer_</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size_ = 0</a:t>
            </a:r>
            <a:endParaRPr sz="1800">
              <a:solidFill>
                <a:schemeClr val="dk1"/>
              </a:solidFill>
              <a:latin typeface="Arial"/>
              <a:ea typeface="Arial"/>
              <a:cs typeface="Arial"/>
              <a:sym typeface="Arial"/>
            </a:endParaRPr>
          </a:p>
        </p:txBody>
      </p:sp>
      <p:cxnSp>
        <p:nvCxnSpPr>
          <p:cNvPr id="401" name="Google Shape;401;p45"/>
          <p:cNvCxnSpPr/>
          <p:nvPr/>
        </p:nvCxnSpPr>
        <p:spPr>
          <a:xfrm>
            <a:off x="2053607" y="2775466"/>
            <a:ext cx="1828800" cy="1110734"/>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cxnSp>
        <p:nvCxnSpPr>
          <p:cNvPr id="402" name="Google Shape;402;p45"/>
          <p:cNvCxnSpPr>
            <a:endCxn id="381" idx="1"/>
          </p:cNvCxnSpPr>
          <p:nvPr/>
        </p:nvCxnSpPr>
        <p:spPr>
          <a:xfrm flipH="1" rot="10800000">
            <a:off x="2053500" y="2743200"/>
            <a:ext cx="1832700" cy="1153800"/>
          </a:xfrm>
          <a:prstGeom prst="straightConnector1">
            <a:avLst/>
          </a:prstGeom>
          <a:noFill/>
          <a:ln cap="flat" cmpd="sng" w="3810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Importance? What moved? Enabling move semantics?</a:t>
            </a:r>
            <a:endParaRPr b="1" i="0" sz="2000" u="none" cap="none" strike="noStrike">
              <a:solidFill>
                <a:schemeClr val="dk2"/>
              </a:solidFill>
              <a:latin typeface="Arial"/>
              <a:ea typeface="Arial"/>
              <a:cs typeface="Arial"/>
              <a:sym typeface="Arial"/>
            </a:endParaRPr>
          </a:p>
        </p:txBody>
      </p:sp>
      <p:sp>
        <p:nvSpPr>
          <p:cNvPr id="408" name="Google Shape;408;p46"/>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Moving most important when</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Copying expensive</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Object has data on heap</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Copying impossible: std::ofstream, std::unique_ptr</a:t>
            </a:r>
            <a:endParaRPr b="0" i="0" sz="1800" u="none" cap="none" strike="noStrike">
              <a:solidFill>
                <a:schemeClr val="dk1"/>
              </a:solidFill>
              <a:latin typeface="Arial"/>
              <a:ea typeface="Arial"/>
              <a:cs typeface="Arial"/>
              <a:sym typeface="Arial"/>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What moved?</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Temporary variables</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Other objects: using std::move</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If </a:t>
            </a:r>
            <a:r>
              <a:rPr lang="en-US"/>
              <a:t>receiver/class</a:t>
            </a:r>
            <a:r>
              <a:rPr b="0" i="0" lang="en-US" sz="1800" u="none" cap="none" strike="noStrike">
                <a:solidFill>
                  <a:schemeClr val="dk1"/>
                </a:solidFill>
                <a:latin typeface="Arial"/>
                <a:ea typeface="Arial"/>
                <a:cs typeface="Arial"/>
                <a:sym typeface="Arial"/>
              </a:rPr>
              <a:t> has move support</a:t>
            </a:r>
            <a:endParaRPr b="0" i="0" sz="1800" u="none" cap="none" strike="noStrike">
              <a:solidFill>
                <a:schemeClr val="dk1"/>
              </a:solidFill>
              <a:latin typeface="Arial"/>
              <a:ea typeface="Arial"/>
              <a:cs typeface="Arial"/>
              <a:sym typeface="Arial"/>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Enabling move semantics</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Move constructor &amp; move assignment operator</a:t>
            </a:r>
            <a:endParaRPr b="0" i="0" sz="1800" u="none" cap="none" strike="noStrike">
              <a:solidFill>
                <a:schemeClr val="dk1"/>
              </a:solidFill>
              <a:latin typeface="Arial"/>
              <a:ea typeface="Arial"/>
              <a:cs typeface="Arial"/>
              <a:sym typeface="Arial"/>
            </a:endParaRPr>
          </a:p>
          <a:p>
            <a:pPr indent="-180975" lvl="2" marL="358775" rtl="0" algn="l">
              <a:spcBef>
                <a:spcPts val="0"/>
              </a:spcBef>
              <a:spcAft>
                <a:spcPts val="0"/>
              </a:spcAft>
              <a:buClr>
                <a:srgbClr val="879BAA"/>
              </a:buClr>
              <a:buSzPts val="1800"/>
              <a:buFont typeface="Arial"/>
              <a:buChar char="•"/>
            </a:pPr>
            <a:r>
              <a:rPr lang="en-US"/>
              <a:t>Based on rvalues and rvalue references</a:t>
            </a:r>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4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a:t>
            </a:r>
            <a:br>
              <a:rPr b="1" i="0" lang="en-US" sz="2000" u="none" cap="none" strike="noStrike">
                <a:solidFill>
                  <a:schemeClr val="dk2"/>
                </a:solidFill>
                <a:latin typeface="Arial"/>
                <a:ea typeface="Arial"/>
                <a:cs typeface="Arial"/>
                <a:sym typeface="Arial"/>
              </a:rPr>
            </a:br>
            <a:r>
              <a:rPr b="1" i="0" lang="en-US" sz="2000" u="none" cap="none" strike="noStrike">
                <a:solidFill>
                  <a:schemeClr val="dk2"/>
                </a:solidFill>
                <a:latin typeface="Arial"/>
                <a:ea typeface="Arial"/>
                <a:cs typeface="Arial"/>
                <a:sym typeface="Arial"/>
              </a:rPr>
              <a:t>Lvalues references ⬄ rvalues references</a:t>
            </a:r>
            <a:endParaRPr b="1" i="0" sz="2000" u="none" cap="none" strike="noStrike">
              <a:solidFill>
                <a:schemeClr val="dk2"/>
              </a:solidFill>
              <a:latin typeface="Arial"/>
              <a:ea typeface="Arial"/>
              <a:cs typeface="Arial"/>
              <a:sym typeface="Arial"/>
            </a:endParaRPr>
          </a:p>
        </p:txBody>
      </p:sp>
      <p:sp>
        <p:nvSpPr>
          <p:cNvPr id="414" name="Google Shape;414;p47"/>
          <p:cNvSpPr txBox="1"/>
          <p:nvPr>
            <p:ph idx="1" type="body"/>
          </p:nvPr>
        </p:nvSpPr>
        <p:spPr>
          <a:xfrm>
            <a:off x="539749" y="1412874"/>
            <a:ext cx="8375651" cy="4987926"/>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Definition rather complicated </a:t>
            </a:r>
            <a:r>
              <a:rPr b="0" i="0" lang="en-US" sz="1400" u="none" cap="none" strike="noStrike">
                <a:solidFill>
                  <a:schemeClr val="dk1"/>
                </a:solidFill>
                <a:latin typeface="Arial"/>
                <a:ea typeface="Arial"/>
                <a:cs typeface="Arial"/>
                <a:sym typeface="Arial"/>
              </a:rPr>
              <a:t>(with lvalues, glvalues, rvalues, prvalues and xvalues)</a:t>
            </a:r>
            <a:endParaRPr b="0" i="0" sz="20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Workable in practice:</a:t>
            </a:r>
            <a:endParaRPr/>
          </a:p>
          <a:p>
            <a:pPr indent="-287338" lvl="1" marL="465138" marR="0" rtl="0" algn="l">
              <a:lnSpc>
                <a:spcPct val="110000"/>
              </a:lnSpc>
              <a:spcBef>
                <a:spcPts val="0"/>
              </a:spcBef>
              <a:spcAft>
                <a:spcPts val="0"/>
              </a:spcAft>
              <a:buClr>
                <a:srgbClr val="879BAA"/>
              </a:buClr>
              <a:buSzPts val="1800"/>
              <a:buFont typeface="Arial"/>
              <a:buChar char="•"/>
            </a:pPr>
            <a:r>
              <a:rPr lang="en-US"/>
              <a:t>expression</a:t>
            </a:r>
            <a:r>
              <a:rPr b="0" i="0" lang="en-US" sz="1800" u="none" cap="none" strike="noStrike">
                <a:solidFill>
                  <a:schemeClr val="dk1"/>
                </a:solidFill>
                <a:latin typeface="Arial"/>
                <a:ea typeface="Arial"/>
                <a:cs typeface="Arial"/>
                <a:sym typeface="Arial"/>
              </a:rPr>
              <a:t> </a:t>
            </a:r>
            <a:r>
              <a:rPr lang="en-US"/>
              <a:t>resolves to</a:t>
            </a:r>
            <a:r>
              <a:rPr b="0" i="0" lang="en-US" sz="1800" u="none" cap="none" strike="noStrike">
                <a:solidFill>
                  <a:schemeClr val="dk1"/>
                </a:solidFill>
                <a:latin typeface="Arial"/>
                <a:ea typeface="Arial"/>
                <a:cs typeface="Arial"/>
                <a:sym typeface="Arial"/>
              </a:rPr>
              <a:t> named object =&gt; lvalue</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879BAA"/>
              </a:buClr>
              <a:buSzPts val="1800"/>
              <a:buFont typeface="Arial"/>
              <a:buChar char="•"/>
            </a:pPr>
            <a:r>
              <a:rPr lang="en-US"/>
              <a:t>r</a:t>
            </a:r>
            <a:r>
              <a:rPr b="0" i="0" lang="en-US" sz="1800" u="none" cap="none" strike="noStrike">
                <a:solidFill>
                  <a:schemeClr val="dk1"/>
                </a:solidFill>
                <a:latin typeface="Arial"/>
                <a:ea typeface="Arial"/>
                <a:cs typeface="Arial"/>
                <a:sym typeface="Arial"/>
              </a:rPr>
              <a:t>values: temporary </a:t>
            </a:r>
            <a:r>
              <a:rPr lang="en-US"/>
              <a:t>object </a:t>
            </a:r>
            <a:r>
              <a:rPr b="0" i="0" lang="en-US" sz="1800" u="none" cap="none" strike="noStrike">
                <a:solidFill>
                  <a:schemeClr val="dk1"/>
                </a:solidFill>
                <a:latin typeface="Arial"/>
                <a:ea typeface="Arial"/>
                <a:cs typeface="Arial"/>
                <a:sym typeface="Arial"/>
              </a:rPr>
              <a:t>without a name e.g. (5 + x)</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Lvalue references: int&amp;, const int&amp;</a:t>
            </a:r>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65087" lvl="1" marL="17938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Rvalue references: int&amp;&amp;, const int&amp;&amp;</a:t>
            </a:r>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4488" lvl="1" marL="5222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Lvalues can’t bind with rvalues references</a:t>
            </a:r>
            <a:endParaRPr/>
          </a:p>
          <a:p>
            <a:pPr indent="-66675" lvl="2" marL="358775" marR="0" rtl="0" algn="l">
              <a:lnSpc>
                <a:spcPct val="110000"/>
              </a:lnSpc>
              <a:spcBef>
                <a:spcPts val="0"/>
              </a:spcBef>
              <a:spcAft>
                <a:spcPts val="0"/>
              </a:spcAft>
              <a:buClr>
                <a:srgbClr val="879BAA"/>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5" name="Google Shape;415;p47"/>
          <p:cNvSpPr txBox="1"/>
          <p:nvPr/>
        </p:nvSpPr>
        <p:spPr>
          <a:xfrm>
            <a:off x="1219200" y="3048000"/>
            <a:ext cx="7467600" cy="3976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a:t>
            </a:r>
            <a:r>
              <a:rPr lang="en-US" sz="1800">
                <a:solidFill>
                  <a:srgbClr val="A31515"/>
                </a:solidFill>
                <a:latin typeface="Consolas"/>
                <a:ea typeface="Consolas"/>
                <a:cs typeface="Consolas"/>
                <a:sym typeface="Consolas"/>
              </a:rPr>
              <a:t>"test"</a:t>
            </a: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 </a:t>
            </a:r>
            <a:r>
              <a:rPr i="1" lang="en-US" sz="1800">
                <a:solidFill>
                  <a:srgbClr val="008000"/>
                </a:solidFill>
                <a:latin typeface="Consolas"/>
                <a:ea typeface="Consolas"/>
                <a:cs typeface="Consolas"/>
                <a:sym typeface="Consolas"/>
              </a:rPr>
              <a:t>a</a:t>
            </a:r>
            <a:r>
              <a:rPr lang="en-US" sz="1800">
                <a:solidFill>
                  <a:srgbClr val="008000"/>
                </a:solidFill>
                <a:latin typeface="Consolas"/>
                <a:ea typeface="Consolas"/>
                <a:cs typeface="Consolas"/>
                <a:sym typeface="Consolas"/>
              </a:rPr>
              <a:t>: lvalue</a:t>
            </a:r>
            <a:endParaRPr sz="1800">
              <a:solidFill>
                <a:schemeClr val="dk1"/>
              </a:solidFill>
              <a:latin typeface="Times New Roman"/>
              <a:ea typeface="Times New Roman"/>
              <a:cs typeface="Times New Roman"/>
              <a:sym typeface="Times New Roman"/>
            </a:endParaRPr>
          </a:p>
        </p:txBody>
      </p:sp>
      <p:sp>
        <p:nvSpPr>
          <p:cNvPr id="416" name="Google Shape;416;p47"/>
          <p:cNvSpPr txBox="1"/>
          <p:nvPr/>
        </p:nvSpPr>
        <p:spPr>
          <a:xfrm>
            <a:off x="1219200" y="3505200"/>
            <a:ext cx="7467600" cy="3976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la = a;   </a:t>
            </a:r>
            <a:r>
              <a:rPr lang="en-US" sz="1800">
                <a:solidFill>
                  <a:srgbClr val="008000"/>
                </a:solidFill>
                <a:latin typeface="Consolas"/>
                <a:ea typeface="Consolas"/>
                <a:cs typeface="Consolas"/>
                <a:sym typeface="Consolas"/>
              </a:rPr>
              <a:t>// </a:t>
            </a:r>
            <a:r>
              <a:rPr i="1" lang="en-US" sz="1800">
                <a:solidFill>
                  <a:srgbClr val="008000"/>
                </a:solidFill>
                <a:latin typeface="Consolas"/>
                <a:ea typeface="Consolas"/>
                <a:cs typeface="Consolas"/>
                <a:sym typeface="Consolas"/>
              </a:rPr>
              <a:t>la</a:t>
            </a:r>
            <a:r>
              <a:rPr lang="en-US" sz="1800">
                <a:solidFill>
                  <a:srgbClr val="008000"/>
                </a:solidFill>
                <a:latin typeface="Consolas"/>
                <a:ea typeface="Consolas"/>
                <a:cs typeface="Consolas"/>
                <a:sym typeface="Consolas"/>
              </a:rPr>
              <a:t>: lvalue reference to </a:t>
            </a:r>
            <a:r>
              <a:rPr i="1" lang="en-US" sz="1800">
                <a:solidFill>
                  <a:srgbClr val="008000"/>
                </a:solidFill>
                <a:latin typeface="Consolas"/>
                <a:ea typeface="Consolas"/>
                <a:cs typeface="Consolas"/>
                <a:sym typeface="Consolas"/>
              </a:rPr>
              <a:t>a</a:t>
            </a:r>
            <a:endParaRPr sz="1800">
              <a:solidFill>
                <a:schemeClr val="dk1"/>
              </a:solidFill>
              <a:latin typeface="Times New Roman"/>
              <a:ea typeface="Times New Roman"/>
              <a:cs typeface="Times New Roman"/>
              <a:sym typeface="Times New Roman"/>
            </a:endParaRPr>
          </a:p>
        </p:txBody>
      </p:sp>
      <p:sp>
        <p:nvSpPr>
          <p:cNvPr id="417" name="Google Shape;417;p47"/>
          <p:cNvSpPr txBox="1"/>
          <p:nvPr/>
        </p:nvSpPr>
        <p:spPr>
          <a:xfrm>
            <a:off x="1219200" y="4495800"/>
            <a:ext cx="7467600"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f(); </a:t>
            </a:r>
            <a:r>
              <a:rPr lang="en-US" sz="1800">
                <a:solidFill>
                  <a:srgbClr val="008000"/>
                </a:solidFill>
                <a:latin typeface="Consolas"/>
                <a:ea typeface="Consolas"/>
                <a:cs typeface="Consolas"/>
                <a:sym typeface="Consolas"/>
              </a:rPr>
              <a:t>// f returns rvalue</a:t>
            </a:r>
            <a:endParaRPr sz="1800">
              <a:solidFill>
                <a:schemeClr val="dk1"/>
              </a:solidFill>
              <a:latin typeface="Times New Roman"/>
              <a:ea typeface="Times New Roman"/>
              <a:cs typeface="Times New Roman"/>
              <a:sym typeface="Times New Roman"/>
            </a:endParaRPr>
          </a:p>
        </p:txBody>
      </p:sp>
      <p:sp>
        <p:nvSpPr>
          <p:cNvPr id="418" name="Google Shape;418;p47"/>
          <p:cNvSpPr txBox="1"/>
          <p:nvPr/>
        </p:nvSpPr>
        <p:spPr>
          <a:xfrm>
            <a:off x="1219200" y="5239911"/>
            <a:ext cx="7467600"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b="1" lang="en-US" sz="1800">
                <a:solidFill>
                  <a:srgbClr val="C000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rf = f();</a:t>
            </a:r>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8000"/>
                </a:solidFill>
                <a:latin typeface="Consolas"/>
                <a:ea typeface="Consolas"/>
                <a:cs typeface="Consolas"/>
                <a:sym typeface="Consolas"/>
              </a:rPr>
              <a:t>// </a:t>
            </a:r>
            <a:r>
              <a:rPr i="1" lang="en-US" sz="1800">
                <a:solidFill>
                  <a:srgbClr val="008000"/>
                </a:solidFill>
                <a:latin typeface="Consolas"/>
                <a:ea typeface="Consolas"/>
                <a:cs typeface="Consolas"/>
                <a:sym typeface="Consolas"/>
              </a:rPr>
              <a:t>rf</a:t>
            </a:r>
            <a:r>
              <a:rPr lang="en-US" sz="1800">
                <a:solidFill>
                  <a:srgbClr val="008000"/>
                </a:solidFill>
                <a:latin typeface="Consolas"/>
                <a:ea typeface="Consolas"/>
                <a:cs typeface="Consolas"/>
                <a:sym typeface="Consolas"/>
              </a:rPr>
              <a:t>: const rvalue reference to rvalue</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Examples</a:t>
            </a:r>
            <a:r>
              <a:rPr b="1" i="0" lang="en-US" sz="2000" u="none" cap="none" strike="noStrike">
                <a:solidFill>
                  <a:schemeClr val="dk2"/>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24" name="Google Shape;424;p48"/>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5" name="Google Shape;425;p48"/>
          <p:cNvSpPr txBox="1"/>
          <p:nvPr/>
        </p:nvSpPr>
        <p:spPr>
          <a:xfrm>
            <a:off x="533400" y="1295400"/>
            <a:ext cx="7772398" cy="3976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a:t>
            </a:r>
            <a:r>
              <a:rPr lang="en-US" sz="1800">
                <a:solidFill>
                  <a:srgbClr val="A31515"/>
                </a:solidFill>
                <a:latin typeface="Consolas"/>
                <a:ea typeface="Consolas"/>
                <a:cs typeface="Consolas"/>
                <a:sym typeface="Consolas"/>
              </a:rPr>
              <a:t>"test"</a:t>
            </a:r>
            <a:r>
              <a:rPr lang="en-US" sz="18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426" name="Google Shape;426;p48"/>
          <p:cNvSpPr txBox="1"/>
          <p:nvPr/>
        </p:nvSpPr>
        <p:spPr>
          <a:xfrm>
            <a:off x="533400" y="2040827"/>
            <a:ext cx="7772398"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 {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"42"</a:t>
            </a:r>
            <a:r>
              <a:rPr lang="en-US" sz="18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f();</a:t>
            </a:r>
            <a:endParaRPr sz="1200">
              <a:solidFill>
                <a:schemeClr val="dk1"/>
              </a:solidFill>
              <a:latin typeface="Calibri"/>
              <a:ea typeface="Calibri"/>
              <a:cs typeface="Calibri"/>
              <a:sym typeface="Calibri"/>
            </a:endParaRPr>
          </a:p>
        </p:txBody>
      </p:sp>
      <p:sp>
        <p:nvSpPr>
          <p:cNvPr id="427" name="Google Shape;427;p48"/>
          <p:cNvSpPr txBox="1"/>
          <p:nvPr/>
        </p:nvSpPr>
        <p:spPr>
          <a:xfrm>
            <a:off x="539749" y="1412874"/>
            <a:ext cx="7156500" cy="4752900"/>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7337" lvl="1" marL="465137"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a: lvalue</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7" lvl="1" marL="465137"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Return value of f(): rvalue</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7" lvl="1" marL="465137"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cb: const lvalue</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7" lvl="1" marL="465137"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lcb: lvalue reference to cb</a:t>
            </a:r>
            <a:endParaRPr b="0" i="0" sz="1800" u="none" cap="none" strike="noStrike">
              <a:solidFill>
                <a:schemeClr val="dk1"/>
              </a:solidFill>
              <a:latin typeface="Arial"/>
              <a:ea typeface="Arial"/>
              <a:cs typeface="Arial"/>
              <a:sym typeface="Arial"/>
            </a:endParaRPr>
          </a:p>
          <a:p>
            <a:pPr indent="-288925" lvl="2" marL="644525"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Doesn't compile: cb const lvalue</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8" name="Google Shape;428;p48"/>
          <p:cNvSpPr txBox="1"/>
          <p:nvPr/>
        </p:nvSpPr>
        <p:spPr>
          <a:xfrm>
            <a:off x="533400" y="3427907"/>
            <a:ext cx="7772398" cy="3976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cb = f();</a:t>
            </a:r>
            <a:endParaRPr sz="1200">
              <a:solidFill>
                <a:schemeClr val="dk1"/>
              </a:solidFill>
              <a:latin typeface="Calibri"/>
              <a:ea typeface="Calibri"/>
              <a:cs typeface="Calibri"/>
              <a:sym typeface="Calibri"/>
            </a:endParaRPr>
          </a:p>
        </p:txBody>
      </p:sp>
      <p:sp>
        <p:nvSpPr>
          <p:cNvPr id="429" name="Google Shape;429;p48"/>
          <p:cNvSpPr txBox="1"/>
          <p:nvPr/>
        </p:nvSpPr>
        <p:spPr>
          <a:xfrm>
            <a:off x="533400" y="4342307"/>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8000"/>
                </a:solidFill>
                <a:latin typeface="Consolas"/>
                <a:ea typeface="Consolas"/>
                <a:cs typeface="Consolas"/>
                <a:sym typeface="Consolas"/>
              </a:rPr>
              <a:t>//std::string&amp; lcb = cb;</a:t>
            </a:r>
            <a:endParaRPr sz="1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Examples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35" name="Google Shape;435;p49"/>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6" name="Google Shape;436;p49"/>
          <p:cNvSpPr txBox="1"/>
          <p:nvPr/>
        </p:nvSpPr>
        <p:spPr>
          <a:xfrm>
            <a:off x="539749" y="1412874"/>
            <a:ext cx="7156451" cy="4752975"/>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lf: lvalue reference to rvalue</a:t>
            </a:r>
            <a:endParaRPr b="0" i="0" sz="1800" u="none" cap="none" strike="noStrike">
              <a:solidFill>
                <a:schemeClr val="dk1"/>
              </a:solidFill>
              <a:latin typeface="Arial"/>
              <a:ea typeface="Arial"/>
              <a:cs typeface="Arial"/>
              <a:sym typeface="Arial"/>
            </a:endParaRPr>
          </a:p>
          <a:p>
            <a:pPr indent="-288925" lvl="2" marL="644525"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error: non-const lvalue reference to type 'basic_string&lt;[...]&gt;' cannot bind to a temporary</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sz="1800">
              <a:solidFill>
                <a:schemeClr val="dk1"/>
              </a:solidFill>
            </a:endParaRPr>
          </a:p>
          <a:p>
            <a:pPr indent="-173037" lvl="1" marL="465138" marR="0" rtl="0" algn="l">
              <a:lnSpc>
                <a:spcPct val="110000"/>
              </a:lnSpc>
              <a:spcBef>
                <a:spcPts val="0"/>
              </a:spcBef>
              <a:spcAft>
                <a:spcPts val="0"/>
              </a:spcAft>
              <a:buClr>
                <a:srgbClr val="14A0C6"/>
              </a:buClr>
              <a:buSzPts val="1800"/>
              <a:buFont typeface="Arial"/>
              <a:buNone/>
            </a:pPr>
            <a:r>
              <a:t/>
            </a:r>
            <a:endParaRPr sz="1800">
              <a:solidFill>
                <a:schemeClr val="dk1"/>
              </a:solidFil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cla: const lvalue reference to a</a:t>
            </a:r>
            <a:endParaRPr b="0" i="0" sz="12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clcb: const lvalue reference to cb</a:t>
            </a:r>
            <a:endParaRPr b="0" i="0" sz="12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clf: const lvalue reference to rvalue</a:t>
            </a:r>
            <a:endParaRPr b="0" i="0" sz="1800" u="none" cap="none" strike="noStrike">
              <a:solidFill>
                <a:schemeClr val="dk1"/>
              </a:solidFill>
              <a:latin typeface="Arial"/>
              <a:ea typeface="Arial"/>
              <a:cs typeface="Arial"/>
              <a:sym typeface="Arial"/>
            </a:endParaRPr>
          </a:p>
          <a:p>
            <a:pPr indent="-288925" lvl="2" marL="644525"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prolongs lifetime of temporary object</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7" name="Google Shape;437;p49"/>
          <p:cNvSpPr txBox="1"/>
          <p:nvPr/>
        </p:nvSpPr>
        <p:spPr>
          <a:xfrm>
            <a:off x="533400" y="3962400"/>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clcb = cb;</a:t>
            </a:r>
            <a:endParaRPr sz="1200">
              <a:solidFill>
                <a:schemeClr val="dk1"/>
              </a:solidFill>
              <a:latin typeface="Calibri"/>
              <a:ea typeface="Calibri"/>
              <a:cs typeface="Calibri"/>
              <a:sym typeface="Calibri"/>
            </a:endParaRPr>
          </a:p>
        </p:txBody>
      </p:sp>
      <p:sp>
        <p:nvSpPr>
          <p:cNvPr id="438" name="Google Shape;438;p49"/>
          <p:cNvSpPr txBox="1"/>
          <p:nvPr/>
        </p:nvSpPr>
        <p:spPr>
          <a:xfrm>
            <a:off x="533400" y="4876800"/>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clf = f();</a:t>
            </a:r>
            <a:endParaRPr sz="1200">
              <a:solidFill>
                <a:schemeClr val="dk1"/>
              </a:solidFill>
              <a:latin typeface="Calibri"/>
              <a:ea typeface="Calibri"/>
              <a:cs typeface="Calibri"/>
              <a:sym typeface="Calibri"/>
            </a:endParaRPr>
          </a:p>
        </p:txBody>
      </p:sp>
      <p:sp>
        <p:nvSpPr>
          <p:cNvPr id="439" name="Google Shape;439;p49"/>
          <p:cNvSpPr txBox="1"/>
          <p:nvPr/>
        </p:nvSpPr>
        <p:spPr>
          <a:xfrm>
            <a:off x="533400" y="1295400"/>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lf = f();</a:t>
            </a:r>
            <a:endParaRPr sz="1200">
              <a:solidFill>
                <a:schemeClr val="dk1"/>
              </a:solidFill>
              <a:latin typeface="Calibri"/>
              <a:ea typeface="Calibri"/>
              <a:cs typeface="Calibri"/>
              <a:sym typeface="Calibri"/>
            </a:endParaRPr>
          </a:p>
        </p:txBody>
      </p:sp>
      <p:sp>
        <p:nvSpPr>
          <p:cNvPr id="440" name="Google Shape;440;p49"/>
          <p:cNvSpPr txBox="1"/>
          <p:nvPr/>
        </p:nvSpPr>
        <p:spPr>
          <a:xfrm>
            <a:off x="533400" y="2971800"/>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cla = a;</a:t>
            </a:r>
            <a:endParaRPr sz="12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0" y="0"/>
            <a:ext cx="9144000" cy="1262100"/>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Examples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46" name="Google Shape;446;p50"/>
          <p:cNvSpPr txBox="1"/>
          <p:nvPr>
            <p:ph idx="1" type="body"/>
          </p:nvPr>
        </p:nvSpPr>
        <p:spPr>
          <a:xfrm>
            <a:off x="539749" y="1412874"/>
            <a:ext cx="6769200" cy="4752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7" name="Google Shape;447;p50"/>
          <p:cNvSpPr txBox="1"/>
          <p:nvPr/>
        </p:nvSpPr>
        <p:spPr>
          <a:xfrm>
            <a:off x="539749" y="1412874"/>
            <a:ext cx="7156500" cy="4752900"/>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342900" lvl="0" marL="457200" marR="0" rtl="0" algn="l">
              <a:lnSpc>
                <a:spcPct val="110000"/>
              </a:lnSpc>
              <a:spcBef>
                <a:spcPts val="0"/>
              </a:spcBef>
              <a:spcAft>
                <a:spcPts val="0"/>
              </a:spcAft>
              <a:buClr>
                <a:schemeClr val="dk1"/>
              </a:buClr>
              <a:buSzPts val="1800"/>
              <a:buFont typeface="Arial"/>
              <a:buChar char="●"/>
            </a:pPr>
            <a:r>
              <a:rPr lang="en-US" sz="1800">
                <a:solidFill>
                  <a:schemeClr val="dk1"/>
                </a:solidFill>
              </a:rPr>
              <a:t>lvalue references: quite known</a:t>
            </a:r>
            <a:endParaRPr sz="1800">
              <a:solidFill>
                <a:schemeClr val="dk1"/>
              </a:solidFill>
            </a:endParaRPr>
          </a:p>
          <a:p>
            <a:pPr indent="-342900" lvl="1" marL="914400" marR="0" rtl="0" algn="l">
              <a:lnSpc>
                <a:spcPct val="110000"/>
              </a:lnSpc>
              <a:spcBef>
                <a:spcPts val="0"/>
              </a:spcBef>
              <a:spcAft>
                <a:spcPts val="0"/>
              </a:spcAft>
              <a:buClr>
                <a:schemeClr val="dk1"/>
              </a:buClr>
              <a:buSzPts val="1800"/>
              <a:buChar char="○"/>
            </a:pPr>
            <a:r>
              <a:rPr lang="en-US" sz="1800">
                <a:solidFill>
                  <a:schemeClr val="dk1"/>
                </a:solidFill>
              </a:rPr>
              <a:t>only special case: const ref prolongues lifetime</a:t>
            </a:r>
            <a:endParaRPr sz="1800">
              <a:solidFill>
                <a:schemeClr val="dk1"/>
              </a:solidFill>
            </a:endParaRPr>
          </a:p>
          <a:p>
            <a:pPr indent="-342900" lvl="0" marL="457200" marR="0" rtl="0" algn="l">
              <a:lnSpc>
                <a:spcPct val="110000"/>
              </a:lnSpc>
              <a:spcBef>
                <a:spcPts val="0"/>
              </a:spcBef>
              <a:spcAft>
                <a:spcPts val="0"/>
              </a:spcAft>
              <a:buClr>
                <a:schemeClr val="dk1"/>
              </a:buClr>
              <a:buSzPts val="1800"/>
              <a:buChar char="●"/>
            </a:pPr>
            <a:r>
              <a:rPr lang="en-US" sz="1800">
                <a:solidFill>
                  <a:schemeClr val="dk1"/>
                </a:solidFill>
              </a:rPr>
              <a:t>new: rvalue references</a:t>
            </a:r>
            <a:endParaRPr sz="1800">
              <a:solidFill>
                <a:schemeClr val="dk1"/>
              </a:solidFill>
            </a:endParaRPr>
          </a:p>
          <a:p>
            <a:pPr indent="-342900" lvl="1" marL="914400" marR="0" rtl="0" algn="l">
              <a:lnSpc>
                <a:spcPct val="110000"/>
              </a:lnSpc>
              <a:spcBef>
                <a:spcPts val="0"/>
              </a:spcBef>
              <a:spcAft>
                <a:spcPts val="0"/>
              </a:spcAft>
              <a:buClr>
                <a:schemeClr val="dk1"/>
              </a:buClr>
              <a:buSzPts val="1800"/>
              <a:buChar char="○"/>
            </a:pPr>
            <a:r>
              <a:rPr lang="en-US" sz="1800">
                <a:solidFill>
                  <a:schemeClr val="dk1"/>
                </a:solidFill>
              </a:rPr>
              <a:t>syntax: &amp;&amp;</a:t>
            </a:r>
            <a:endParaRPr sz="1800">
              <a:solidFill>
                <a:schemeClr val="dk1"/>
              </a:solidFill>
            </a:endParaRPr>
          </a:p>
          <a:p>
            <a:pPr indent="-342900" lvl="1" marL="914400" marR="0" rtl="0" algn="l">
              <a:lnSpc>
                <a:spcPct val="110000"/>
              </a:lnSpc>
              <a:spcBef>
                <a:spcPts val="0"/>
              </a:spcBef>
              <a:spcAft>
                <a:spcPts val="0"/>
              </a:spcAft>
              <a:buClr>
                <a:schemeClr val="dk1"/>
              </a:buClr>
              <a:buSzPts val="1800"/>
              <a:buChar char="○"/>
            </a:pPr>
            <a:r>
              <a:rPr lang="en-US" sz="1800">
                <a:solidFill>
                  <a:schemeClr val="dk1"/>
                </a:solidFill>
              </a:rPr>
              <a:t>+ new rules: what can/can’t you do?</a:t>
            </a:r>
            <a:endParaRPr sz="1800">
              <a:solidFill>
                <a:schemeClr val="dk1"/>
              </a:solidFil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7"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a:t>
            </a:r>
            <a:endParaRPr b="1" i="0" sz="2000" u="none" cap="none" strike="noStrike">
              <a:solidFill>
                <a:srgbClr val="FF0000"/>
              </a:solidFill>
              <a:latin typeface="Arial"/>
              <a:ea typeface="Arial"/>
              <a:cs typeface="Arial"/>
              <a:sym typeface="Arial"/>
            </a:endParaRPr>
          </a:p>
        </p:txBody>
      </p:sp>
      <p:sp>
        <p:nvSpPr>
          <p:cNvPr id="147" name="Google Shape;147;p24"/>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What?</a:t>
            </a:r>
            <a:endParaRPr/>
          </a:p>
          <a:p>
            <a:pPr indent="-285750" lvl="0" marL="285750" marR="0" rtl="0" algn="l">
              <a:lnSpc>
                <a:spcPct val="11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Why?</a:t>
            </a:r>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290513" lvl="3" marL="823913" marR="0" rtl="0" algn="l">
              <a:lnSpc>
                <a:spcPct val="110000"/>
              </a:lnSpc>
              <a:spcBef>
                <a:spcPts val="0"/>
              </a:spcBef>
              <a:spcAft>
                <a:spcPts val="0"/>
              </a:spcAft>
              <a:buClr>
                <a:srgbClr val="879BAA"/>
              </a:buClr>
              <a:buSzPts val="1800"/>
              <a:buFont typeface="Noto Sans Symbols"/>
              <a:buChar char="⇒"/>
            </a:pPr>
            <a:r>
              <a:rPr b="0" i="0" lang="en-US" sz="1800" u="none" cap="none" strike="noStrike">
                <a:solidFill>
                  <a:srgbClr val="000000"/>
                </a:solidFill>
                <a:highlight>
                  <a:srgbClr val="FFFFFF"/>
                </a:highlight>
                <a:latin typeface="Arial"/>
                <a:ea typeface="Arial"/>
                <a:cs typeface="Arial"/>
                <a:sym typeface="Arial"/>
              </a:rPr>
              <a:t>Some examples</a:t>
            </a:r>
            <a:endParaRPr/>
          </a:p>
          <a:p>
            <a:pPr indent="-176212" lvl="3" marL="823913" marR="0" rtl="0" algn="l">
              <a:lnSpc>
                <a:spcPct val="110000"/>
              </a:lnSpc>
              <a:spcBef>
                <a:spcPts val="0"/>
              </a:spcBef>
              <a:spcAft>
                <a:spcPts val="0"/>
              </a:spcAft>
              <a:buClr>
                <a:srgbClr val="879BAA"/>
              </a:buClr>
              <a:buSzPts val="1800"/>
              <a:buFont typeface="Noto Sans Symbols"/>
              <a:buNone/>
            </a:pPr>
            <a:r>
              <a:t/>
            </a:r>
            <a:endParaRPr b="0" i="0" sz="1800" u="none" cap="none" strike="noStrike">
              <a:solidFill>
                <a:srgbClr val="000000"/>
              </a:solidFill>
              <a:highlight>
                <a:srgbClr val="FFFFFF"/>
              </a:highlight>
              <a:latin typeface="Arial"/>
              <a:ea typeface="Arial"/>
              <a:cs typeface="Arial"/>
              <a:sym typeface="Arial"/>
            </a:endParaRPr>
          </a:p>
          <a:p>
            <a:pPr indent="-176212" lvl="3" marL="823913" marR="0" rtl="0" algn="l">
              <a:lnSpc>
                <a:spcPct val="110000"/>
              </a:lnSpc>
              <a:spcBef>
                <a:spcPts val="0"/>
              </a:spcBef>
              <a:spcAft>
                <a:spcPts val="0"/>
              </a:spcAft>
              <a:buClr>
                <a:srgbClr val="879BAA"/>
              </a:buClr>
              <a:buSzPts val="1800"/>
              <a:buFont typeface="Noto Sans Symbols"/>
              <a:buNone/>
            </a:pPr>
            <a:r>
              <a:t/>
            </a:r>
            <a:endParaRPr b="0" i="0" sz="1800" u="none" cap="none" strike="noStrike">
              <a:solidFill>
                <a:srgbClr val="000000"/>
              </a:solidFill>
              <a:highlight>
                <a:srgbClr val="FFFFFF"/>
              </a:highlight>
              <a:latin typeface="Arial"/>
              <a:ea typeface="Arial"/>
              <a:cs typeface="Arial"/>
              <a:sym typeface="Arial"/>
            </a:endParaRPr>
          </a:p>
          <a:p>
            <a:pPr indent="-285750" lvl="0" marL="285750" marR="0" rtl="0" algn="l">
              <a:lnSpc>
                <a:spcPct val="110000"/>
              </a:lnSpc>
              <a:spcBef>
                <a:spcPts val="0"/>
              </a:spcBef>
              <a:spcAft>
                <a:spcPts val="0"/>
              </a:spcAft>
              <a:buClr>
                <a:srgbClr val="000000"/>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Broad topic</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Presentation in two parts</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First part mostly about move semantics and rvalue references + related topics</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Second part mostly about “forwarding references” and perfect forwarding + related topics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Some things not discussed</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rgbClr val="000000"/>
                </a:solidFill>
                <a:highlight>
                  <a:srgbClr val="FFFFFF"/>
                </a:highlight>
                <a:latin typeface="Arial"/>
                <a:ea typeface="Arial"/>
                <a:cs typeface="Arial"/>
                <a:sym typeface="Arial"/>
              </a:rPr>
              <a:t>Content reduced  (21 hidden slides in part 1)</a:t>
            </a:r>
            <a:endParaRPr/>
          </a:p>
          <a:p>
            <a:pPr indent="-4762" lvl="3" marL="538163" marR="0" rtl="0" algn="l">
              <a:lnSpc>
                <a:spcPct val="110000"/>
              </a:lnSpc>
              <a:spcBef>
                <a:spcPts val="0"/>
              </a:spcBef>
              <a:spcAft>
                <a:spcPts val="0"/>
              </a:spcAft>
              <a:buClr>
                <a:srgbClr val="879BAA"/>
              </a:buClr>
              <a:buFont typeface="Arial"/>
              <a:buNone/>
            </a:pPr>
            <a:r>
              <a:t/>
            </a:r>
            <a:endParaRPr b="0" i="0" sz="18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Examples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53" name="Google Shape;453;p5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4" name="Google Shape;454;p51"/>
          <p:cNvSpPr txBox="1"/>
          <p:nvPr/>
        </p:nvSpPr>
        <p:spPr>
          <a:xfrm>
            <a:off x="539749" y="1412874"/>
            <a:ext cx="7156451" cy="4752975"/>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ra: rvalue reference to a</a:t>
            </a:r>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Doesn't compile, a is lvalue (can’t convert lvalue to rvalue)</a:t>
            </a:r>
            <a:endParaRPr/>
          </a:p>
          <a:p>
            <a:pPr indent="-174625" lvl="2" marL="644525"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rcb: rvalue reference to cb. </a:t>
            </a:r>
            <a:endParaRPr b="0" i="0" sz="1800" u="none" cap="none" strike="noStrike">
              <a:solidFill>
                <a:schemeClr val="dk1"/>
              </a:solidFill>
              <a:latin typeface="Arial"/>
              <a:ea typeface="Arial"/>
              <a:cs typeface="Arial"/>
              <a:sym typeface="Arial"/>
            </a:endParaRPr>
          </a:p>
          <a:p>
            <a:pPr indent="-288925" lvl="2" marL="644525"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Doesn't compile, cb const lvalue</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rf: rvalue reference to rvalue</a:t>
            </a:r>
            <a:endParaRPr sz="1800">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Return value of f is a </a:t>
            </a:r>
            <a:r>
              <a:rPr b="0" i="1" lang="en-US" sz="1800" u="none" cap="none" strike="noStrike">
                <a:solidFill>
                  <a:schemeClr val="dk1"/>
                </a:solidFill>
                <a:latin typeface="Arial"/>
                <a:ea typeface="Arial"/>
                <a:cs typeface="Arial"/>
                <a:sym typeface="Arial"/>
              </a:rPr>
              <a:t>pure rvalue</a:t>
            </a:r>
            <a:r>
              <a:rPr b="0" i="0" lang="en-US" sz="1800" u="none" cap="none" strike="noStrike">
                <a:solidFill>
                  <a:schemeClr val="dk1"/>
                </a:solidFill>
                <a:latin typeface="Arial"/>
                <a:ea typeface="Arial"/>
                <a:cs typeface="Arial"/>
                <a:sym typeface="Arial"/>
              </a:rPr>
              <a:t> =&gt; lifetime is extended</a:t>
            </a:r>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5" name="Google Shape;455;p51"/>
          <p:cNvSpPr txBox="1"/>
          <p:nvPr/>
        </p:nvSpPr>
        <p:spPr>
          <a:xfrm>
            <a:off x="533400" y="3656507"/>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&amp;&amp; rf = f();</a:t>
            </a:r>
            <a:endParaRPr sz="1200">
              <a:solidFill>
                <a:schemeClr val="dk1"/>
              </a:solidFill>
              <a:latin typeface="Calibri"/>
              <a:ea typeface="Calibri"/>
              <a:cs typeface="Calibri"/>
              <a:sym typeface="Calibri"/>
            </a:endParaRPr>
          </a:p>
        </p:txBody>
      </p:sp>
      <p:sp>
        <p:nvSpPr>
          <p:cNvPr id="456" name="Google Shape;456;p51"/>
          <p:cNvSpPr txBox="1"/>
          <p:nvPr/>
        </p:nvSpPr>
        <p:spPr>
          <a:xfrm>
            <a:off x="533400" y="1295400"/>
            <a:ext cx="7772398" cy="3976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8000"/>
                </a:solidFill>
                <a:latin typeface="Consolas"/>
                <a:ea typeface="Consolas"/>
                <a:cs typeface="Consolas"/>
                <a:sym typeface="Consolas"/>
              </a:rPr>
              <a:t>//std::string&amp;&amp; ra = a;</a:t>
            </a:r>
            <a:endParaRPr sz="1200">
              <a:solidFill>
                <a:schemeClr val="dk1"/>
              </a:solidFill>
              <a:latin typeface="Calibri"/>
              <a:ea typeface="Calibri"/>
              <a:cs typeface="Calibri"/>
              <a:sym typeface="Calibri"/>
            </a:endParaRPr>
          </a:p>
        </p:txBody>
      </p:sp>
      <p:sp>
        <p:nvSpPr>
          <p:cNvPr id="457" name="Google Shape;457;p51"/>
          <p:cNvSpPr txBox="1"/>
          <p:nvPr/>
        </p:nvSpPr>
        <p:spPr>
          <a:xfrm>
            <a:off x="533400" y="2437307"/>
            <a:ext cx="7772398" cy="3820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8000"/>
                </a:solidFill>
                <a:latin typeface="Consolas"/>
                <a:ea typeface="Consolas"/>
                <a:cs typeface="Consolas"/>
                <a:sym typeface="Consolas"/>
              </a:rPr>
              <a:t>//std::string&amp;&amp; rcb = cb;</a:t>
            </a:r>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Examples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63" name="Google Shape;463;p52"/>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4" name="Google Shape;464;p52"/>
          <p:cNvSpPr txBox="1"/>
          <p:nvPr/>
        </p:nvSpPr>
        <p:spPr>
          <a:xfrm>
            <a:off x="539749" y="1412874"/>
            <a:ext cx="7156451" cy="4752975"/>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285750" rtl="0" algn="l">
              <a:lnSpc>
                <a:spcPct val="110000"/>
              </a:lnSpc>
              <a:spcBef>
                <a:spcPts val="0"/>
              </a:spcBef>
              <a:spcAft>
                <a:spcPts val="0"/>
              </a:spcAft>
              <a:buNone/>
            </a:pPr>
            <a:r>
              <a:t/>
            </a:r>
            <a:endParaRPr sz="1800">
              <a:solidFill>
                <a:schemeClr val="dk1"/>
              </a:solidFill>
            </a:endParaRPr>
          </a:p>
          <a:p>
            <a:pPr indent="-285750" lvl="0" marL="285750" rtl="0" algn="l">
              <a:lnSpc>
                <a:spcPct val="110000"/>
              </a:lnSpc>
              <a:spcBef>
                <a:spcPts val="0"/>
              </a:spcBef>
              <a:spcAft>
                <a:spcPts val="0"/>
              </a:spcAft>
              <a:buClr>
                <a:schemeClr val="dk1"/>
              </a:buClr>
              <a:buSzPts val="1800"/>
              <a:buFont typeface="Arial"/>
              <a:buChar char="•"/>
            </a:pPr>
            <a:r>
              <a:rPr lang="en-US" sz="1800">
                <a:solidFill>
                  <a:schemeClr val="dk1"/>
                </a:solidFill>
              </a:rPr>
              <a:t>ra: const rvalue reference to a</a:t>
            </a:r>
            <a:endParaRPr>
              <a:solidFill>
                <a:schemeClr val="dk1"/>
              </a:solidFill>
            </a:endParaRPr>
          </a:p>
          <a:p>
            <a:pPr indent="0" lvl="0" marL="285750" marR="0" rtl="0" algn="l">
              <a:lnSpc>
                <a:spcPct val="110000"/>
              </a:lnSpc>
              <a:spcBef>
                <a:spcPts val="0"/>
              </a:spcBef>
              <a:spcAft>
                <a:spcPts val="0"/>
              </a:spcAft>
              <a:buNone/>
            </a:pPr>
            <a:r>
              <a:t/>
            </a:r>
            <a:endParaRPr sz="1800">
              <a:solidFill>
                <a:schemeClr val="dk1"/>
              </a:solidFill>
            </a:endParaRPr>
          </a:p>
          <a:p>
            <a:pPr indent="0" lvl="0" marL="285750" marR="0" rtl="0" algn="l">
              <a:lnSpc>
                <a:spcPct val="110000"/>
              </a:lnSpc>
              <a:spcBef>
                <a:spcPts val="0"/>
              </a:spcBef>
              <a:spcAft>
                <a:spcPts val="0"/>
              </a:spcAft>
              <a:buNone/>
            </a:pPr>
            <a:br>
              <a:rPr lang="en-US" sz="1800">
                <a:solidFill>
                  <a:schemeClr val="dk1"/>
                </a:solidFill>
              </a:rPr>
            </a:br>
            <a:endParaRPr sz="1800">
              <a:solidFill>
                <a:schemeClr val="dk1"/>
              </a:solidFill>
            </a:endParaRPr>
          </a:p>
          <a:p>
            <a:pPr indent="-285750" lvl="0" marL="285750" marR="0" rtl="0" algn="l">
              <a:lnSpc>
                <a:spcPct val="11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crcb: const rvalue reference to cb</a:t>
            </a:r>
            <a:endParaRPr sz="1800">
              <a:solidFill>
                <a:schemeClr val="dk1"/>
              </a:solidFill>
              <a:latin typeface="Arial"/>
              <a:ea typeface="Arial"/>
              <a:cs typeface="Arial"/>
              <a:sym typeface="Arial"/>
            </a:endParaRPr>
          </a:p>
          <a:p>
            <a:pPr indent="-174625" lvl="2" marL="644525"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14A0C6"/>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crf: const rvalue reference to rvalue</a:t>
            </a:r>
            <a:endParaRPr sz="1800">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14A0C6"/>
              </a:buClr>
              <a:buSzPts val="1800"/>
              <a:buFont typeface="Arial"/>
              <a:buChar char="•"/>
            </a:pPr>
            <a:r>
              <a:rPr b="0" i="0" lang="en-US" sz="1800" u="none" cap="none" strike="noStrike">
                <a:solidFill>
                  <a:schemeClr val="dk1"/>
                </a:solidFill>
                <a:latin typeface="Arial"/>
                <a:ea typeface="Arial"/>
                <a:cs typeface="Arial"/>
                <a:sym typeface="Arial"/>
              </a:rPr>
              <a:t>Prolongs lifetime of temporary object</a:t>
            </a:r>
            <a:endParaRPr/>
          </a:p>
        </p:txBody>
      </p:sp>
      <p:sp>
        <p:nvSpPr>
          <p:cNvPr id="465" name="Google Shape;465;p52"/>
          <p:cNvSpPr txBox="1"/>
          <p:nvPr/>
        </p:nvSpPr>
        <p:spPr>
          <a:xfrm>
            <a:off x="539750" y="2887225"/>
            <a:ext cx="7772400" cy="38220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8000"/>
                </a:solidFill>
                <a:latin typeface="Consolas"/>
                <a:ea typeface="Consolas"/>
                <a:cs typeface="Consolas"/>
                <a:sym typeface="Consolas"/>
              </a:rPr>
              <a:t>//const std::string&amp;&amp; crcb = cb;</a:t>
            </a:r>
            <a:endParaRPr sz="1200">
              <a:solidFill>
                <a:schemeClr val="dk1"/>
              </a:solidFill>
              <a:latin typeface="Calibri"/>
              <a:ea typeface="Calibri"/>
              <a:cs typeface="Calibri"/>
              <a:sym typeface="Calibri"/>
            </a:endParaRPr>
          </a:p>
        </p:txBody>
      </p:sp>
      <p:sp>
        <p:nvSpPr>
          <p:cNvPr id="466" name="Google Shape;466;p52"/>
          <p:cNvSpPr txBox="1"/>
          <p:nvPr/>
        </p:nvSpPr>
        <p:spPr>
          <a:xfrm>
            <a:off x="623550" y="3773325"/>
            <a:ext cx="7772400" cy="38220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&amp;&amp; crf = f();</a:t>
            </a:r>
            <a:endParaRPr sz="1200">
              <a:solidFill>
                <a:schemeClr val="dk1"/>
              </a:solidFill>
              <a:latin typeface="Calibri"/>
              <a:ea typeface="Calibri"/>
              <a:cs typeface="Calibri"/>
              <a:sym typeface="Calibri"/>
            </a:endParaRPr>
          </a:p>
        </p:txBody>
      </p:sp>
      <p:sp>
        <p:nvSpPr>
          <p:cNvPr id="467" name="Google Shape;467;p52"/>
          <p:cNvSpPr txBox="1"/>
          <p:nvPr/>
        </p:nvSpPr>
        <p:spPr>
          <a:xfrm>
            <a:off x="539750" y="1664232"/>
            <a:ext cx="7772400" cy="39780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8000"/>
                </a:solidFill>
                <a:latin typeface="Consolas"/>
                <a:ea typeface="Consolas"/>
                <a:cs typeface="Consolas"/>
                <a:sym typeface="Consolas"/>
              </a:rPr>
              <a:t>//const std::string&amp;&amp; cra = a;</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Binding of variables</a:t>
            </a:r>
            <a:endParaRPr b="1" i="0" sz="2000" u="none" cap="none" strike="noStrike">
              <a:solidFill>
                <a:schemeClr val="dk2"/>
              </a:solidFill>
              <a:latin typeface="Arial"/>
              <a:ea typeface="Arial"/>
              <a:cs typeface="Arial"/>
              <a:sym typeface="Arial"/>
            </a:endParaRPr>
          </a:p>
        </p:txBody>
      </p:sp>
      <p:sp>
        <p:nvSpPr>
          <p:cNvPr id="473" name="Google Shape;473;p5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09550" lvl="1" marL="285750" marR="0" rtl="0" algn="l">
              <a:lnSpc>
                <a:spcPct val="11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85750" lvl="1" marL="285750" marR="0" rtl="0" algn="l">
              <a:lnSpc>
                <a:spcPct val="11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Note: Visual Studio accepts non-const rvalues for custom types (not standard compliant)</a:t>
            </a:r>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Lvalues can only bind to lvalue references, not rvalue references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Rvalues can bind to rvalue references and const lvalue references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by default to rvalue references</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474" name="Google Shape;474;p53"/>
          <p:cNvGraphicFramePr/>
          <p:nvPr/>
        </p:nvGraphicFramePr>
        <p:xfrm>
          <a:off x="369903" y="1371600"/>
          <a:ext cx="3000000" cy="3000000"/>
        </p:xfrm>
        <a:graphic>
          <a:graphicData uri="http://schemas.openxmlformats.org/drawingml/2006/table">
            <a:tbl>
              <a:tblPr bandRow="1" firstRow="1">
                <a:noFill/>
                <a:tableStyleId>{03B72042-D720-4B63-9BC5-92934B804B72}</a:tableStyleId>
              </a:tblPr>
              <a:tblGrid>
                <a:gridCol w="2645300"/>
                <a:gridCol w="1099600"/>
                <a:gridCol w="1613525"/>
                <a:gridCol w="862325"/>
                <a:gridCol w="1715150"/>
              </a:tblGrid>
              <a:tr h="507000">
                <a:tc>
                  <a:txBody>
                    <a:bodyPr>
                      <a:noAutofit/>
                    </a:bodyPr>
                    <a:lstStyle/>
                    <a:p>
                      <a:pPr indent="0" lvl="0" marL="0" marR="0" rtl="0" algn="l">
                        <a:spcBef>
                          <a:spcPts val="0"/>
                        </a:spcBef>
                        <a:spcAft>
                          <a:spcPts val="0"/>
                        </a:spcAft>
                        <a:buNone/>
                      </a:pPr>
                      <a:r>
                        <a:rPr lang="en-US" sz="1800"/>
                        <a:t>            Argument type:</a:t>
                      </a:r>
                      <a:endParaRPr/>
                    </a:p>
                    <a:p>
                      <a:pPr indent="0" lvl="0" marL="0" marR="0" rtl="0" algn="l">
                        <a:spcBef>
                          <a:spcPts val="0"/>
                        </a:spcBef>
                        <a:spcAft>
                          <a:spcPts val="0"/>
                        </a:spcAft>
                        <a:buNone/>
                      </a:pPr>
                      <a:r>
                        <a:rPr lang="en-US" sz="1800"/>
                        <a:t>Function signature</a:t>
                      </a:r>
                      <a:endParaRPr sz="1800"/>
                    </a:p>
                  </a:txBody>
                  <a:tcPr marT="45725" marB="45725" marR="91450" marL="91450"/>
                </a:tc>
                <a:tc>
                  <a:txBody>
                    <a:bodyPr>
                      <a:noAutofit/>
                    </a:bodyPr>
                    <a:lstStyle/>
                    <a:p>
                      <a:pPr indent="0" lvl="0" marL="0" marR="0" rtl="0" algn="l">
                        <a:spcBef>
                          <a:spcPts val="0"/>
                        </a:spcBef>
                        <a:spcAft>
                          <a:spcPts val="0"/>
                        </a:spcAft>
                        <a:buNone/>
                      </a:pPr>
                      <a:r>
                        <a:rPr lang="en-US" sz="1800"/>
                        <a:t>lvalue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const lvalue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rvalue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const rvalue</a:t>
                      </a:r>
                      <a:endParaRPr sz="1800"/>
                    </a:p>
                  </a:txBody>
                  <a:tcPr marT="45725" marB="45725" marR="91450" marL="91450"/>
                </a:tc>
              </a:tr>
              <a:tr h="527475">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f(const std::string&amp;)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r>
              <a:tr h="468200">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f(const std::string&amp;&amp;)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NOK</a:t>
                      </a:r>
                      <a:endParaRPr sz="1800">
                        <a:solidFill>
                          <a:srgbClr val="FF000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r>
              <a:tr h="507000">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f(std::string&amp;)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NOK</a:t>
                      </a:r>
                      <a:r>
                        <a:rPr lang="en-US" sz="1050">
                          <a:solidFill>
                            <a:schemeClr val="dk1"/>
                          </a:solidFill>
                        </a:rPr>
                        <a:t> (*)</a:t>
                      </a:r>
                      <a:endParaRPr sz="1800">
                        <a:solidFill>
                          <a:srgbClr val="00B05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r>
              <a:tr h="428725">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f(std::string&amp;&amp;)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NOK</a:t>
                      </a:r>
                      <a:endParaRPr sz="1800">
                        <a:solidFill>
                          <a:srgbClr val="FF000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Default binding of variables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80" name="Google Shape;480;p54"/>
          <p:cNvSpPr txBox="1"/>
          <p:nvPr>
            <p:ph idx="1" type="body"/>
          </p:nvPr>
        </p:nvSpPr>
        <p:spPr>
          <a:xfrm>
            <a:off x="533400" y="1447800"/>
            <a:ext cx="6769101" cy="4752975"/>
          </a:xfrm>
          <a:prstGeom prst="rect">
            <a:avLst/>
          </a:prstGeom>
          <a:noFill/>
          <a:ln>
            <a:noFill/>
          </a:ln>
        </p:spPr>
        <p:txBody>
          <a:bodyPr anchorCtr="0" anchor="t" bIns="0" lIns="0" spcFirstLastPara="1" rIns="0" wrap="square" tIns="0">
            <a:noAutofit/>
          </a:bodyPr>
          <a:lstStyle/>
          <a:p>
            <a:pPr indent="-171450" lvl="0" marL="1714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Overloaded function g</a:t>
            </a:r>
            <a:endParaRPr b="0" i="0" sz="1800" u="none" cap="none" strike="noStrike">
              <a:solidFill>
                <a:schemeClr val="dk1"/>
              </a:solidFill>
              <a:latin typeface="Arial"/>
              <a:ea typeface="Arial"/>
              <a:cs typeface="Arial"/>
              <a:sym typeface="Arial"/>
            </a:endParaRPr>
          </a:p>
        </p:txBody>
      </p:sp>
      <p:sp>
        <p:nvSpPr>
          <p:cNvPr id="481" name="Google Shape;481;p54"/>
          <p:cNvSpPr txBox="1"/>
          <p:nvPr/>
        </p:nvSpPr>
        <p:spPr>
          <a:xfrm>
            <a:off x="0" y="1827707"/>
            <a:ext cx="9144000"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g(std::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std::cout &lt;&lt;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&lt;&lt; </a:t>
            </a:r>
            <a:r>
              <a:rPr lang="en-US" sz="1600">
                <a:solidFill>
                  <a:srgbClr val="A31515"/>
                </a:solidFill>
                <a:latin typeface="Consolas"/>
                <a:ea typeface="Consolas"/>
                <a:cs typeface="Consolas"/>
                <a:sym typeface="Consolas"/>
              </a:rPr>
              <a:t>" binds by default with std::string&amp;"</a:t>
            </a:r>
            <a:r>
              <a:rPr lang="en-US" sz="1600">
                <a:solidFill>
                  <a:srgbClr val="000000"/>
                </a:solidFill>
                <a:latin typeface="Consolas"/>
                <a:ea typeface="Consolas"/>
                <a:cs typeface="Consolas"/>
                <a:sym typeface="Consolas"/>
              </a:rPr>
              <a:t> &lt;&lt; std::endl;</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482" name="Google Shape;482;p54"/>
          <p:cNvSpPr txBox="1"/>
          <p:nvPr/>
        </p:nvSpPr>
        <p:spPr>
          <a:xfrm>
            <a:off x="0" y="2819400"/>
            <a:ext cx="9144000"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g(</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std::cout &lt;&lt;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&lt;&lt; </a:t>
            </a:r>
            <a:r>
              <a:rPr lang="en-US" sz="1600">
                <a:solidFill>
                  <a:srgbClr val="A31515"/>
                </a:solidFill>
                <a:latin typeface="Consolas"/>
                <a:ea typeface="Consolas"/>
                <a:cs typeface="Consolas"/>
                <a:sym typeface="Consolas"/>
              </a:rPr>
              <a:t>" binds by default with const std::string&amp;"</a:t>
            </a:r>
            <a:r>
              <a:rPr lang="en-US" sz="1600">
                <a:solidFill>
                  <a:srgbClr val="000000"/>
                </a:solidFill>
                <a:latin typeface="Consolas"/>
                <a:ea typeface="Consolas"/>
                <a:cs typeface="Consolas"/>
                <a:sym typeface="Consolas"/>
              </a:rPr>
              <a:t> &lt;&lt; std::endl;</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483" name="Google Shape;483;p54"/>
          <p:cNvSpPr txBox="1"/>
          <p:nvPr/>
        </p:nvSpPr>
        <p:spPr>
          <a:xfrm>
            <a:off x="0" y="3810000"/>
            <a:ext cx="9144000"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g(std::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std::cout &lt;&lt;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&lt;&lt; </a:t>
            </a:r>
            <a:r>
              <a:rPr lang="en-US" sz="1600">
                <a:solidFill>
                  <a:srgbClr val="A31515"/>
                </a:solidFill>
                <a:latin typeface="Consolas"/>
                <a:ea typeface="Consolas"/>
                <a:cs typeface="Consolas"/>
                <a:sym typeface="Consolas"/>
              </a:rPr>
              <a:t>" binds by default with std::string&amp;&amp;"</a:t>
            </a:r>
            <a:r>
              <a:rPr lang="en-US" sz="1600">
                <a:solidFill>
                  <a:srgbClr val="000000"/>
                </a:solidFill>
                <a:latin typeface="Consolas"/>
                <a:ea typeface="Consolas"/>
                <a:cs typeface="Consolas"/>
                <a:sym typeface="Consolas"/>
              </a:rPr>
              <a:t> &lt;&lt; std::endl;</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484" name="Google Shape;484;p54"/>
          <p:cNvSpPr txBox="1"/>
          <p:nvPr/>
        </p:nvSpPr>
        <p:spPr>
          <a:xfrm>
            <a:off x="0" y="4809495"/>
            <a:ext cx="9144000"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void</a:t>
            </a:r>
            <a:r>
              <a:rPr lang="en-US" sz="1600">
                <a:solidFill>
                  <a:srgbClr val="000000"/>
                </a:solidFill>
                <a:latin typeface="Consolas"/>
                <a:ea typeface="Consolas"/>
                <a:cs typeface="Consolas"/>
                <a:sym typeface="Consolas"/>
              </a:rPr>
              <a:t> g(</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std::cout &lt;&lt;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&lt;&lt; </a:t>
            </a:r>
            <a:r>
              <a:rPr lang="en-US" sz="1600">
                <a:solidFill>
                  <a:srgbClr val="A31515"/>
                </a:solidFill>
                <a:latin typeface="Consolas"/>
                <a:ea typeface="Consolas"/>
                <a:cs typeface="Consolas"/>
                <a:sym typeface="Consolas"/>
              </a:rPr>
              <a:t>" binds by default with const std::string&amp;&amp;"</a:t>
            </a:r>
            <a:r>
              <a:rPr lang="en-US" sz="1600">
                <a:solidFill>
                  <a:srgbClr val="000000"/>
                </a:solidFill>
                <a:latin typeface="Consolas"/>
                <a:ea typeface="Consolas"/>
                <a:cs typeface="Consolas"/>
                <a:sym typeface="Consolas"/>
              </a:rPr>
              <a:t> &lt;&lt; std::endl;</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485" name="Google Shape;485;p54"/>
          <p:cNvSpPr txBox="1"/>
          <p:nvPr/>
        </p:nvSpPr>
        <p:spPr>
          <a:xfrm>
            <a:off x="0" y="5800095"/>
            <a:ext cx="9144000" cy="63466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get_rvalue(</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get_const_rvalue(</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arg</a:t>
            </a: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89" name="Shape 489"/>
        <p:cNvGrpSpPr/>
        <p:nvPr/>
      </p:nvGrpSpPr>
      <p:grpSpPr>
        <a:xfrm>
          <a:off x="0" y="0"/>
          <a:ext cx="0" cy="0"/>
          <a:chOff x="0" y="0"/>
          <a:chExt cx="0" cy="0"/>
        </a:xfrm>
      </p:grpSpPr>
      <p:sp>
        <p:nvSpPr>
          <p:cNvPr id="490" name="Google Shape;490;p5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Default binding of variables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491" name="Google Shape;491;p55"/>
          <p:cNvSpPr txBox="1"/>
          <p:nvPr>
            <p:ph idx="1" type="body"/>
          </p:nvPr>
        </p:nvSpPr>
        <p:spPr>
          <a:xfrm>
            <a:off x="539749" y="1412874"/>
            <a:ext cx="845185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Output: “lvalue binds by default with std::string&amp;”</a:t>
            </a:r>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Output: “const lvalue binds by default with const std::string&amp;”</a:t>
            </a:r>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Output: “rvalue binds by default with std::string&amp;&amp;”</a:t>
            </a:r>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Output: “const rvalue binds by default with const std::string&amp;&amp;”</a:t>
            </a:r>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28600" lvl="0" marL="34290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2" name="Google Shape;492;p55"/>
          <p:cNvSpPr txBox="1"/>
          <p:nvPr/>
        </p:nvSpPr>
        <p:spPr>
          <a:xfrm>
            <a:off x="533400" y="1447800"/>
            <a:ext cx="7772398"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l(</a:t>
            </a:r>
            <a:r>
              <a:rPr lang="en-US" sz="1800">
                <a:solidFill>
                  <a:srgbClr val="A31515"/>
                </a:solidFill>
                <a:latin typeface="Consolas"/>
                <a:ea typeface="Consolas"/>
                <a:cs typeface="Consolas"/>
                <a:sym typeface="Consolas"/>
              </a:rPr>
              <a:t>"lvalue"</a:t>
            </a:r>
            <a:r>
              <a:rPr lang="en-US" sz="1800">
                <a:solidFill>
                  <a:srgbClr val="000000"/>
                </a:solidFill>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g(l);</a:t>
            </a:r>
            <a:endParaRPr sz="1800">
              <a:solidFill>
                <a:schemeClr val="dk1"/>
              </a:solidFill>
              <a:latin typeface="Times New Roman"/>
              <a:ea typeface="Times New Roman"/>
              <a:cs typeface="Times New Roman"/>
              <a:sym typeface="Times New Roman"/>
            </a:endParaRPr>
          </a:p>
        </p:txBody>
      </p:sp>
      <p:sp>
        <p:nvSpPr>
          <p:cNvPr id="493" name="Google Shape;493;p55"/>
          <p:cNvSpPr txBox="1"/>
          <p:nvPr/>
        </p:nvSpPr>
        <p:spPr>
          <a:xfrm>
            <a:off x="533400" y="2726627"/>
            <a:ext cx="7772398"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cl(</a:t>
            </a:r>
            <a:r>
              <a:rPr lang="en-US" sz="1800">
                <a:solidFill>
                  <a:srgbClr val="A31515"/>
                </a:solidFill>
                <a:latin typeface="Consolas"/>
                <a:ea typeface="Consolas"/>
                <a:cs typeface="Consolas"/>
                <a:sym typeface="Consolas"/>
              </a:rPr>
              <a:t>"const lvalue"</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g(cl);</a:t>
            </a:r>
            <a:endParaRPr sz="1800">
              <a:solidFill>
                <a:schemeClr val="dk1"/>
              </a:solidFill>
              <a:latin typeface="Times New Roman"/>
              <a:ea typeface="Times New Roman"/>
              <a:cs typeface="Times New Roman"/>
              <a:sym typeface="Times New Roman"/>
            </a:endParaRPr>
          </a:p>
        </p:txBody>
      </p:sp>
      <p:sp>
        <p:nvSpPr>
          <p:cNvPr id="494" name="Google Shape;494;p55"/>
          <p:cNvSpPr txBox="1"/>
          <p:nvPr/>
        </p:nvSpPr>
        <p:spPr>
          <a:xfrm>
            <a:off x="533400" y="3945827"/>
            <a:ext cx="7772398" cy="37978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g(get_rvalue(</a:t>
            </a:r>
            <a:r>
              <a:rPr lang="en-US" sz="1800">
                <a:solidFill>
                  <a:srgbClr val="A31515"/>
                </a:solidFill>
                <a:latin typeface="Consolas"/>
                <a:ea typeface="Consolas"/>
                <a:cs typeface="Consolas"/>
                <a:sym typeface="Consolas"/>
              </a:rPr>
              <a:t>"rvalue"</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p:txBody>
      </p:sp>
      <p:sp>
        <p:nvSpPr>
          <p:cNvPr id="495" name="Google Shape;495;p55"/>
          <p:cNvSpPr txBox="1"/>
          <p:nvPr/>
        </p:nvSpPr>
        <p:spPr>
          <a:xfrm>
            <a:off x="533400" y="4800600"/>
            <a:ext cx="7772398" cy="37978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g(get_const_rvalue(</a:t>
            </a:r>
            <a:r>
              <a:rPr lang="en-US" sz="1800">
                <a:solidFill>
                  <a:srgbClr val="A31515"/>
                </a:solidFill>
                <a:latin typeface="Consolas"/>
                <a:ea typeface="Consolas"/>
                <a:cs typeface="Consolas"/>
                <a:sym typeface="Consolas"/>
              </a:rPr>
              <a:t>"const rvalue"</a:t>
            </a:r>
            <a:r>
              <a:rPr lang="en-US" sz="1800">
                <a:solidFill>
                  <a:srgbClr val="000000"/>
                </a:solidFill>
                <a:latin typeface="Consolas"/>
                <a:ea typeface="Consolas"/>
                <a:cs typeface="Consolas"/>
                <a:sym typeface="Consolas"/>
              </a:rPr>
              <a:t>));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99" name="Shape 499"/>
        <p:cNvGrpSpPr/>
        <p:nvPr/>
      </p:nvGrpSpPr>
      <p:grpSpPr>
        <a:xfrm>
          <a:off x="0" y="0"/>
          <a:ext cx="0" cy="0"/>
          <a:chOff x="0" y="0"/>
          <a:chExt cx="0" cy="0"/>
        </a:xfrm>
      </p:grpSpPr>
      <p:sp>
        <p:nvSpPr>
          <p:cNvPr id="500" name="Google Shape;500;p5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 – Default binding of variables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501" name="Google Shape;501;p56"/>
          <p:cNvSpPr txBox="1"/>
          <p:nvPr>
            <p:ph idx="1" type="body"/>
          </p:nvPr>
        </p:nvSpPr>
        <p:spPr>
          <a:xfrm>
            <a:off x="539749" y="1412874"/>
            <a:ext cx="84518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Other rules: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Function takes argument by value =&gt; can take anything</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Function takes argument by const (lvalue) reference</a:t>
            </a:r>
            <a:endParaRPr/>
          </a:p>
          <a:p>
            <a:pPr indent="-6350" lvl="4" marL="539750"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can bind with everything</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Argument passed by const rvalue reference</a:t>
            </a:r>
            <a:endParaRPr/>
          </a:p>
          <a:p>
            <a:pPr indent="-4763" lvl="3" marL="360363"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can only bind with rvalues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Lvalues ⬄ rvalues</a:t>
            </a:r>
            <a:endParaRPr b="1" i="0" sz="2000" u="none" cap="none" strike="noStrike">
              <a:solidFill>
                <a:schemeClr val="dk2"/>
              </a:solidFill>
              <a:latin typeface="Arial"/>
              <a:ea typeface="Arial"/>
              <a:cs typeface="Arial"/>
              <a:sym typeface="Arial"/>
            </a:endParaRPr>
          </a:p>
        </p:txBody>
      </p:sp>
      <p:sp>
        <p:nvSpPr>
          <p:cNvPr id="507" name="Google Shape;507;p57"/>
          <p:cNvSpPr txBox="1"/>
          <p:nvPr>
            <p:ph idx="1" type="body"/>
          </p:nvPr>
        </p:nvSpPr>
        <p:spPr>
          <a:xfrm>
            <a:off x="539749" y="1412874"/>
            <a:ext cx="74612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We want to define function</a:t>
            </a:r>
            <a:r>
              <a:rPr lang="en-US"/>
              <a:t>s to </a:t>
            </a:r>
            <a:r>
              <a:rPr b="0" i="0" lang="en-US" sz="1800" u="none" cap="none" strike="noStrike">
                <a:solidFill>
                  <a:schemeClr val="dk1"/>
                </a:solidFill>
                <a:latin typeface="Arial"/>
                <a:ea typeface="Arial"/>
                <a:cs typeface="Arial"/>
                <a:sym typeface="Arial"/>
              </a:rPr>
              <a:t>move temporaries only (rvalues)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And nothing else but rvalues</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lang="en-US"/>
              <a:t>r</a:t>
            </a:r>
            <a:r>
              <a:rPr b="0" i="0" lang="en-US" sz="1800" u="none" cap="none" strike="noStrike">
                <a:solidFill>
                  <a:schemeClr val="dk1"/>
                </a:solidFill>
                <a:latin typeface="Arial"/>
                <a:ea typeface="Arial"/>
                <a:cs typeface="Arial"/>
                <a:sym typeface="Arial"/>
              </a:rPr>
              <a:t>value references identify what can be moved</a:t>
            </a:r>
            <a:endParaRPr/>
          </a:p>
          <a:p>
            <a:pPr indent="-292100" lvl="4" marL="1003300" marR="0" rtl="0" algn="l">
              <a:lnSpc>
                <a:spcPct val="110000"/>
              </a:lnSpc>
              <a:spcBef>
                <a:spcPts val="0"/>
              </a:spcBef>
              <a:spcAft>
                <a:spcPts val="0"/>
              </a:spcAft>
              <a:buClr>
                <a:srgbClr val="879BAA"/>
              </a:buClr>
              <a:buSzPts val="1800"/>
              <a:buFont typeface="Noto Sans Symbols"/>
              <a:buChar char="⇒"/>
            </a:pPr>
            <a:r>
              <a:rPr b="0" i="0" lang="en-US" sz="1800" u="none" cap="none" strike="noStrike">
                <a:solidFill>
                  <a:schemeClr val="dk1"/>
                </a:solidFill>
                <a:latin typeface="Arial"/>
                <a:ea typeface="Arial"/>
                <a:cs typeface="Arial"/>
                <a:sym typeface="Arial"/>
              </a:rPr>
              <a:t>Overload “copy constructor” and = for non-const rvalue references</a:t>
            </a:r>
            <a:endParaRPr b="0" i="0" sz="1800" u="none" cap="none" strike="noStrike">
              <a:solidFill>
                <a:schemeClr val="dk1"/>
              </a:solidFill>
              <a:latin typeface="Arial"/>
              <a:ea typeface="Arial"/>
              <a:cs typeface="Arial"/>
              <a:sym typeface="Arial"/>
            </a:endParaRPr>
          </a:p>
          <a:p>
            <a:pPr indent="-6350" lvl="4" marL="717550"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(const == don’t change me)</a:t>
            </a:r>
            <a:endParaRPr/>
          </a:p>
        </p:txBody>
      </p:sp>
      <p:graphicFrame>
        <p:nvGraphicFramePr>
          <p:cNvPr id="508" name="Google Shape;508;p57"/>
          <p:cNvGraphicFramePr/>
          <p:nvPr/>
        </p:nvGraphicFramePr>
        <p:xfrm>
          <a:off x="457200" y="2209800"/>
          <a:ext cx="3000000" cy="3000000"/>
        </p:xfrm>
        <a:graphic>
          <a:graphicData uri="http://schemas.openxmlformats.org/drawingml/2006/table">
            <a:tbl>
              <a:tblPr bandRow="1" firstRow="1">
                <a:noFill/>
                <a:tableStyleId>{03B72042-D720-4B63-9BC5-92934B804B72}</a:tableStyleId>
              </a:tblPr>
              <a:tblGrid>
                <a:gridCol w="2645300"/>
                <a:gridCol w="1099600"/>
                <a:gridCol w="1613525"/>
                <a:gridCol w="862325"/>
                <a:gridCol w="1715150"/>
              </a:tblGrid>
              <a:tr h="507000">
                <a:tc>
                  <a:txBody>
                    <a:bodyPr>
                      <a:noAutofit/>
                    </a:bodyPr>
                    <a:lstStyle/>
                    <a:p>
                      <a:pPr indent="0" lvl="0" marL="0" marR="0" rtl="0" algn="l">
                        <a:spcBef>
                          <a:spcPts val="0"/>
                        </a:spcBef>
                        <a:spcAft>
                          <a:spcPts val="0"/>
                        </a:spcAft>
                        <a:buNone/>
                      </a:pPr>
                      <a:r>
                        <a:rPr lang="en-US" sz="1800"/>
                        <a:t>Argument type:</a:t>
                      </a:r>
                      <a:endParaRPr sz="1800"/>
                    </a:p>
                  </a:txBody>
                  <a:tcPr marT="45725" marB="45725" marR="91450" marL="91450"/>
                </a:tc>
                <a:tc>
                  <a:txBody>
                    <a:bodyPr>
                      <a:noAutofit/>
                    </a:bodyPr>
                    <a:lstStyle/>
                    <a:p>
                      <a:pPr indent="0" lvl="0" marL="0" marR="0" rtl="0" algn="l">
                        <a:spcBef>
                          <a:spcPts val="0"/>
                        </a:spcBef>
                        <a:spcAft>
                          <a:spcPts val="0"/>
                        </a:spcAft>
                        <a:buNone/>
                      </a:pPr>
                      <a:r>
                        <a:rPr lang="en-US" sz="1800"/>
                        <a:t>lvalue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const lvalue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rvalue</a:t>
                      </a:r>
                      <a:endParaRPr sz="1800"/>
                    </a:p>
                  </a:txBody>
                  <a:tcPr marT="45725" marB="45725" marR="91450" marL="91450"/>
                </a:tc>
                <a:tc>
                  <a:txBody>
                    <a:bodyPr>
                      <a:noAutofit/>
                    </a:bodyPr>
                    <a:lstStyle/>
                    <a:p>
                      <a:pPr indent="0" lvl="0" marL="0" marR="0" rtl="0" algn="l">
                        <a:spcBef>
                          <a:spcPts val="0"/>
                        </a:spcBef>
                        <a:spcAft>
                          <a:spcPts val="0"/>
                        </a:spcAft>
                        <a:buNone/>
                      </a:pPr>
                      <a:r>
                        <a:rPr lang="en-US" sz="1800"/>
                        <a:t>const rvalue</a:t>
                      </a:r>
                      <a:endParaRPr sz="1800"/>
                    </a:p>
                  </a:txBody>
                  <a:tcPr marT="45725" marB="45725" marR="91450" marL="91450"/>
                </a:tc>
              </a:tr>
              <a:tr h="527475">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f(const std::string&amp;)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r>
              <a:tr h="468200">
                <a:tc>
                  <a:txBody>
                    <a:bodyPr>
                      <a:noAutofit/>
                    </a:bodyPr>
                    <a:lstStyle/>
                    <a:p>
                      <a:pPr indent="0" lvl="0" marL="0" marR="0" rtl="0" algn="l">
                        <a:spcBef>
                          <a:spcPts val="0"/>
                        </a:spcBef>
                        <a:spcAft>
                          <a:spcPts val="0"/>
                        </a:spcAft>
                        <a:buNone/>
                      </a:pPr>
                      <a:r>
                        <a:rPr lang="en-US" sz="900">
                          <a:latin typeface="Consolas"/>
                          <a:ea typeface="Consolas"/>
                          <a:cs typeface="Consolas"/>
                          <a:sym typeface="Consolas"/>
                        </a:rPr>
                        <a:t>f(const std::string&amp;&amp;)</a:t>
                      </a:r>
                      <a:endParaRPr sz="9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900">
                          <a:solidFill>
                            <a:srgbClr val="FF0000"/>
                          </a:solidFill>
                        </a:rPr>
                        <a:t>NOK</a:t>
                      </a:r>
                      <a:endParaRPr sz="900">
                        <a:solidFill>
                          <a:srgbClr val="FF000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900">
                          <a:solidFill>
                            <a:srgbClr val="FF0000"/>
                          </a:solidFill>
                        </a:rPr>
                        <a:t>NOK</a:t>
                      </a:r>
                      <a:endParaRPr sz="900"/>
                    </a:p>
                  </a:txBody>
                  <a:tcPr marT="45725" marB="45725" marR="91450" marL="91450"/>
                </a:tc>
                <a:tc>
                  <a:txBody>
                    <a:bodyPr>
                      <a:noAutofit/>
                    </a:bodyPr>
                    <a:lstStyle/>
                    <a:p>
                      <a:pPr indent="0" lvl="0" marL="0" marR="0" rtl="0" algn="l">
                        <a:spcBef>
                          <a:spcPts val="0"/>
                        </a:spcBef>
                        <a:spcAft>
                          <a:spcPts val="0"/>
                        </a:spcAft>
                        <a:buNone/>
                      </a:pPr>
                      <a:r>
                        <a:rPr lang="en-US" sz="900">
                          <a:solidFill>
                            <a:srgbClr val="00B050"/>
                          </a:solidFill>
                        </a:rPr>
                        <a:t>OK</a:t>
                      </a:r>
                      <a:endParaRPr sz="900">
                        <a:solidFill>
                          <a:srgbClr val="00B050"/>
                        </a:solidFill>
                      </a:endParaRPr>
                    </a:p>
                  </a:txBody>
                  <a:tcPr marT="45725" marB="45725" marR="91450" marL="91450"/>
                </a:tc>
                <a:tc>
                  <a:txBody>
                    <a:bodyPr>
                      <a:noAutofit/>
                    </a:bodyPr>
                    <a:lstStyle/>
                    <a:p>
                      <a:pPr indent="0" lvl="0" marL="0" marR="0" rtl="0" algn="l">
                        <a:spcBef>
                          <a:spcPts val="0"/>
                        </a:spcBef>
                        <a:spcAft>
                          <a:spcPts val="0"/>
                        </a:spcAft>
                        <a:buNone/>
                      </a:pPr>
                      <a:r>
                        <a:rPr lang="en-US" sz="900">
                          <a:solidFill>
                            <a:srgbClr val="00B050"/>
                          </a:solidFill>
                        </a:rPr>
                        <a:t>OK</a:t>
                      </a:r>
                      <a:endParaRPr sz="900">
                        <a:solidFill>
                          <a:srgbClr val="00B050"/>
                        </a:solidFill>
                      </a:endParaRPr>
                    </a:p>
                  </a:txBody>
                  <a:tcPr marT="45725" marB="45725" marR="91450" marL="91450"/>
                </a:tc>
              </a:tr>
              <a:tr h="507000">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f(std::string&amp;)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sz="1800">
                        <a:solidFill>
                          <a:srgbClr val="00B05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NOK</a:t>
                      </a:r>
                      <a:endParaRPr sz="1800">
                        <a:solidFill>
                          <a:srgbClr val="00B05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r>
              <a:tr h="428725">
                <a:tc>
                  <a:txBody>
                    <a:bodyPr>
                      <a:noAutofit/>
                    </a:bodyPr>
                    <a:lstStyle/>
                    <a:p>
                      <a:pPr indent="0" lvl="0" marL="0" marR="0" rtl="0" algn="l">
                        <a:spcBef>
                          <a:spcPts val="0"/>
                        </a:spcBef>
                        <a:spcAft>
                          <a:spcPts val="0"/>
                        </a:spcAft>
                        <a:buNone/>
                      </a:pPr>
                      <a:r>
                        <a:rPr lang="en-US" sz="1600">
                          <a:latin typeface="Consolas"/>
                          <a:ea typeface="Consolas"/>
                          <a:cs typeface="Consolas"/>
                          <a:sym typeface="Consolas"/>
                        </a:rPr>
                        <a:t>f(std::string&amp;&amp;)</a:t>
                      </a:r>
                      <a:endParaRPr sz="16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FF0000"/>
                          </a:solidFill>
                        </a:rPr>
                        <a:t>NOK</a:t>
                      </a:r>
                      <a:endParaRPr sz="1800">
                        <a:solidFill>
                          <a:srgbClr val="FF0000"/>
                        </a:solidFill>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B050"/>
                          </a:solidFill>
                        </a:rPr>
                        <a:t>OK</a:t>
                      </a:r>
                      <a:endParaRPr/>
                    </a:p>
                  </a:txBody>
                  <a:tcPr marT="45725" marB="45725" marR="91450" marL="91450"/>
                </a:tc>
                <a:tc>
                  <a:txBody>
                    <a:bodyPr>
                      <a:noAutofit/>
                    </a:bodyPr>
                    <a:lstStyle/>
                    <a:p>
                      <a:pPr indent="0" lvl="0" marL="0" marR="0" rtl="0" algn="l">
                        <a:lnSpc>
                          <a:spcPct val="100000"/>
                        </a:lnSpc>
                        <a:spcBef>
                          <a:spcPts val="0"/>
                        </a:spcBef>
                        <a:spcAft>
                          <a:spcPts val="0"/>
                        </a:spcAft>
                        <a:buClr>
                          <a:srgbClr val="FF0000"/>
                        </a:buClr>
                        <a:buFont typeface="Arial"/>
                        <a:buNone/>
                      </a:pPr>
                      <a:r>
                        <a:rPr lang="en-US" sz="1800">
                          <a:solidFill>
                            <a:srgbClr val="FF0000"/>
                          </a:solidFill>
                        </a:rPr>
                        <a:t>NOK</a:t>
                      </a:r>
                      <a:endParaRPr/>
                    </a:p>
                  </a:txBody>
                  <a:tcPr marT="45725" marB="45725" marR="91450" marL="91450"/>
                </a:tc>
              </a:tr>
            </a:tbl>
          </a:graphicData>
        </a:graphic>
      </p:graphicFrame>
      <p:sp>
        <p:nvSpPr>
          <p:cNvPr id="509" name="Google Shape;509;p57"/>
          <p:cNvSpPr/>
          <p:nvPr/>
        </p:nvSpPr>
        <p:spPr>
          <a:xfrm>
            <a:off x="457200" y="4191001"/>
            <a:ext cx="7924800" cy="457200"/>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Add move support in class</a:t>
            </a:r>
            <a:endParaRPr b="1" i="0" sz="2000" u="none" cap="none" strike="noStrike">
              <a:solidFill>
                <a:schemeClr val="dk2"/>
              </a:solidFill>
              <a:latin typeface="Arial"/>
              <a:ea typeface="Arial"/>
              <a:cs typeface="Arial"/>
              <a:sym typeface="Arial"/>
            </a:endParaRPr>
          </a:p>
        </p:txBody>
      </p:sp>
      <p:sp>
        <p:nvSpPr>
          <p:cNvPr id="515" name="Google Shape;515;p58"/>
          <p:cNvSpPr txBox="1"/>
          <p:nvPr>
            <p:ph idx="1" type="body"/>
          </p:nvPr>
        </p:nvSpPr>
        <p:spPr>
          <a:xfrm>
            <a:off x="457200" y="1600200"/>
            <a:ext cx="8458200" cy="4525963"/>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24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24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2400" u="none" cap="none" strike="noStrike">
              <a:solidFill>
                <a:srgbClr val="000000"/>
              </a:solidFill>
              <a:highlight>
                <a:srgbClr val="FFFFFF"/>
              </a:highlight>
              <a:latin typeface="Consolas"/>
              <a:ea typeface="Consolas"/>
              <a:cs typeface="Consolas"/>
              <a:sym typeface="Consolas"/>
            </a:endParaRPr>
          </a:p>
          <a:p>
            <a:pPr indent="-342900" lvl="0" marL="342900" marR="0" rtl="0" algn="l">
              <a:lnSpc>
                <a:spcPct val="110000"/>
              </a:lnSpc>
              <a:spcBef>
                <a:spcPts val="0"/>
              </a:spcBef>
              <a:spcAft>
                <a:spcPts val="0"/>
              </a:spcAft>
              <a:buClr>
                <a:srgbClr val="000000"/>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Add</a:t>
            </a:r>
            <a:endParaRPr/>
          </a:p>
          <a:p>
            <a:pPr indent="-344488" lvl="1" marL="522288" marR="0" rtl="0" algn="l">
              <a:lnSpc>
                <a:spcPct val="110000"/>
              </a:lnSpc>
              <a:spcBef>
                <a:spcPts val="0"/>
              </a:spcBef>
              <a:spcAft>
                <a:spcPts val="0"/>
              </a:spcAft>
              <a:buClr>
                <a:srgbClr val="879BAA"/>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Move constructor</a:t>
            </a:r>
            <a:endParaRPr/>
          </a:p>
          <a:p>
            <a:pPr indent="-344488" lvl="1" marL="522288" marR="0" rtl="0" algn="l">
              <a:lnSpc>
                <a:spcPct val="110000"/>
              </a:lnSpc>
              <a:spcBef>
                <a:spcPts val="0"/>
              </a:spcBef>
              <a:spcAft>
                <a:spcPts val="0"/>
              </a:spcAft>
              <a:buClr>
                <a:srgbClr val="879BAA"/>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Move assignment operator</a:t>
            </a:r>
            <a:endParaRPr/>
          </a:p>
          <a:p>
            <a:pPr indent="-342900" lvl="0" marL="342900" marR="0" rtl="0" algn="l">
              <a:lnSpc>
                <a:spcPct val="110000"/>
              </a:lnSpc>
              <a:spcBef>
                <a:spcPts val="0"/>
              </a:spcBef>
              <a:spcAft>
                <a:spcPts val="0"/>
              </a:spcAft>
              <a:buClr>
                <a:srgbClr val="000000"/>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noexcept </a:t>
            </a:r>
            <a:endParaRPr/>
          </a:p>
          <a:p>
            <a:pPr indent="-344488" lvl="1" marL="522288" marR="0" rtl="0" algn="l">
              <a:lnSpc>
                <a:spcPct val="110000"/>
              </a:lnSpc>
              <a:spcBef>
                <a:spcPts val="0"/>
              </a:spcBef>
              <a:spcAft>
                <a:spcPts val="0"/>
              </a:spcAft>
              <a:buClr>
                <a:srgbClr val="879BAA"/>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Supported from Visual Studio 2015</a:t>
            </a:r>
            <a:endParaRPr/>
          </a:p>
          <a:p>
            <a:pPr indent="-344488" lvl="1" marL="522288" marR="0" rtl="0" algn="l">
              <a:lnSpc>
                <a:spcPct val="110000"/>
              </a:lnSpc>
              <a:spcBef>
                <a:spcPts val="0"/>
              </a:spcBef>
              <a:spcAft>
                <a:spcPts val="0"/>
              </a:spcAft>
              <a:buClr>
                <a:srgbClr val="879BAA"/>
              </a:buClr>
              <a:buSzPts val="2000"/>
              <a:buFont typeface="Arial"/>
              <a:buChar char="•"/>
            </a:pPr>
            <a:r>
              <a:rPr b="0" i="0" lang="en-US" sz="2000" u="none" cap="none" strike="noStrike">
                <a:solidFill>
                  <a:srgbClr val="000000"/>
                </a:solidFill>
                <a:highlight>
                  <a:srgbClr val="FFFFFF"/>
                </a:highlight>
                <a:latin typeface="Arial"/>
                <a:ea typeface="Arial"/>
                <a:cs typeface="Arial"/>
                <a:sym typeface="Arial"/>
              </a:rPr>
              <a:t>Some STL functions don’t accept throwing move operations</a:t>
            </a:r>
            <a:endParaRPr b="0" i="0" sz="2000" u="none" cap="none" strike="noStrike">
              <a:solidFill>
                <a:srgbClr val="FF0000"/>
              </a:solidFill>
              <a:highlight>
                <a:srgbClr val="FFFFFF"/>
              </a:highlight>
              <a:latin typeface="Arial"/>
              <a:ea typeface="Arial"/>
              <a:cs typeface="Arial"/>
              <a:sym typeface="Arial"/>
            </a:endParaRPr>
          </a:p>
          <a:p>
            <a:pPr indent="-190500" lvl="0" marL="342900" marR="0" rtl="0" algn="l">
              <a:lnSpc>
                <a:spcPct val="11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6" name="Google Shape;516;p58"/>
          <p:cNvSpPr txBox="1"/>
          <p:nvPr/>
        </p:nvSpPr>
        <p:spPr>
          <a:xfrm>
            <a:off x="533400" y="1447800"/>
            <a:ext cx="7772398" cy="131177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MyString(</a:t>
            </a: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 operator=(</a:t>
            </a: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MyString(</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&amp;&amp;) </a:t>
            </a:r>
            <a:r>
              <a:rPr lang="en-US" sz="1800">
                <a:solidFill>
                  <a:srgbClr val="C00000"/>
                </a:solidFill>
                <a:latin typeface="Consolas"/>
                <a:ea typeface="Consolas"/>
                <a:cs typeface="Consolas"/>
                <a:sym typeface="Consolas"/>
              </a:rPr>
              <a:t>noexcept</a:t>
            </a: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 operator=(</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&amp;&amp;) </a:t>
            </a:r>
            <a:r>
              <a:rPr lang="en-US" sz="1800">
                <a:solidFill>
                  <a:srgbClr val="C00000"/>
                </a:solidFill>
                <a:latin typeface="Consolas"/>
                <a:ea typeface="Consolas"/>
                <a:cs typeface="Consolas"/>
                <a:sym typeface="Consolas"/>
              </a:rPr>
              <a:t>noexcept</a:t>
            </a: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517" name="Google Shape;517;p58"/>
          <p:cNvSpPr/>
          <p:nvPr/>
        </p:nvSpPr>
        <p:spPr>
          <a:xfrm>
            <a:off x="1676400" y="1524000"/>
            <a:ext cx="685800" cy="2286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58"/>
          <p:cNvSpPr/>
          <p:nvPr/>
        </p:nvSpPr>
        <p:spPr>
          <a:xfrm>
            <a:off x="3467100" y="1524000"/>
            <a:ext cx="190500" cy="2286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58"/>
          <p:cNvSpPr/>
          <p:nvPr/>
        </p:nvSpPr>
        <p:spPr>
          <a:xfrm>
            <a:off x="3124200" y="1828800"/>
            <a:ext cx="685800" cy="2286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58"/>
          <p:cNvSpPr/>
          <p:nvPr/>
        </p:nvSpPr>
        <p:spPr>
          <a:xfrm>
            <a:off x="4876800" y="1828800"/>
            <a:ext cx="152400" cy="2286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58"/>
          <p:cNvSpPr/>
          <p:nvPr/>
        </p:nvSpPr>
        <p:spPr>
          <a:xfrm>
            <a:off x="2743200" y="2095500"/>
            <a:ext cx="304800" cy="2667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58"/>
          <p:cNvSpPr/>
          <p:nvPr/>
        </p:nvSpPr>
        <p:spPr>
          <a:xfrm>
            <a:off x="4114800" y="2400300"/>
            <a:ext cx="304800" cy="266700"/>
          </a:xfrm>
          <a:prstGeom prst="rect">
            <a:avLst/>
          </a:prstGeom>
          <a:no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5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a:t>
            </a:r>
            <a:endParaRPr b="1" i="0" sz="2000" u="none" cap="none" strike="noStrike">
              <a:solidFill>
                <a:schemeClr val="dk2"/>
              </a:solidFill>
              <a:latin typeface="Arial"/>
              <a:ea typeface="Arial"/>
              <a:cs typeface="Arial"/>
              <a:sym typeface="Arial"/>
            </a:endParaRPr>
          </a:p>
        </p:txBody>
      </p:sp>
      <p:sp>
        <p:nvSpPr>
          <p:cNvPr id="528" name="Google Shape;528;p59"/>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29" name="Google Shape;529;p59"/>
          <p:cNvSpPr txBox="1"/>
          <p:nvPr/>
        </p:nvSpPr>
        <p:spPr>
          <a:xfrm>
            <a:off x="533400" y="1447800"/>
            <a:ext cx="7772398" cy="131177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MyString (</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&amp;&amp; </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t>
            </a:r>
            <a:r>
              <a:rPr lang="en-US" sz="1800">
                <a:solidFill>
                  <a:srgbClr val="C00000"/>
                </a:solidFill>
                <a:latin typeface="Consolas"/>
                <a:ea typeface="Consolas"/>
                <a:cs typeface="Consolas"/>
                <a:sym typeface="Consolas"/>
              </a:rPr>
              <a:t>noexcept </a:t>
            </a: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string_</a:t>
            </a:r>
            <a:r>
              <a:rPr lang="en-US" sz="1800">
                <a:latin typeface="Consolas"/>
                <a:ea typeface="Consolas"/>
                <a:cs typeface="Consolas"/>
                <a:sym typeface="Consolas"/>
              </a:rPr>
              <a:t>{</a:t>
            </a:r>
            <a:r>
              <a:rPr lang="en-US" sz="1800">
                <a:solidFill>
                  <a:srgbClr val="C00000"/>
                </a:solidFill>
                <a:latin typeface="Consolas"/>
                <a:ea typeface="Consolas"/>
                <a:cs typeface="Consolas"/>
                <a:sym typeface="Consolas"/>
              </a:rPr>
              <a:t>std::move(</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.string_</a:t>
            </a:r>
            <a:r>
              <a:rPr lang="en-US" sz="1800">
                <a:solidFill>
                  <a:srgbClr val="C00000"/>
                </a:solidFill>
                <a:latin typeface="Consolas"/>
                <a:ea typeface="Consolas"/>
                <a:cs typeface="Consolas"/>
                <a:sym typeface="Consolas"/>
              </a:rPr>
              <a:t>)</a:t>
            </a:r>
            <a:r>
              <a:rPr lang="en-US" sz="1800">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p:txBody>
      </p:sp>
      <p:sp>
        <p:nvSpPr>
          <p:cNvPr id="530" name="Google Shape;530;p59"/>
          <p:cNvSpPr txBox="1"/>
          <p:nvPr/>
        </p:nvSpPr>
        <p:spPr>
          <a:xfrm>
            <a:off x="533400" y="2895600"/>
            <a:ext cx="7772398" cy="1616469"/>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 operator=(</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&amp;&amp; </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t>
            </a:r>
            <a:r>
              <a:rPr lang="en-US" sz="1800">
                <a:solidFill>
                  <a:srgbClr val="C00000"/>
                </a:solidFill>
                <a:latin typeface="Consolas"/>
                <a:ea typeface="Consolas"/>
                <a:cs typeface="Consolas"/>
                <a:sym typeface="Consolas"/>
              </a:rPr>
              <a:t>noexcept</a:t>
            </a:r>
            <a:endParaRPr sz="1000">
              <a:solidFill>
                <a:srgbClr val="C00000"/>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string_ = </a:t>
            </a:r>
            <a:r>
              <a:rPr lang="en-US" sz="1800">
                <a:solidFill>
                  <a:srgbClr val="C00000"/>
                </a:solidFill>
                <a:latin typeface="Consolas"/>
                <a:ea typeface="Consolas"/>
                <a:cs typeface="Consolas"/>
                <a:sym typeface="Consolas"/>
              </a:rPr>
              <a:t>std::move(</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.string_</a:t>
            </a:r>
            <a:r>
              <a:rPr lang="en-US" sz="1800">
                <a:solidFill>
                  <a:srgbClr val="C00000"/>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  return</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this</a:t>
            </a: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000">
              <a:solidFill>
                <a:schemeClr val="dk1"/>
              </a:solidFill>
              <a:latin typeface="Calibri"/>
              <a:ea typeface="Calibri"/>
              <a:cs typeface="Calibri"/>
              <a:sym typeface="Calibri"/>
            </a:endParaRPr>
          </a:p>
        </p:txBody>
      </p:sp>
      <p:sp>
        <p:nvSpPr>
          <p:cNvPr id="531" name="Google Shape;531;p59"/>
          <p:cNvSpPr/>
          <p:nvPr/>
        </p:nvSpPr>
        <p:spPr>
          <a:xfrm>
            <a:off x="5638800" y="1905000"/>
            <a:ext cx="3352800" cy="9144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rPr b="1" lang="en-US" sz="1800">
                <a:solidFill>
                  <a:schemeClr val="dk1"/>
                </a:solidFill>
                <a:latin typeface="Arial"/>
                <a:ea typeface="Arial"/>
                <a:cs typeface="Arial"/>
                <a:sym typeface="Arial"/>
              </a:rPr>
              <a:t>std::move facilitates moves</a:t>
            </a:r>
            <a:endParaRPr/>
          </a:p>
          <a:p>
            <a:pPr indent="0" lvl="0" marL="0" marR="0" rtl="0" algn="ctr">
              <a:lnSpc>
                <a:spcPct val="110000"/>
              </a:lnSpc>
              <a:spcBef>
                <a:spcPts val="0"/>
              </a:spcBef>
              <a:spcAft>
                <a:spcPts val="0"/>
              </a:spcAft>
              <a:buClr>
                <a:schemeClr val="dk1"/>
              </a:buClr>
              <a:buFont typeface="Noto Sans Symbols"/>
              <a:buNone/>
            </a:pPr>
            <a:r>
              <a:rPr b="1" lang="en-US" sz="1200">
                <a:solidFill>
                  <a:schemeClr val="dk1"/>
                </a:solidFill>
                <a:latin typeface="Arial"/>
                <a:ea typeface="Arial"/>
                <a:cs typeface="Arial"/>
                <a:sym typeface="Arial"/>
              </a:rPr>
              <a:t>Still 18 slides to go for a detailed explanation</a:t>
            </a:r>
            <a:endParaRPr/>
          </a:p>
        </p:txBody>
      </p:sp>
      <p:cxnSp>
        <p:nvCxnSpPr>
          <p:cNvPr id="532" name="Google Shape;532;p59"/>
          <p:cNvCxnSpPr>
            <a:stCxn id="531" idx="1"/>
          </p:cNvCxnSpPr>
          <p:nvPr/>
        </p:nvCxnSpPr>
        <p:spPr>
          <a:xfrm rot="10800000">
            <a:off x="2971800" y="2103600"/>
            <a:ext cx="2667000" cy="258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0"/>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 - Note</a:t>
            </a:r>
            <a:endParaRPr b="1" i="0" sz="2000" u="none" cap="none" strike="noStrike">
              <a:solidFill>
                <a:schemeClr val="dk2"/>
              </a:solidFill>
              <a:latin typeface="Arial"/>
              <a:ea typeface="Arial"/>
              <a:cs typeface="Arial"/>
              <a:sym typeface="Arial"/>
            </a:endParaRPr>
          </a:p>
        </p:txBody>
      </p:sp>
      <p:sp>
        <p:nvSpPr>
          <p:cNvPr id="538" name="Google Shape;538;p60"/>
          <p:cNvSpPr txBox="1"/>
          <p:nvPr>
            <p:ph idx="1" type="body"/>
          </p:nvPr>
        </p:nvSpPr>
        <p:spPr>
          <a:xfrm>
            <a:off x="539750" y="1412875"/>
            <a:ext cx="8147100" cy="363900"/>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Moved object has to remain in a (unspecified) </a:t>
            </a:r>
            <a:r>
              <a:rPr b="1" i="0" lang="en-US" sz="1800" u="none" cap="none" strike="noStrike">
                <a:solidFill>
                  <a:schemeClr val="dk1"/>
                </a:solidFill>
                <a:latin typeface="Arial"/>
                <a:ea typeface="Arial"/>
                <a:cs typeface="Arial"/>
                <a:sym typeface="Arial"/>
              </a:rPr>
              <a:t>valid</a:t>
            </a:r>
            <a:r>
              <a:rPr b="0" i="0" lang="en-US" sz="1800" u="none" cap="none" strike="noStrike">
                <a:solidFill>
                  <a:schemeClr val="dk1"/>
                </a:solidFill>
                <a:latin typeface="Arial"/>
                <a:ea typeface="Arial"/>
                <a:cs typeface="Arial"/>
                <a:sym typeface="Arial"/>
              </a:rPr>
              <a:t> state </a:t>
            </a:r>
            <a:r>
              <a:rPr b="0" i="0" lang="en-US" sz="1400" u="none" cap="none" strike="noStrike">
                <a:solidFill>
                  <a:schemeClr val="dk1"/>
                </a:solidFill>
                <a:latin typeface="Arial"/>
                <a:ea typeface="Arial"/>
                <a:cs typeface="Arial"/>
                <a:sym typeface="Arial"/>
              </a:rPr>
              <a:t>(§17.6.5.15 ⬄ SP: ~, =)</a:t>
            </a:r>
            <a:endParaRPr/>
          </a:p>
        </p:txBody>
      </p:sp>
      <p:sp>
        <p:nvSpPr>
          <p:cNvPr id="539" name="Google Shape;539;p60"/>
          <p:cNvSpPr txBox="1"/>
          <p:nvPr/>
        </p:nvSpPr>
        <p:spPr>
          <a:xfrm>
            <a:off x="533400" y="1861883"/>
            <a:ext cx="7772398" cy="363819"/>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MyString (</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p:txBody>
      </p:sp>
      <p:sp>
        <p:nvSpPr>
          <p:cNvPr id="540" name="Google Shape;540;p60"/>
          <p:cNvSpPr txBox="1"/>
          <p:nvPr/>
        </p:nvSpPr>
        <p:spPr>
          <a:xfrm>
            <a:off x="533400" y="3032034"/>
            <a:ext cx="7772398" cy="253056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MyString (</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string_(</a:t>
            </a:r>
            <a:r>
              <a:rPr lang="en-US" sz="1600">
                <a:solidFill>
                  <a:srgbClr val="C00000"/>
                </a:solidFill>
                <a:latin typeface="Consolas"/>
                <a:ea typeface="Consolas"/>
                <a:cs typeface="Consolas"/>
                <a:sym typeface="Consolas"/>
              </a:rPr>
              <a:t>std::move(</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.string_</a:t>
            </a:r>
            <a:r>
              <a:rPr lang="en-US" sz="1600">
                <a:solidFill>
                  <a:srgbClr val="C00000"/>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&amp; operator=(</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string_ = </a:t>
            </a:r>
            <a:r>
              <a:rPr lang="en-US" sz="1600">
                <a:solidFill>
                  <a:srgbClr val="C00000"/>
                </a:solidFill>
                <a:latin typeface="Consolas"/>
                <a:ea typeface="Consolas"/>
                <a:cs typeface="Consolas"/>
                <a:sym typeface="Consolas"/>
              </a:rPr>
              <a:t>std::move(</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.string_</a:t>
            </a:r>
            <a:r>
              <a:rPr lang="en-US" sz="1600">
                <a:solidFill>
                  <a:srgbClr val="C00000"/>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050">
              <a:solidFill>
                <a:schemeClr val="dk1"/>
              </a:solidFill>
              <a:latin typeface="Times New Roman"/>
              <a:ea typeface="Times New Roman"/>
              <a:cs typeface="Times New Roman"/>
              <a:sym typeface="Times New Roman"/>
            </a:endParaRPr>
          </a:p>
        </p:txBody>
      </p:sp>
      <p:sp>
        <p:nvSpPr>
          <p:cNvPr id="541" name="Google Shape;541;p60"/>
          <p:cNvSpPr txBox="1"/>
          <p:nvPr/>
        </p:nvSpPr>
        <p:spPr>
          <a:xfrm>
            <a:off x="3520082" y="3730035"/>
            <a:ext cx="3157916" cy="338554"/>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lang="en-US" sz="2000">
                <a:solidFill>
                  <a:srgbClr val="C00000"/>
                </a:solidFill>
                <a:latin typeface="Arial"/>
                <a:ea typeface="Arial"/>
                <a:cs typeface="Arial"/>
                <a:sym typeface="Arial"/>
              </a:rPr>
              <a:t>Without std::move =&gt; Copy!</a:t>
            </a:r>
            <a:endParaRPr sz="2000">
              <a:solidFill>
                <a:srgbClr val="C00000"/>
              </a:solidFill>
              <a:latin typeface="Arial"/>
              <a:ea typeface="Arial"/>
              <a:cs typeface="Arial"/>
              <a:sym typeface="Arial"/>
            </a:endParaRPr>
          </a:p>
        </p:txBody>
      </p:sp>
      <p:cxnSp>
        <p:nvCxnSpPr>
          <p:cNvPr id="542" name="Google Shape;542;p60"/>
          <p:cNvCxnSpPr>
            <a:stCxn id="541" idx="0"/>
          </p:cNvCxnSpPr>
          <p:nvPr/>
        </p:nvCxnSpPr>
        <p:spPr>
          <a:xfrm rot="10800000">
            <a:off x="3276540" y="3573735"/>
            <a:ext cx="1822500" cy="156300"/>
          </a:xfrm>
          <a:prstGeom prst="straightConnector1">
            <a:avLst/>
          </a:prstGeom>
          <a:noFill/>
          <a:ln cap="flat" cmpd="sng" w="25400">
            <a:solidFill>
              <a:srgbClr val="C00000"/>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43" name="Google Shape;543;p60"/>
          <p:cNvCxnSpPr>
            <a:stCxn id="541" idx="2"/>
          </p:cNvCxnSpPr>
          <p:nvPr/>
        </p:nvCxnSpPr>
        <p:spPr>
          <a:xfrm flipH="1">
            <a:off x="3276540" y="4068589"/>
            <a:ext cx="1822500" cy="579600"/>
          </a:xfrm>
          <a:prstGeom prst="straightConnector1">
            <a:avLst/>
          </a:prstGeom>
          <a:noFill/>
          <a:ln cap="flat" cmpd="sng" w="25400">
            <a:solidFill>
              <a:srgbClr val="C00000"/>
            </a:solidFill>
            <a:prstDash val="solid"/>
            <a:round/>
            <a:headEnd len="sm" w="sm" type="none"/>
            <a:tailEnd len="med" w="med" type="stealth"/>
          </a:ln>
          <a:effectLst>
            <a:outerShdw blurRad="40000" rotWithShape="0" dir="5400000" dist="20000">
              <a:srgbClr val="000000">
                <a:alpha val="37647"/>
              </a:srgbClr>
            </a:outerShdw>
          </a:effectLst>
        </p:spPr>
      </p:cxnSp>
      <p:sp>
        <p:nvSpPr>
          <p:cNvPr id="544" name="Google Shape;544;p60"/>
          <p:cNvSpPr txBox="1"/>
          <p:nvPr>
            <p:ph idx="1" type="body"/>
          </p:nvPr>
        </p:nvSpPr>
        <p:spPr>
          <a:xfrm>
            <a:off x="498450" y="5238626"/>
            <a:ext cx="8147100" cy="14586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2200" u="none" cap="none" strike="noStrike">
              <a:solidFill>
                <a:srgbClr val="808080"/>
              </a:solidFill>
              <a:highlight>
                <a:srgbClr val="FFFFFF"/>
              </a:highlight>
              <a:latin typeface="Consolas"/>
              <a:ea typeface="Consolas"/>
              <a:cs typeface="Consolas"/>
              <a:sym typeface="Consolas"/>
            </a:endParaRPr>
          </a:p>
          <a:p>
            <a:pPr indent="-182562" lvl="3" marL="538162" marR="0" rtl="0" algn="l">
              <a:lnSpc>
                <a:spcPct val="110000"/>
              </a:lnSpc>
              <a:spcBef>
                <a:spcPts val="0"/>
              </a:spcBef>
              <a:spcAft>
                <a:spcPts val="0"/>
              </a:spcAft>
              <a:buClr>
                <a:srgbClr val="879BAA"/>
              </a:buClr>
              <a:buSzPts val="1700"/>
              <a:buFont typeface="Arial"/>
              <a:buChar char="•"/>
            </a:pPr>
            <a:r>
              <a:rPr b="0" i="0" lang="en-US" sz="1700" u="none" cap="none" strike="noStrike">
                <a:solidFill>
                  <a:schemeClr val="dk1"/>
                </a:solidFill>
                <a:latin typeface="Arial"/>
                <a:ea typeface="Arial"/>
                <a:cs typeface="Arial"/>
                <a:sym typeface="Arial"/>
              </a:rPr>
              <a:t>Even with std::move: might still copy (move operations not (or not correctly) implemented)</a:t>
            </a:r>
            <a:endParaRPr/>
          </a:p>
        </p:txBody>
      </p:sp>
      <p:sp>
        <p:nvSpPr>
          <p:cNvPr id="545" name="Google Shape;545;p60"/>
          <p:cNvSpPr txBox="1"/>
          <p:nvPr>
            <p:ph idx="1" type="body"/>
          </p:nvPr>
        </p:nvSpPr>
        <p:spPr>
          <a:xfrm>
            <a:off x="498450" y="2225700"/>
            <a:ext cx="8147100" cy="806400"/>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lang="en-US" sz="1600">
                <a:solidFill>
                  <a:srgbClr val="808080"/>
                </a:solidFill>
                <a:latin typeface="Consolas"/>
                <a:ea typeface="Consolas"/>
                <a:cs typeface="Consolas"/>
                <a:sym typeface="Consolas"/>
              </a:rPr>
              <a:t>string</a:t>
            </a:r>
            <a:r>
              <a:rPr b="0" i="0" lang="en-US" sz="1800" u="none" cap="none" strike="noStrike">
                <a:solidFill>
                  <a:schemeClr val="dk1"/>
                </a:solidFill>
                <a:highlight>
                  <a:srgbClr val="FFFFFF"/>
                </a:highlight>
                <a:latin typeface="Arial"/>
                <a:ea typeface="Arial"/>
                <a:cs typeface="Arial"/>
                <a:sym typeface="Arial"/>
              </a:rPr>
              <a:t> is an lvalue (it has a name)</a:t>
            </a:r>
            <a:br>
              <a:rPr lang="en-US"/>
            </a:br>
            <a:r>
              <a:rPr lang="en-US"/>
              <a:t>=&gt; </a:t>
            </a:r>
            <a:r>
              <a:rPr b="0" i="0" lang="en-US" sz="1800" u="none" cap="none" strike="noStrike">
                <a:solidFill>
                  <a:schemeClr val="dk1"/>
                </a:solidFill>
                <a:highlight>
                  <a:srgbClr val="FFFFFF"/>
                </a:highlight>
                <a:latin typeface="Arial"/>
                <a:ea typeface="Arial"/>
                <a:cs typeface="Arial"/>
                <a:sym typeface="Arial"/>
              </a:rPr>
              <a:t>std::move has to be called</a:t>
            </a:r>
            <a:r>
              <a:rPr lang="en-US">
                <a:highlight>
                  <a:srgbClr val="FFFFFF"/>
                </a:highlight>
              </a:rPr>
              <a:t> to convert it to rvalue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1</a:t>
            </a:r>
            <a:endParaRPr b="1" i="0" sz="2000" u="none" cap="none" strike="noStrike">
              <a:solidFill>
                <a:schemeClr val="dk2"/>
              </a:solidFill>
              <a:latin typeface="Arial"/>
              <a:ea typeface="Arial"/>
              <a:cs typeface="Arial"/>
              <a:sym typeface="Arial"/>
            </a:endParaRPr>
          </a:p>
        </p:txBody>
      </p:sp>
      <p:sp>
        <p:nvSpPr>
          <p:cNvPr id="153" name="Google Shape;153;p25"/>
          <p:cNvSpPr txBox="1"/>
          <p:nvPr/>
        </p:nvSpPr>
        <p:spPr>
          <a:xfrm>
            <a:off x="533400" y="1524000"/>
            <a:ext cx="7772398" cy="224382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MyString(</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char</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string_(</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private</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string_;</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noexcept specifier</a:t>
            </a:r>
            <a:endParaRPr b="1" i="0" sz="2000" u="none" cap="none" strike="noStrike">
              <a:solidFill>
                <a:srgbClr val="FF0000"/>
              </a:solidFill>
              <a:latin typeface="Arial"/>
              <a:ea typeface="Arial"/>
              <a:cs typeface="Arial"/>
              <a:sym typeface="Arial"/>
            </a:endParaRPr>
          </a:p>
        </p:txBody>
      </p:sp>
      <p:sp>
        <p:nvSpPr>
          <p:cNvPr id="551" name="Google Shape;551;p6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C++98: void f() throw();</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C++11: void f() noexcept;</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throw()</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Exception thrown:</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Unwind stack to caller of f</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Call std::unexpected</a:t>
            </a:r>
            <a:endParaRPr/>
          </a:p>
          <a:p>
            <a:pPr indent="-290513" lvl="3" marL="82391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By default eventually calls std::terminate</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noexcept ( == noex</a:t>
            </a:r>
            <a:r>
              <a:rPr lang="en-US"/>
              <a:t>cept(true))</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879BAA"/>
              </a:buClr>
              <a:buSzPts val="1800"/>
              <a:buFont typeface="Arial"/>
              <a:buChar char="•"/>
            </a:pPr>
            <a:r>
              <a:rPr b="1" i="0" lang="en-US" sz="1800" u="none" cap="none" strike="noStrike">
                <a:solidFill>
                  <a:schemeClr val="dk1"/>
                </a:solidFill>
                <a:latin typeface="Arial"/>
                <a:ea typeface="Arial"/>
                <a:cs typeface="Arial"/>
                <a:sym typeface="Arial"/>
              </a:rPr>
              <a:t>May </a:t>
            </a:r>
            <a:r>
              <a:rPr b="0" i="0" lang="en-US" sz="1800" u="none" cap="none" strike="noStrike">
                <a:solidFill>
                  <a:schemeClr val="dk1"/>
                </a:solidFill>
                <a:latin typeface="Arial"/>
                <a:ea typeface="Arial"/>
                <a:cs typeface="Arial"/>
                <a:sym typeface="Arial"/>
              </a:rPr>
              <a:t>unwind stack</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Call std::terminate</a:t>
            </a:r>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Noexcept =&gt; more optimization opportunities</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lang="en-US"/>
              <a:t>there is also a noexcept() operator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Exception safety guarant</a:t>
            </a:r>
            <a:r>
              <a:rPr lang="en-US"/>
              <a:t>e</a:t>
            </a:r>
            <a:r>
              <a:rPr b="1" i="0" lang="en-US" sz="2000" u="none" cap="none" strike="noStrike">
                <a:solidFill>
                  <a:schemeClr val="dk2"/>
                </a:solidFill>
                <a:latin typeface="Arial"/>
                <a:ea typeface="Arial"/>
                <a:cs typeface="Arial"/>
                <a:sym typeface="Arial"/>
              </a:rPr>
              <a:t>es</a:t>
            </a:r>
            <a:endParaRPr b="1" i="0" sz="2000" u="none" cap="none" strike="noStrike">
              <a:solidFill>
                <a:srgbClr val="FF0000"/>
              </a:solidFill>
              <a:latin typeface="Arial"/>
              <a:ea typeface="Arial"/>
              <a:cs typeface="Arial"/>
              <a:sym typeface="Arial"/>
            </a:endParaRPr>
          </a:p>
        </p:txBody>
      </p:sp>
      <p:sp>
        <p:nvSpPr>
          <p:cNvPr id="557" name="Google Shape;557;p62"/>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Basic exception safety guarantee</a:t>
            </a:r>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	Invariants remain valid (no corruption, no leaks, …)</a:t>
            </a:r>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Strong exception safety guarantee</a:t>
            </a:r>
            <a:endParaRPr/>
          </a:p>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	State not changed</a:t>
            </a:r>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 Standard requires Strong exception safety guarantee for many functions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Examples: std::vector::push_back, std::vector::resize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63"/>
          <p:cNvSpPr/>
          <p:nvPr/>
        </p:nvSpPr>
        <p:spPr>
          <a:xfrm>
            <a:off x="838200" y="2819400"/>
            <a:ext cx="5181600" cy="762000"/>
          </a:xfrm>
          <a:prstGeom prst="rect">
            <a:avLst/>
          </a:prstGeom>
          <a:solidFill>
            <a:schemeClr val="accen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 name="Google Shape;563;p6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Behavior of std::vector::push_back in C++98</a:t>
            </a:r>
            <a:endParaRPr b="1" i="0" sz="2000" u="none" cap="none" strike="noStrike">
              <a:solidFill>
                <a:schemeClr val="dk2"/>
              </a:solidFill>
              <a:latin typeface="Arial"/>
              <a:ea typeface="Arial"/>
              <a:cs typeface="Arial"/>
              <a:sym typeface="Arial"/>
            </a:endParaRPr>
          </a:p>
        </p:txBody>
      </p:sp>
      <p:sp>
        <p:nvSpPr>
          <p:cNvPr id="564" name="Google Shape;564;p6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if Size == capacity: new buffer</a:t>
            </a:r>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Copy elements from existing buffer</a:t>
            </a:r>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Copy new element</a:t>
            </a:r>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Delete old buffer</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If exception during (1, 2 or 3) =&gt; original buffer not changed</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Strong exception safety guarantee</a:t>
            </a:r>
            <a:endParaRPr/>
          </a:p>
          <a:p>
            <a:pPr indent="-173037" lvl="1" marL="46513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5" name="Google Shape;565;p63"/>
          <p:cNvSpPr/>
          <p:nvPr/>
        </p:nvSpPr>
        <p:spPr>
          <a:xfrm>
            <a:off x="838200" y="16764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66" name="Google Shape;566;p63"/>
          <p:cNvCxnSpPr/>
          <p:nvPr/>
        </p:nvCxnSpPr>
        <p:spPr>
          <a:xfrm>
            <a:off x="1524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67" name="Google Shape;567;p63"/>
          <p:cNvCxnSpPr/>
          <p:nvPr/>
        </p:nvCxnSpPr>
        <p:spPr>
          <a:xfrm>
            <a:off x="2286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68" name="Google Shape;568;p63"/>
          <p:cNvCxnSpPr/>
          <p:nvPr/>
        </p:nvCxnSpPr>
        <p:spPr>
          <a:xfrm>
            <a:off x="3048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69" name="Google Shape;569;p63"/>
          <p:cNvCxnSpPr/>
          <p:nvPr/>
        </p:nvCxnSpPr>
        <p:spPr>
          <a:xfrm>
            <a:off x="3810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70" name="Google Shape;570;p63"/>
          <p:cNvCxnSpPr/>
          <p:nvPr/>
        </p:nvCxnSpPr>
        <p:spPr>
          <a:xfrm>
            <a:off x="4572000" y="1687286"/>
            <a:ext cx="0" cy="762000"/>
          </a:xfrm>
          <a:prstGeom prst="straightConnector1">
            <a:avLst/>
          </a:prstGeom>
          <a:noFill/>
          <a:ln cap="flat" cmpd="sng" w="38100">
            <a:solidFill>
              <a:schemeClr val="dk1"/>
            </a:solidFill>
            <a:prstDash val="solid"/>
            <a:round/>
            <a:headEnd len="sm" w="sm" type="none"/>
            <a:tailEnd len="sm" w="sm" type="none"/>
          </a:ln>
        </p:spPr>
      </p:cxnSp>
      <p:sp>
        <p:nvSpPr>
          <p:cNvPr id="571" name="Google Shape;571;p63"/>
          <p:cNvSpPr/>
          <p:nvPr/>
        </p:nvSpPr>
        <p:spPr>
          <a:xfrm>
            <a:off x="838200" y="2819400"/>
            <a:ext cx="51816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72" name="Google Shape;572;p63"/>
          <p:cNvCxnSpPr/>
          <p:nvPr/>
        </p:nvCxnSpPr>
        <p:spPr>
          <a:xfrm>
            <a:off x="1524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573" name="Google Shape;573;p63"/>
          <p:cNvCxnSpPr/>
          <p:nvPr/>
        </p:nvCxnSpPr>
        <p:spPr>
          <a:xfrm>
            <a:off x="2286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574" name="Google Shape;574;p63"/>
          <p:cNvCxnSpPr/>
          <p:nvPr/>
        </p:nvCxnSpPr>
        <p:spPr>
          <a:xfrm>
            <a:off x="3048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575" name="Google Shape;575;p63"/>
          <p:cNvCxnSpPr/>
          <p:nvPr/>
        </p:nvCxnSpPr>
        <p:spPr>
          <a:xfrm>
            <a:off x="3810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576" name="Google Shape;576;p63"/>
          <p:cNvCxnSpPr/>
          <p:nvPr/>
        </p:nvCxnSpPr>
        <p:spPr>
          <a:xfrm>
            <a:off x="4572000" y="2819400"/>
            <a:ext cx="0" cy="762000"/>
          </a:xfrm>
          <a:prstGeom prst="straightConnector1">
            <a:avLst/>
          </a:prstGeom>
          <a:noFill/>
          <a:ln cap="flat" cmpd="sng" w="38100">
            <a:solidFill>
              <a:schemeClr val="dk1"/>
            </a:solidFill>
            <a:prstDash val="solid"/>
            <a:round/>
            <a:headEnd len="sm" w="sm" type="none"/>
            <a:tailEnd len="sm" w="sm" type="none"/>
          </a:ln>
        </p:spPr>
      </p:cxnSp>
      <p:sp>
        <p:nvSpPr>
          <p:cNvPr id="577" name="Google Shape;577;p63"/>
          <p:cNvSpPr/>
          <p:nvPr/>
        </p:nvSpPr>
        <p:spPr>
          <a:xfrm>
            <a:off x="5334000" y="2819400"/>
            <a:ext cx="1371600" cy="762000"/>
          </a:xfrm>
          <a:prstGeom prst="rect">
            <a:avLst/>
          </a:prstGeom>
          <a:solidFill>
            <a:schemeClr val="accen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8" name="Google Shape;578;p63"/>
          <p:cNvSpPr/>
          <p:nvPr/>
        </p:nvSpPr>
        <p:spPr>
          <a:xfrm>
            <a:off x="10668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79" name="Google Shape;579;p63"/>
          <p:cNvSpPr/>
          <p:nvPr/>
        </p:nvSpPr>
        <p:spPr>
          <a:xfrm>
            <a:off x="1752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0" name="Google Shape;580;p63"/>
          <p:cNvSpPr/>
          <p:nvPr/>
        </p:nvSpPr>
        <p:spPr>
          <a:xfrm>
            <a:off x="2514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1" name="Google Shape;581;p63"/>
          <p:cNvSpPr/>
          <p:nvPr/>
        </p:nvSpPr>
        <p:spPr>
          <a:xfrm>
            <a:off x="32004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2" name="Google Shape;582;p63"/>
          <p:cNvSpPr/>
          <p:nvPr/>
        </p:nvSpPr>
        <p:spPr>
          <a:xfrm>
            <a:off x="41148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3" name="Google Shape;583;p63"/>
          <p:cNvSpPr/>
          <p:nvPr/>
        </p:nvSpPr>
        <p:spPr>
          <a:xfrm>
            <a:off x="4800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4" name="Google Shape;584;p63"/>
          <p:cNvSpPr txBox="1"/>
          <p:nvPr/>
        </p:nvSpPr>
        <p:spPr>
          <a:xfrm>
            <a:off x="5181158" y="2529639"/>
            <a:ext cx="357470" cy="187424"/>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lang="en-US" sz="1200">
                <a:solidFill>
                  <a:schemeClr val="dk1"/>
                </a:solidFill>
                <a:latin typeface="Arial"/>
                <a:ea typeface="Arial"/>
                <a:cs typeface="Arial"/>
                <a:sym typeface="Arial"/>
              </a:rPr>
              <a:t>Copy</a:t>
            </a:r>
            <a:endParaRPr/>
          </a:p>
        </p:txBody>
      </p:sp>
      <p:sp>
        <p:nvSpPr>
          <p:cNvPr id="585" name="Google Shape;585;p63"/>
          <p:cNvSpPr/>
          <p:nvPr/>
        </p:nvSpPr>
        <p:spPr>
          <a:xfrm>
            <a:off x="6553200" y="1687286"/>
            <a:ext cx="685800" cy="751114"/>
          </a:xfrm>
          <a:prstGeom prst="rect">
            <a:avLst/>
          </a:prstGeom>
          <a:solidFill>
            <a:schemeClr val="l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6" name="Google Shape;586;p63"/>
          <p:cNvSpPr/>
          <p:nvPr/>
        </p:nvSpPr>
        <p:spPr>
          <a:xfrm rot="3509674">
            <a:off x="5990732" y="2064147"/>
            <a:ext cx="304800" cy="821394"/>
          </a:xfrm>
          <a:prstGeom prst="downArrow">
            <a:avLst>
              <a:gd fmla="val 50000" name="adj1"/>
              <a:gd fmla="val 32524"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587" name="Google Shape;587;p63"/>
          <p:cNvSpPr/>
          <p:nvPr/>
        </p:nvSpPr>
        <p:spPr>
          <a:xfrm>
            <a:off x="5341398" y="2819400"/>
            <a:ext cx="685800" cy="751114"/>
          </a:xfrm>
          <a:prstGeom prst="rect">
            <a:avLst/>
          </a:prstGeom>
          <a:solidFill>
            <a:schemeClr val="l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88" name="Google Shape;588;p63"/>
          <p:cNvCxnSpPr/>
          <p:nvPr/>
        </p:nvCxnSpPr>
        <p:spPr>
          <a:xfrm>
            <a:off x="5334000" y="2819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89" name="Google Shape;589;p63"/>
          <p:cNvCxnSpPr/>
          <p:nvPr/>
        </p:nvCxnSpPr>
        <p:spPr>
          <a:xfrm>
            <a:off x="6019800" y="2819400"/>
            <a:ext cx="0" cy="762000"/>
          </a:xfrm>
          <a:prstGeom prst="straightConnector1">
            <a:avLst/>
          </a:prstGeom>
          <a:noFill/>
          <a:ln cap="flat" cmpd="sng" w="38100">
            <a:solidFill>
              <a:schemeClr val="dk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8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6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Erroneous behavior of std::vector::push_back in C++11</a:t>
            </a:r>
            <a:endParaRPr b="1" i="0" sz="2000" u="none" cap="none" strike="noStrike">
              <a:solidFill>
                <a:srgbClr val="FF0000"/>
              </a:solidFill>
              <a:latin typeface="Arial"/>
              <a:ea typeface="Arial"/>
              <a:cs typeface="Arial"/>
              <a:sym typeface="Arial"/>
            </a:endParaRPr>
          </a:p>
        </p:txBody>
      </p:sp>
      <p:sp>
        <p:nvSpPr>
          <p:cNvPr id="595" name="Google Shape;595;p64"/>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if Size == capacity: new buffer</a:t>
            </a:r>
            <a:endParaRPr/>
          </a:p>
          <a:p>
            <a:pPr indent="-342900" lvl="0" marL="342900" marR="0" rtl="0" algn="l">
              <a:lnSpc>
                <a:spcPct val="11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Move</a:t>
            </a:r>
            <a:r>
              <a:rPr b="0" i="0" lang="en-US" sz="1800" u="none" cap="none" strike="noStrike">
                <a:solidFill>
                  <a:schemeClr val="dk1"/>
                </a:solidFill>
                <a:latin typeface="Arial"/>
                <a:ea typeface="Arial"/>
                <a:cs typeface="Arial"/>
                <a:sym typeface="Arial"/>
              </a:rPr>
              <a:t> elements from existing buffer</a:t>
            </a:r>
            <a:endParaRPr/>
          </a:p>
          <a:p>
            <a:pPr indent="-342900" lvl="0" marL="342900" marR="0" rtl="0" algn="l">
              <a:lnSpc>
                <a:spcPct val="110000"/>
              </a:lnSpc>
              <a:spcBef>
                <a:spcPts val="0"/>
              </a:spcBef>
              <a:spcAft>
                <a:spcPts val="0"/>
              </a:spcAft>
              <a:buClr>
                <a:schemeClr val="dk1"/>
              </a:buClr>
              <a:buSzPts val="1800"/>
              <a:buFont typeface="Arial"/>
              <a:buAutoNum type="arabicPeriod"/>
            </a:pPr>
            <a:r>
              <a:rPr b="1" i="0" lang="en-US" sz="1800" u="none" cap="none" strike="noStrike">
                <a:solidFill>
                  <a:schemeClr val="dk1"/>
                </a:solidFill>
                <a:latin typeface="Arial"/>
                <a:ea typeface="Arial"/>
                <a:cs typeface="Arial"/>
                <a:sym typeface="Arial"/>
              </a:rPr>
              <a:t>Move</a:t>
            </a:r>
            <a:r>
              <a:rPr b="0" i="0" lang="en-US" sz="1800" u="none" cap="none" strike="noStrike">
                <a:solidFill>
                  <a:schemeClr val="dk1"/>
                </a:solidFill>
                <a:latin typeface="Arial"/>
                <a:ea typeface="Arial"/>
                <a:cs typeface="Arial"/>
                <a:sym typeface="Arial"/>
              </a:rPr>
              <a:t>/copy new element</a:t>
            </a:r>
            <a:endParaRPr/>
          </a:p>
          <a:p>
            <a:pPr indent="-342900" lvl="0" marL="342900" marR="0" rtl="0" algn="l">
              <a:lnSpc>
                <a:spcPct val="11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Delete old buffer</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If exception during 2 or 3 =&gt; original buffer changed (elements already moved!)</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Regression w.r.t. C++98</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6" name="Google Shape;596;p64"/>
          <p:cNvSpPr/>
          <p:nvPr/>
        </p:nvSpPr>
        <p:spPr>
          <a:xfrm>
            <a:off x="838200" y="2819400"/>
            <a:ext cx="5181600" cy="762000"/>
          </a:xfrm>
          <a:prstGeom prst="rect">
            <a:avLst/>
          </a:prstGeom>
          <a:solidFill>
            <a:schemeClr val="accen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7" name="Google Shape;597;p64"/>
          <p:cNvSpPr/>
          <p:nvPr/>
        </p:nvSpPr>
        <p:spPr>
          <a:xfrm>
            <a:off x="838200" y="1676400"/>
            <a:ext cx="44958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98" name="Google Shape;598;p64"/>
          <p:cNvCxnSpPr/>
          <p:nvPr/>
        </p:nvCxnSpPr>
        <p:spPr>
          <a:xfrm>
            <a:off x="1524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599" name="Google Shape;599;p64"/>
          <p:cNvCxnSpPr/>
          <p:nvPr/>
        </p:nvCxnSpPr>
        <p:spPr>
          <a:xfrm>
            <a:off x="2286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600" name="Google Shape;600;p64"/>
          <p:cNvCxnSpPr/>
          <p:nvPr/>
        </p:nvCxnSpPr>
        <p:spPr>
          <a:xfrm>
            <a:off x="3048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601" name="Google Shape;601;p64"/>
          <p:cNvCxnSpPr/>
          <p:nvPr/>
        </p:nvCxnSpPr>
        <p:spPr>
          <a:xfrm>
            <a:off x="3810000" y="1676400"/>
            <a:ext cx="0" cy="762000"/>
          </a:xfrm>
          <a:prstGeom prst="straightConnector1">
            <a:avLst/>
          </a:prstGeom>
          <a:noFill/>
          <a:ln cap="flat" cmpd="sng" w="38100">
            <a:solidFill>
              <a:schemeClr val="dk1"/>
            </a:solidFill>
            <a:prstDash val="solid"/>
            <a:round/>
            <a:headEnd len="sm" w="sm" type="none"/>
            <a:tailEnd len="sm" w="sm" type="none"/>
          </a:ln>
        </p:spPr>
      </p:cxnSp>
      <p:cxnSp>
        <p:nvCxnSpPr>
          <p:cNvPr id="602" name="Google Shape;602;p64"/>
          <p:cNvCxnSpPr/>
          <p:nvPr/>
        </p:nvCxnSpPr>
        <p:spPr>
          <a:xfrm>
            <a:off x="4572000" y="1687286"/>
            <a:ext cx="0" cy="762000"/>
          </a:xfrm>
          <a:prstGeom prst="straightConnector1">
            <a:avLst/>
          </a:prstGeom>
          <a:noFill/>
          <a:ln cap="flat" cmpd="sng" w="38100">
            <a:solidFill>
              <a:schemeClr val="dk1"/>
            </a:solidFill>
            <a:prstDash val="solid"/>
            <a:round/>
            <a:headEnd len="sm" w="sm" type="none"/>
            <a:tailEnd len="sm" w="sm" type="none"/>
          </a:ln>
        </p:spPr>
      </p:cxnSp>
      <p:sp>
        <p:nvSpPr>
          <p:cNvPr id="603" name="Google Shape;603;p64"/>
          <p:cNvSpPr/>
          <p:nvPr/>
        </p:nvSpPr>
        <p:spPr>
          <a:xfrm>
            <a:off x="838200" y="2819400"/>
            <a:ext cx="5181600" cy="762000"/>
          </a:xfrm>
          <a:prstGeom prst="rect">
            <a:avLst/>
          </a:prstGeom>
          <a:solidFill>
            <a:schemeClr val="accent1"/>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04" name="Google Shape;604;p64"/>
          <p:cNvCxnSpPr/>
          <p:nvPr/>
        </p:nvCxnSpPr>
        <p:spPr>
          <a:xfrm>
            <a:off x="1524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605" name="Google Shape;605;p64"/>
          <p:cNvCxnSpPr/>
          <p:nvPr/>
        </p:nvCxnSpPr>
        <p:spPr>
          <a:xfrm>
            <a:off x="2286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606" name="Google Shape;606;p64"/>
          <p:cNvCxnSpPr/>
          <p:nvPr/>
        </p:nvCxnSpPr>
        <p:spPr>
          <a:xfrm>
            <a:off x="3048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607" name="Google Shape;607;p64"/>
          <p:cNvCxnSpPr/>
          <p:nvPr/>
        </p:nvCxnSpPr>
        <p:spPr>
          <a:xfrm>
            <a:off x="3810000" y="2808514"/>
            <a:ext cx="0" cy="762000"/>
          </a:xfrm>
          <a:prstGeom prst="straightConnector1">
            <a:avLst/>
          </a:prstGeom>
          <a:noFill/>
          <a:ln cap="flat" cmpd="sng" w="38100">
            <a:solidFill>
              <a:schemeClr val="dk1"/>
            </a:solidFill>
            <a:prstDash val="solid"/>
            <a:round/>
            <a:headEnd len="sm" w="sm" type="none"/>
            <a:tailEnd len="sm" w="sm" type="none"/>
          </a:ln>
        </p:spPr>
      </p:cxnSp>
      <p:cxnSp>
        <p:nvCxnSpPr>
          <p:cNvPr id="608" name="Google Shape;608;p64"/>
          <p:cNvCxnSpPr/>
          <p:nvPr/>
        </p:nvCxnSpPr>
        <p:spPr>
          <a:xfrm>
            <a:off x="4572000" y="2819400"/>
            <a:ext cx="0" cy="762000"/>
          </a:xfrm>
          <a:prstGeom prst="straightConnector1">
            <a:avLst/>
          </a:prstGeom>
          <a:noFill/>
          <a:ln cap="flat" cmpd="sng" w="38100">
            <a:solidFill>
              <a:schemeClr val="dk1"/>
            </a:solidFill>
            <a:prstDash val="solid"/>
            <a:round/>
            <a:headEnd len="sm" w="sm" type="none"/>
            <a:tailEnd len="sm" w="sm" type="none"/>
          </a:ln>
        </p:spPr>
      </p:cxnSp>
      <p:sp>
        <p:nvSpPr>
          <p:cNvPr id="609" name="Google Shape;609;p64"/>
          <p:cNvSpPr/>
          <p:nvPr/>
        </p:nvSpPr>
        <p:spPr>
          <a:xfrm>
            <a:off x="5334000" y="2819400"/>
            <a:ext cx="1371600" cy="762000"/>
          </a:xfrm>
          <a:prstGeom prst="rect">
            <a:avLst/>
          </a:prstGeom>
          <a:solidFill>
            <a:schemeClr val="accen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64"/>
          <p:cNvSpPr/>
          <p:nvPr/>
        </p:nvSpPr>
        <p:spPr>
          <a:xfrm>
            <a:off x="10668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1" name="Google Shape;611;p64"/>
          <p:cNvSpPr/>
          <p:nvPr/>
        </p:nvSpPr>
        <p:spPr>
          <a:xfrm>
            <a:off x="1752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2" name="Google Shape;612;p64"/>
          <p:cNvSpPr/>
          <p:nvPr/>
        </p:nvSpPr>
        <p:spPr>
          <a:xfrm>
            <a:off x="2514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3" name="Google Shape;613;p64"/>
          <p:cNvSpPr/>
          <p:nvPr/>
        </p:nvSpPr>
        <p:spPr>
          <a:xfrm>
            <a:off x="32004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4" name="Google Shape;614;p64"/>
          <p:cNvSpPr/>
          <p:nvPr/>
        </p:nvSpPr>
        <p:spPr>
          <a:xfrm>
            <a:off x="41148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5" name="Google Shape;615;p64"/>
          <p:cNvSpPr/>
          <p:nvPr/>
        </p:nvSpPr>
        <p:spPr>
          <a:xfrm>
            <a:off x="4800600" y="2286000"/>
            <a:ext cx="304800" cy="685800"/>
          </a:xfrm>
          <a:prstGeom prst="downArrow">
            <a:avLst>
              <a:gd fmla="val 50000" name="adj1"/>
              <a:gd fmla="val 50000"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6" name="Google Shape;616;p64"/>
          <p:cNvSpPr txBox="1"/>
          <p:nvPr/>
        </p:nvSpPr>
        <p:spPr>
          <a:xfrm>
            <a:off x="5181158" y="2529639"/>
            <a:ext cx="375103" cy="187424"/>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lang="en-US" sz="1200">
                <a:solidFill>
                  <a:schemeClr val="dk1"/>
                </a:solidFill>
                <a:latin typeface="Arial"/>
                <a:ea typeface="Arial"/>
                <a:cs typeface="Arial"/>
                <a:sym typeface="Arial"/>
              </a:rPr>
              <a:t>Move</a:t>
            </a:r>
            <a:endParaRPr/>
          </a:p>
        </p:txBody>
      </p:sp>
      <p:sp>
        <p:nvSpPr>
          <p:cNvPr id="617" name="Google Shape;617;p64"/>
          <p:cNvSpPr/>
          <p:nvPr/>
        </p:nvSpPr>
        <p:spPr>
          <a:xfrm>
            <a:off x="6553200" y="1687286"/>
            <a:ext cx="685800" cy="751114"/>
          </a:xfrm>
          <a:prstGeom prst="rect">
            <a:avLst/>
          </a:prstGeom>
          <a:solidFill>
            <a:schemeClr val="l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8" name="Google Shape;618;p64"/>
          <p:cNvSpPr/>
          <p:nvPr/>
        </p:nvSpPr>
        <p:spPr>
          <a:xfrm rot="3509674">
            <a:off x="5990732" y="2064147"/>
            <a:ext cx="304800" cy="821394"/>
          </a:xfrm>
          <a:prstGeom prst="downArrow">
            <a:avLst>
              <a:gd fmla="val 50000" name="adj1"/>
              <a:gd fmla="val 32524" name="adj2"/>
            </a:avLst>
          </a:prstGeom>
          <a:solidFill>
            <a:schemeClr val="accent2"/>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619" name="Google Shape;619;p64"/>
          <p:cNvSpPr/>
          <p:nvPr/>
        </p:nvSpPr>
        <p:spPr>
          <a:xfrm>
            <a:off x="5341398" y="2819400"/>
            <a:ext cx="685800" cy="751114"/>
          </a:xfrm>
          <a:prstGeom prst="rect">
            <a:avLst/>
          </a:prstGeom>
          <a:solidFill>
            <a:schemeClr val="lt2"/>
          </a:solidFill>
          <a:ln cap="flat" cmpd="sng" w="25400">
            <a:solidFill>
              <a:srgbClr val="6271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20" name="Google Shape;620;p64"/>
          <p:cNvCxnSpPr/>
          <p:nvPr/>
        </p:nvCxnSpPr>
        <p:spPr>
          <a:xfrm>
            <a:off x="5334000" y="2819400"/>
            <a:ext cx="0" cy="762000"/>
          </a:xfrm>
          <a:prstGeom prst="straightConnector1">
            <a:avLst/>
          </a:prstGeom>
          <a:noFill/>
          <a:ln cap="flat" cmpd="sng" w="38100">
            <a:solidFill>
              <a:schemeClr val="dk1"/>
            </a:solidFill>
            <a:prstDash val="solid"/>
            <a:round/>
            <a:headEnd len="sm" w="sm" type="none"/>
            <a:tailEnd len="sm" w="sm" type="none"/>
          </a:ln>
        </p:spPr>
      </p:cxnSp>
      <p:cxnSp>
        <p:nvCxnSpPr>
          <p:cNvPr id="621" name="Google Shape;621;p64"/>
          <p:cNvCxnSpPr/>
          <p:nvPr/>
        </p:nvCxnSpPr>
        <p:spPr>
          <a:xfrm>
            <a:off x="6019800" y="2819400"/>
            <a:ext cx="0" cy="762000"/>
          </a:xfrm>
          <a:prstGeom prst="straightConnector1">
            <a:avLst/>
          </a:prstGeom>
          <a:noFill/>
          <a:ln cap="flat" cmpd="sng" w="38100">
            <a:solidFill>
              <a:schemeClr val="dk1"/>
            </a:solidFill>
            <a:prstDash val="solid"/>
            <a:round/>
            <a:headEnd len="sm" w="sm" type="none"/>
            <a:tailEnd len="sm" w="sm" type="none"/>
          </a:ln>
        </p:spPr>
      </p:cxnSp>
      <p:sp>
        <p:nvSpPr>
          <p:cNvPr id="622" name="Google Shape;622;p64"/>
          <p:cNvSpPr/>
          <p:nvPr/>
        </p:nvSpPr>
        <p:spPr>
          <a:xfrm>
            <a:off x="5684298" y="4114800"/>
            <a:ext cx="3352800" cy="9144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lt1"/>
              </a:buClr>
              <a:buFont typeface="Noto Sans Symbols"/>
              <a:buNone/>
            </a:pPr>
            <a:r>
              <a:rPr b="1" lang="en-US" sz="1800">
                <a:solidFill>
                  <a:schemeClr val="lt1"/>
                </a:solidFill>
                <a:latin typeface="Arial"/>
                <a:ea typeface="Arial"/>
                <a:cs typeface="Arial"/>
                <a:sym typeface="Arial"/>
              </a:rPr>
              <a:t>Implementations shouldn’t unconditionally move!</a:t>
            </a:r>
            <a:endParaRPr b="1" sz="1800">
              <a:solidFill>
                <a:schemeClr val="dk1"/>
              </a:solidFill>
              <a:latin typeface="Arial"/>
              <a:ea typeface="Arial"/>
              <a:cs typeface="Arial"/>
              <a:sym typeface="Arial"/>
            </a:endParaRPr>
          </a:p>
        </p:txBody>
      </p:sp>
      <p:cxnSp>
        <p:nvCxnSpPr>
          <p:cNvPr id="623" name="Google Shape;623;p64"/>
          <p:cNvCxnSpPr>
            <a:stCxn id="622" idx="1"/>
          </p:cNvCxnSpPr>
          <p:nvPr/>
        </p:nvCxnSpPr>
        <p:spPr>
          <a:xfrm rot="10800000">
            <a:off x="4541298" y="4419600"/>
            <a:ext cx="1143000" cy="1524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6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Behavior of std::vector::push_back in C++11</a:t>
            </a:r>
            <a:endParaRPr/>
          </a:p>
        </p:txBody>
      </p:sp>
      <p:sp>
        <p:nvSpPr>
          <p:cNvPr id="629" name="Google Shape;629;p65"/>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b="0" i="0" lang="en-US" sz="1800" u="none" cap="none" strike="noStrike">
                <a:solidFill>
                  <a:schemeClr val="dk1"/>
                </a:solidFill>
                <a:latin typeface="Arial"/>
                <a:ea typeface="Arial"/>
                <a:cs typeface="Arial"/>
                <a:sym typeface="Arial"/>
              </a:rPr>
              <a:t>std::vector::push_back</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Doesn’t call std::move</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But std::move_if_noexcept</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Only moved if</a:t>
            </a:r>
            <a:r>
              <a:rPr lang="en-US"/>
              <a:t> </a:t>
            </a:r>
            <a:r>
              <a:rPr b="0" i="0" lang="en-US" sz="1800" u="none" cap="none" strike="noStrike">
                <a:solidFill>
                  <a:schemeClr val="dk1"/>
                </a:solidFill>
                <a:latin typeface="Arial"/>
                <a:ea typeface="Arial"/>
                <a:cs typeface="Arial"/>
                <a:sym typeface="Arial"/>
              </a:rPr>
              <a:t>move constructor/assig</a:t>
            </a:r>
            <a:r>
              <a:rPr lang="en-US"/>
              <a:t>nment</a:t>
            </a:r>
            <a:r>
              <a:rPr b="0" i="0" lang="en-US" sz="1800" u="none" cap="none" strike="noStrike">
                <a:solidFill>
                  <a:schemeClr val="dk1"/>
                </a:solidFill>
                <a:latin typeface="Arial"/>
                <a:ea typeface="Arial"/>
                <a:cs typeface="Arial"/>
                <a:sym typeface="Arial"/>
              </a:rPr>
              <a:t> doesn’t throw</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Make move constructor/move assignment operator noexcept (if possible)</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Not copy-constructible =&gt; still moved (no regression)</a:t>
            </a:r>
            <a:endParaRPr b="0" i="0" sz="1800" u="none" cap="none" strike="noStrike">
              <a:solidFill>
                <a:schemeClr val="dk1"/>
              </a:solidFill>
              <a:latin typeface="Arial"/>
              <a:ea typeface="Arial"/>
              <a:cs typeface="Arial"/>
              <a:sym typeface="Arial"/>
            </a:endParaRPr>
          </a:p>
        </p:txBody>
      </p:sp>
      <p:sp>
        <p:nvSpPr>
          <p:cNvPr id="630" name="Google Shape;630;p65"/>
          <p:cNvSpPr/>
          <p:nvPr/>
        </p:nvSpPr>
        <p:spPr>
          <a:xfrm>
            <a:off x="5562600" y="1524000"/>
            <a:ext cx="3352800" cy="9144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rPr b="1" lang="en-US" sz="1800">
                <a:solidFill>
                  <a:schemeClr val="dk1"/>
                </a:solidFill>
                <a:latin typeface="Arial"/>
                <a:ea typeface="Arial"/>
                <a:cs typeface="Arial"/>
                <a:sym typeface="Arial"/>
              </a:rPr>
              <a:t>std::move facilitates moves</a:t>
            </a:r>
            <a:endParaRPr/>
          </a:p>
          <a:p>
            <a:pPr indent="0" lvl="0" marL="0" marR="0" rtl="0" algn="ctr">
              <a:lnSpc>
                <a:spcPct val="110000"/>
              </a:lnSpc>
              <a:spcBef>
                <a:spcPts val="0"/>
              </a:spcBef>
              <a:spcAft>
                <a:spcPts val="0"/>
              </a:spcAft>
              <a:buClr>
                <a:schemeClr val="dk1"/>
              </a:buClr>
              <a:buFont typeface="Noto Sans Symbols"/>
              <a:buNone/>
            </a:pPr>
            <a:r>
              <a:rPr b="1" lang="en-US" sz="1200">
                <a:solidFill>
                  <a:schemeClr val="dk1"/>
                </a:solidFill>
                <a:latin typeface="Arial"/>
                <a:ea typeface="Arial"/>
                <a:cs typeface="Arial"/>
                <a:sym typeface="Arial"/>
              </a:rPr>
              <a:t>Still 12 slides to go for a detailed explanation</a:t>
            </a:r>
            <a:endParaRPr/>
          </a:p>
        </p:txBody>
      </p:sp>
      <p:cxnSp>
        <p:nvCxnSpPr>
          <p:cNvPr id="631" name="Google Shape;631;p65"/>
          <p:cNvCxnSpPr>
            <a:stCxn id="630" idx="1"/>
          </p:cNvCxnSpPr>
          <p:nvPr/>
        </p:nvCxnSpPr>
        <p:spPr>
          <a:xfrm rot="10800000">
            <a:off x="3276600" y="1905000"/>
            <a:ext cx="2286000" cy="762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6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a:t>
            </a:r>
            <a:endParaRPr/>
          </a:p>
        </p:txBody>
      </p:sp>
      <p:sp>
        <p:nvSpPr>
          <p:cNvPr id="637" name="Google Shape;637;p66"/>
          <p:cNvSpPr txBox="1"/>
          <p:nvPr/>
        </p:nvSpPr>
        <p:spPr>
          <a:xfrm>
            <a:off x="533400" y="1447800"/>
            <a:ext cx="7772398" cy="282000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CMyIntVector</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private</a:t>
            </a: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  int</a:t>
            </a:r>
            <a:r>
              <a:rPr lang="en-US" sz="1800">
                <a:solidFill>
                  <a:srgbClr val="000000"/>
                </a:solidFill>
                <a:latin typeface="Consolas"/>
                <a:ea typeface="Consolas"/>
                <a:cs typeface="Consolas"/>
                <a:sym typeface="Consolas"/>
              </a:rPr>
              <a:t>* data_;</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  unsigned</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size_;</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1" name="Shape 641"/>
        <p:cNvGrpSpPr/>
        <p:nvPr/>
      </p:nvGrpSpPr>
      <p:grpSpPr>
        <a:xfrm>
          <a:off x="0" y="0"/>
          <a:ext cx="0" cy="0"/>
          <a:chOff x="0" y="0"/>
          <a:chExt cx="0" cy="0"/>
        </a:xfrm>
      </p:grpSpPr>
      <p:sp>
        <p:nvSpPr>
          <p:cNvPr id="642" name="Google Shape;642;p6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643" name="Google Shape;643;p67"/>
          <p:cNvSpPr txBox="1"/>
          <p:nvPr/>
        </p:nvSpPr>
        <p:spPr>
          <a:xfrm>
            <a:off x="533400" y="1447800"/>
            <a:ext cx="7772398" cy="144719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CMyIntVector</a:t>
            </a:r>
            <a:r>
              <a:rPr lang="en-US" sz="1600">
                <a:solidFill>
                  <a:srgbClr val="000000"/>
                </a:solidFill>
                <a:latin typeface="Consolas"/>
                <a:ea typeface="Consolas"/>
                <a:cs typeface="Consolas"/>
                <a:sym typeface="Consolas"/>
              </a:rPr>
              <a:t>(</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size</a:t>
            </a:r>
            <a:r>
              <a:rPr lang="en-US" sz="1600">
                <a:solidFill>
                  <a:srgbClr val="000000"/>
                </a:solidFill>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data_(</a:t>
            </a:r>
            <a:r>
              <a:rPr lang="en-US" sz="1600">
                <a:solidFill>
                  <a:srgbClr val="808080"/>
                </a:solidFill>
                <a:latin typeface="Consolas"/>
                <a:ea typeface="Consolas"/>
                <a:cs typeface="Consolas"/>
                <a:sym typeface="Consolas"/>
              </a:rPr>
              <a:t>size</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a:t>
            </a:r>
            <a:r>
              <a:rPr lang="en-US" sz="1600">
                <a:solidFill>
                  <a:srgbClr val="808080"/>
                </a:solidFill>
                <a:latin typeface="Consolas"/>
                <a:ea typeface="Consolas"/>
                <a:cs typeface="Consolas"/>
                <a:sym typeface="Consolas"/>
              </a:rPr>
              <a:t>size</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nullptr</a:t>
            </a:r>
            <a:r>
              <a:rPr lang="en-US" sz="1600">
                <a:solidFill>
                  <a:srgbClr val="000000"/>
                </a:solidFill>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size_(</a:t>
            </a:r>
            <a:r>
              <a:rPr lang="en-US" sz="1600">
                <a:solidFill>
                  <a:srgbClr val="808080"/>
                </a:solidFill>
                <a:latin typeface="Consolas"/>
                <a:ea typeface="Consolas"/>
                <a:cs typeface="Consolas"/>
                <a:sym typeface="Consolas"/>
              </a:rPr>
              <a:t>size</a:t>
            </a: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a:p>
        </p:txBody>
      </p:sp>
      <p:sp>
        <p:nvSpPr>
          <p:cNvPr id="644" name="Google Shape;644;p67"/>
          <p:cNvSpPr txBox="1"/>
          <p:nvPr/>
        </p:nvSpPr>
        <p:spPr>
          <a:xfrm>
            <a:off x="533400" y="3048000"/>
            <a:ext cx="7772398" cy="170309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CMyIntVector</a:t>
            </a:r>
            <a:r>
              <a:rPr lang="en-US" sz="1600">
                <a:solidFill>
                  <a:srgbClr val="000000"/>
                </a:solidFill>
                <a:latin typeface="Consolas"/>
                <a:ea typeface="Consolas"/>
                <a:cs typeface="Consolas"/>
                <a:sym typeface="Consolas"/>
              </a:rPr>
              <a:t>(</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CMyIntVector </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data_(</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a:t>
            </a:r>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size_(</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std::copy(</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.data_,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.data_ +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 data_);</a:t>
            </a:r>
            <a:endParaRPr sz="20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p:txBody>
      </p:sp>
      <p:sp>
        <p:nvSpPr>
          <p:cNvPr id="645" name="Google Shape;645;p67"/>
          <p:cNvSpPr txBox="1"/>
          <p:nvPr/>
        </p:nvSpPr>
        <p:spPr>
          <a:xfrm>
            <a:off x="533400" y="4926304"/>
            <a:ext cx="7772398" cy="363819"/>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 CMyIntVector</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delete</a:t>
            </a:r>
            <a:r>
              <a:rPr lang="en-US" sz="1600">
                <a:solidFill>
                  <a:srgbClr val="000000"/>
                </a:solidFill>
                <a:latin typeface="Consolas"/>
                <a:ea typeface="Consolas"/>
                <a:cs typeface="Consolas"/>
                <a:sym typeface="Consolas"/>
              </a:rPr>
              <a:t>[] data_; }</a:t>
            </a:r>
            <a:endParaRPr sz="1600">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49" name="Shape 649"/>
        <p:cNvGrpSpPr/>
        <p:nvPr/>
      </p:nvGrpSpPr>
      <p:grpSpPr>
        <a:xfrm>
          <a:off x="0" y="0"/>
          <a:ext cx="0" cy="0"/>
          <a:chOff x="0" y="0"/>
          <a:chExt cx="0" cy="0"/>
        </a:xfrm>
      </p:grpSpPr>
      <p:sp>
        <p:nvSpPr>
          <p:cNvPr id="650" name="Google Shape;650;p6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651" name="Google Shape;651;p68"/>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2" name="Google Shape;652;p68"/>
          <p:cNvSpPr txBox="1"/>
          <p:nvPr/>
        </p:nvSpPr>
        <p:spPr>
          <a:xfrm>
            <a:off x="533400" y="1447800"/>
            <a:ext cx="7772398" cy="386984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CMyIntVector</a:t>
            </a:r>
            <a:r>
              <a:rPr lang="en-US" sz="1600">
                <a:solidFill>
                  <a:srgbClr val="000000"/>
                </a:solidFill>
                <a:latin typeface="Consolas"/>
                <a:ea typeface="Consolas"/>
                <a:cs typeface="Consolas"/>
                <a:sym typeface="Consolas"/>
              </a:rPr>
              <a:t>&amp; operator=(</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CMyIntVector</a:t>
            </a:r>
            <a:r>
              <a:rPr lang="en-US" sz="1600">
                <a:solidFill>
                  <a:srgbClr val="000000"/>
                </a:solidFill>
                <a:latin typeface="Consolas"/>
                <a:ea typeface="Consolas"/>
                <a:cs typeface="Consolas"/>
                <a:sym typeface="Consolas"/>
              </a:rPr>
              <a:t>&amp;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a:t>
            </a:r>
            <a:r>
              <a:rPr lang="en-US" sz="1600">
                <a:solidFill>
                  <a:srgbClr val="C00000"/>
                </a:solidFill>
                <a:latin typeface="Consolas"/>
                <a:ea typeface="Consolas"/>
                <a:cs typeface="Consolas"/>
                <a:sym typeface="Consolas"/>
              </a:rPr>
              <a:t> noexcept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if</a:t>
            </a:r>
            <a:r>
              <a:rPr lang="en-US" sz="1600">
                <a:solidFill>
                  <a:srgbClr val="000000"/>
                </a:solidFill>
                <a:latin typeface="Consolas"/>
                <a:ea typeface="Consolas"/>
                <a:cs typeface="Consolas"/>
                <a:sym typeface="Consolas"/>
              </a:rPr>
              <a:t> (&amp;</a:t>
            </a:r>
            <a:r>
              <a:rPr lang="en-US" sz="1600">
                <a:solidFill>
                  <a:srgbClr val="808080"/>
                </a:solidFill>
                <a:latin typeface="Consolas"/>
                <a:ea typeface="Consolas"/>
                <a:cs typeface="Consolas"/>
                <a:sym typeface="Consolas"/>
              </a:rPr>
              <a:t> vector</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if</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 != size_)</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    delete</a:t>
            </a:r>
            <a:r>
              <a:rPr lang="en-US" sz="1600">
                <a:solidFill>
                  <a:srgbClr val="000000"/>
                </a:solidFill>
                <a:latin typeface="Consolas"/>
                <a:ea typeface="Consolas"/>
                <a:cs typeface="Consolas"/>
                <a:sym typeface="Consolas"/>
              </a:rPr>
              <a:t>[] data_;</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size_ =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data_ = size_ ? </a:t>
            </a:r>
            <a:r>
              <a:rPr lang="en-US" sz="1600">
                <a:solidFill>
                  <a:srgbClr val="0000FF"/>
                </a:solidFill>
                <a:latin typeface="Consolas"/>
                <a:ea typeface="Consolas"/>
                <a:cs typeface="Consolas"/>
                <a:sym typeface="Consolas"/>
              </a:rPr>
              <a:t>new</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[size_] : </a:t>
            </a:r>
            <a:r>
              <a:rPr lang="en-US" sz="1600">
                <a:solidFill>
                  <a:srgbClr val="0000FF"/>
                </a:solidFill>
                <a:latin typeface="Consolas"/>
                <a:ea typeface="Consolas"/>
                <a:cs typeface="Consolas"/>
                <a:sym typeface="Consolas"/>
              </a:rPr>
              <a:t>nullptr</a:t>
            </a: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std::copy(</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.data_,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.data_ +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 data_);</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6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 Constructor</a:t>
            </a:r>
            <a:endParaRPr/>
          </a:p>
        </p:txBody>
      </p:sp>
      <p:sp>
        <p:nvSpPr>
          <p:cNvPr id="658" name="Google Shape;658;p69"/>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59" name="Google Shape;659;p69"/>
          <p:cNvSpPr txBox="1"/>
          <p:nvPr/>
        </p:nvSpPr>
        <p:spPr>
          <a:xfrm>
            <a:off x="533400" y="1447800"/>
            <a:ext cx="7772398" cy="221028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2B91AF"/>
                </a:solidFill>
                <a:latin typeface="Consolas"/>
                <a:ea typeface="Consolas"/>
                <a:cs typeface="Consolas"/>
                <a:sym typeface="Consolas"/>
              </a:rPr>
              <a:t>CMyIntVector</a:t>
            </a:r>
            <a:r>
              <a:rPr lang="en-US" sz="1800">
                <a:solidFill>
                  <a:srgbClr val="000000"/>
                </a:solidFill>
                <a:latin typeface="Consolas"/>
                <a:ea typeface="Consolas"/>
                <a:cs typeface="Consolas"/>
                <a:sym typeface="Consolas"/>
              </a:rPr>
              <a:t>(</a:t>
            </a:r>
            <a:r>
              <a:rPr lang="en-US" sz="1800">
                <a:solidFill>
                  <a:srgbClr val="2B91AF"/>
                </a:solidFill>
                <a:latin typeface="Consolas"/>
                <a:ea typeface="Consolas"/>
                <a:cs typeface="Consolas"/>
                <a:sym typeface="Consolas"/>
              </a:rPr>
              <a:t>CMyIntVector</a:t>
            </a:r>
            <a:r>
              <a:rPr lang="en-US" sz="1800">
                <a:solidFill>
                  <a:srgbClr val="000000"/>
                </a:solidFill>
                <a:latin typeface="Consolas"/>
                <a:ea typeface="Consolas"/>
                <a:cs typeface="Consolas"/>
                <a:sym typeface="Consolas"/>
              </a:rPr>
              <a:t>&amp;&amp; </a:t>
            </a:r>
            <a:r>
              <a:rPr lang="en-US" sz="1800">
                <a:solidFill>
                  <a:srgbClr val="808080"/>
                </a:solidFill>
                <a:latin typeface="Consolas"/>
                <a:ea typeface="Consolas"/>
                <a:cs typeface="Consolas"/>
                <a:sym typeface="Consolas"/>
              </a:rPr>
              <a:t>vector</a:t>
            </a:r>
            <a:r>
              <a:rPr lang="en-US" sz="1800">
                <a:solidFill>
                  <a:srgbClr val="000000"/>
                </a:solidFill>
                <a:latin typeface="Consolas"/>
                <a:ea typeface="Consolas"/>
                <a:cs typeface="Consolas"/>
                <a:sym typeface="Consolas"/>
              </a:rPr>
              <a:t>)</a:t>
            </a:r>
            <a:r>
              <a:rPr lang="en-US" sz="1800">
                <a:solidFill>
                  <a:srgbClr val="C00000"/>
                </a:solidFill>
                <a:latin typeface="Consolas"/>
                <a:ea typeface="Consolas"/>
                <a:cs typeface="Consolas"/>
                <a:sym typeface="Consolas"/>
              </a:rPr>
              <a:t> noexcept</a:t>
            </a:r>
            <a:endParaRPr sz="1800">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data_</a:t>
            </a:r>
            <a:r>
              <a:rPr lang="en-US" sz="1800">
                <a:latin typeface="Consolas"/>
                <a:ea typeface="Consolas"/>
                <a:cs typeface="Consolas"/>
                <a:sym typeface="Consolas"/>
              </a:rPr>
              <a:t>{</a:t>
            </a:r>
            <a:r>
              <a:rPr lang="en-US" sz="1800">
                <a:solidFill>
                  <a:srgbClr val="808080"/>
                </a:solidFill>
                <a:latin typeface="Consolas"/>
                <a:ea typeface="Consolas"/>
                <a:cs typeface="Consolas"/>
                <a:sym typeface="Consolas"/>
              </a:rPr>
              <a:t>vector</a:t>
            </a:r>
            <a:r>
              <a:rPr lang="en-US" sz="1800">
                <a:solidFill>
                  <a:srgbClr val="000000"/>
                </a:solidFill>
                <a:latin typeface="Consolas"/>
                <a:ea typeface="Consolas"/>
                <a:cs typeface="Consolas"/>
                <a:sym typeface="Consolas"/>
              </a:rPr>
              <a:t>.data_</a:t>
            </a:r>
            <a:r>
              <a:rPr lang="en-US" sz="1800">
                <a:latin typeface="Consolas"/>
                <a:ea typeface="Consolas"/>
                <a:cs typeface="Consolas"/>
                <a:sym typeface="Consolas"/>
              </a:rPr>
              <a:t>}</a:t>
            </a:r>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size_</a:t>
            </a:r>
            <a:r>
              <a:rPr lang="en-US" sz="1800">
                <a:latin typeface="Consolas"/>
                <a:ea typeface="Consolas"/>
                <a:cs typeface="Consolas"/>
                <a:sym typeface="Consolas"/>
              </a:rPr>
              <a:t>{</a:t>
            </a:r>
            <a:r>
              <a:rPr lang="en-US" sz="1800">
                <a:solidFill>
                  <a:srgbClr val="808080"/>
                </a:solidFill>
                <a:latin typeface="Consolas"/>
                <a:ea typeface="Consolas"/>
                <a:cs typeface="Consolas"/>
                <a:sym typeface="Consolas"/>
              </a:rPr>
              <a:t>vector</a:t>
            </a:r>
            <a:r>
              <a:rPr lang="en-US" sz="1800">
                <a:solidFill>
                  <a:srgbClr val="000000"/>
                </a:solidFill>
                <a:latin typeface="Consolas"/>
                <a:ea typeface="Consolas"/>
                <a:cs typeface="Consolas"/>
                <a:sym typeface="Consolas"/>
              </a:rPr>
              <a:t>.size_</a:t>
            </a:r>
            <a:r>
              <a:rPr lang="en-US" sz="1800">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808080"/>
                </a:solidFill>
                <a:latin typeface="Consolas"/>
                <a:ea typeface="Consolas"/>
                <a:cs typeface="Consolas"/>
                <a:sym typeface="Consolas"/>
              </a:rPr>
              <a:t>  vector</a:t>
            </a:r>
            <a:r>
              <a:rPr lang="en-US" sz="1800">
                <a:solidFill>
                  <a:srgbClr val="000000"/>
                </a:solidFill>
                <a:latin typeface="Consolas"/>
                <a:ea typeface="Consolas"/>
                <a:cs typeface="Consolas"/>
                <a:sym typeface="Consolas"/>
              </a:rPr>
              <a:t>.data_ = </a:t>
            </a:r>
            <a:r>
              <a:rPr lang="en-US" sz="1800">
                <a:solidFill>
                  <a:srgbClr val="0000FF"/>
                </a:solidFill>
                <a:latin typeface="Consolas"/>
                <a:ea typeface="Consolas"/>
                <a:cs typeface="Consolas"/>
                <a:sym typeface="Consolas"/>
              </a:rPr>
              <a:t>nullptr</a:t>
            </a: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808080"/>
                </a:solidFill>
                <a:latin typeface="Consolas"/>
                <a:ea typeface="Consolas"/>
                <a:cs typeface="Consolas"/>
                <a:sym typeface="Consolas"/>
              </a:rPr>
              <a:t>  vector</a:t>
            </a:r>
            <a:r>
              <a:rPr lang="en-US" sz="1800">
                <a:solidFill>
                  <a:srgbClr val="000000"/>
                </a:solidFill>
                <a:latin typeface="Consolas"/>
                <a:ea typeface="Consolas"/>
                <a:cs typeface="Consolas"/>
                <a:sym typeface="Consolas"/>
              </a:rPr>
              <a:t>.size_ = 0;</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70"/>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Implementing Move Semantics: assignment</a:t>
            </a:r>
            <a:endParaRPr/>
          </a:p>
        </p:txBody>
      </p:sp>
      <p:sp>
        <p:nvSpPr>
          <p:cNvPr id="665" name="Google Shape;665;p70"/>
          <p:cNvSpPr txBox="1"/>
          <p:nvPr>
            <p:ph idx="1" type="body"/>
          </p:nvPr>
        </p:nvSpPr>
        <p:spPr>
          <a:xfrm>
            <a:off x="539750" y="5535474"/>
            <a:ext cx="6769200" cy="6303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None/>
            </a:pPr>
            <a:r>
              <a:rPr lang="en-US"/>
              <a:t>There are alternative implementations (copy/swap, reuse move assignment in move constructor,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66" name="Google Shape;666;p70"/>
          <p:cNvSpPr txBox="1"/>
          <p:nvPr/>
        </p:nvSpPr>
        <p:spPr>
          <a:xfrm>
            <a:off x="533400" y="1371600"/>
            <a:ext cx="7772398" cy="39524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CMyIntVector</a:t>
            </a:r>
            <a:r>
              <a:rPr lang="en-US" sz="1600">
                <a:solidFill>
                  <a:srgbClr val="000000"/>
                </a:solidFill>
                <a:latin typeface="Consolas"/>
                <a:ea typeface="Consolas"/>
                <a:cs typeface="Consolas"/>
                <a:sym typeface="Consolas"/>
              </a:rPr>
              <a:t>&amp; operator=(</a:t>
            </a:r>
            <a:r>
              <a:rPr lang="en-US" sz="1600">
                <a:solidFill>
                  <a:srgbClr val="2B91AF"/>
                </a:solidFill>
                <a:latin typeface="Consolas"/>
                <a:ea typeface="Consolas"/>
                <a:cs typeface="Consolas"/>
                <a:sym typeface="Consolas"/>
              </a:rPr>
              <a:t>CMyIntVector</a:t>
            </a:r>
            <a:r>
              <a:rPr lang="en-US" sz="1600">
                <a:solidFill>
                  <a:srgbClr val="000000"/>
                </a:solidFill>
                <a:latin typeface="Consolas"/>
                <a:ea typeface="Consolas"/>
                <a:cs typeface="Consolas"/>
                <a:sym typeface="Consolas"/>
              </a:rPr>
              <a:t>&amp;&amp;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 </a:t>
            </a:r>
            <a:r>
              <a:rPr lang="en-US" sz="1600">
                <a:solidFill>
                  <a:srgbClr val="C00000"/>
                </a:solidFill>
                <a:latin typeface="Consolas"/>
                <a:ea typeface="Consolas"/>
                <a:cs typeface="Consolas"/>
                <a:sym typeface="Consolas"/>
              </a:rPr>
              <a:t>noexcept </a:t>
            </a: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6F008A"/>
                </a:solidFill>
                <a:latin typeface="Consolas"/>
                <a:ea typeface="Consolas"/>
                <a:cs typeface="Consolas"/>
                <a:sym typeface="Consolas"/>
              </a:rPr>
              <a:t>  assert</a:t>
            </a:r>
            <a:r>
              <a:rPr lang="en-US" sz="1600">
                <a:solidFill>
                  <a:srgbClr val="000000"/>
                </a:solidFill>
                <a:latin typeface="Consolas"/>
                <a:ea typeface="Consolas"/>
                <a:cs typeface="Consolas"/>
                <a:sym typeface="Consolas"/>
              </a:rPr>
              <a:t>(&amp;</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 !=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 // Alternative: If-test</a:t>
            </a:r>
            <a:endParaRPr/>
          </a:p>
          <a:p>
            <a:pPr indent="0" lvl="0" marL="0" marR="0" rtl="0" algn="l">
              <a:lnSpc>
                <a:spcPct val="110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8000"/>
                </a:solidFill>
                <a:latin typeface="Consolas"/>
                <a:ea typeface="Consolas"/>
                <a:cs typeface="Consolas"/>
                <a:sym typeface="Consolas"/>
              </a:rPr>
              <a:t>  // Clean-up memory</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delete</a:t>
            </a:r>
            <a:r>
              <a:rPr lang="en-US" sz="1600">
                <a:solidFill>
                  <a:srgbClr val="000000"/>
                </a:solidFill>
                <a:latin typeface="Consolas"/>
                <a:ea typeface="Consolas"/>
                <a:cs typeface="Consolas"/>
                <a:sym typeface="Consolas"/>
              </a:rPr>
              <a:t>[] data_;</a:t>
            </a:r>
            <a:endParaRPr sz="1600">
              <a:solidFill>
                <a:srgbClr val="000000"/>
              </a:solidFill>
              <a:latin typeface="Consolas"/>
              <a:ea typeface="Consolas"/>
              <a:cs typeface="Consolas"/>
              <a:sym typeface="Consolas"/>
            </a:endParaRPr>
          </a:p>
          <a:p>
            <a:pPr indent="0" lvl="0" marL="0" marR="0" rtl="0" algn="l">
              <a:lnSpc>
                <a:spcPct val="110000"/>
              </a:lnSpc>
              <a:spcBef>
                <a:spcPts val="0"/>
              </a:spcBef>
              <a:spcAft>
                <a:spcPts val="0"/>
              </a:spcAft>
              <a:buNone/>
            </a:pPr>
            <a:r>
              <a:rPr lang="en-US" sz="1600">
                <a:latin typeface="Consolas"/>
                <a:ea typeface="Consolas"/>
                <a:cs typeface="Consolas"/>
                <a:sym typeface="Consolas"/>
              </a:rPr>
              <a:t>  data_ = </a:t>
            </a:r>
            <a:r>
              <a:rPr lang="en-US" sz="1600">
                <a:solidFill>
                  <a:srgbClr val="0000FF"/>
                </a:solidFill>
                <a:latin typeface="Consolas"/>
                <a:ea typeface="Consolas"/>
                <a:cs typeface="Consolas"/>
                <a:sym typeface="Consolas"/>
              </a:rPr>
              <a:t>nullptr</a:t>
            </a:r>
            <a:r>
              <a:rPr lang="en-US" sz="1600">
                <a:latin typeface="Consolas"/>
                <a:ea typeface="Consolas"/>
                <a:cs typeface="Consolas"/>
                <a:sym typeface="Consolas"/>
              </a:rPr>
              <a:t>; size_ = 0;</a:t>
            </a:r>
            <a:endParaRPr sz="1600">
              <a:latin typeface="Consolas"/>
              <a:ea typeface="Consolas"/>
              <a:cs typeface="Consolas"/>
              <a:sym typeface="Consolas"/>
            </a:endParaRPr>
          </a:p>
          <a:p>
            <a:pPr indent="0" lvl="0" marL="0" marR="0" rtl="0" algn="l">
              <a:lnSpc>
                <a:spcPct val="110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8000"/>
                </a:solidFill>
                <a:latin typeface="Consolas"/>
                <a:ea typeface="Consolas"/>
                <a:cs typeface="Consolas"/>
                <a:sym typeface="Consolas"/>
              </a:rPr>
              <a:t>  // Fill-in members</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size_ =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.size_;</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data_ = </a:t>
            </a:r>
            <a:r>
              <a:rPr lang="en-US" sz="1600">
                <a:solidFill>
                  <a:srgbClr val="808080"/>
                </a:solidFill>
                <a:latin typeface="Consolas"/>
                <a:ea typeface="Consolas"/>
                <a:cs typeface="Consolas"/>
                <a:sym typeface="Consolas"/>
              </a:rPr>
              <a:t>vector</a:t>
            </a:r>
            <a:r>
              <a:rPr lang="en-US" sz="1600">
                <a:solidFill>
                  <a:srgbClr val="000000"/>
                </a:solidFill>
                <a:latin typeface="Consolas"/>
                <a:ea typeface="Consolas"/>
                <a:cs typeface="Consolas"/>
                <a:sym typeface="Consolas"/>
              </a:rPr>
              <a:t>.data_;</a:t>
            </a:r>
            <a:endParaRPr/>
          </a:p>
          <a:p>
            <a:pPr indent="0" lvl="0" marL="0" marR="0" rtl="0" algn="l">
              <a:lnSpc>
                <a:spcPct val="110000"/>
              </a:lnSpc>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8000"/>
                </a:solidFill>
                <a:latin typeface="Consolas"/>
                <a:ea typeface="Consolas"/>
                <a:cs typeface="Consolas"/>
                <a:sym typeface="Consolas"/>
              </a:rPr>
              <a:t>  // Make </a:t>
            </a:r>
            <a:r>
              <a:rPr i="1" lang="en-US" sz="1600">
                <a:solidFill>
                  <a:srgbClr val="008000"/>
                </a:solidFill>
                <a:latin typeface="Consolas"/>
                <a:ea typeface="Consolas"/>
                <a:cs typeface="Consolas"/>
                <a:sym typeface="Consolas"/>
              </a:rPr>
              <a:t>vector </a:t>
            </a:r>
            <a:r>
              <a:rPr lang="en-US" sz="1600">
                <a:solidFill>
                  <a:srgbClr val="008000"/>
                </a:solidFill>
                <a:latin typeface="Consolas"/>
                <a:ea typeface="Consolas"/>
                <a:cs typeface="Consolas"/>
                <a:sym typeface="Consolas"/>
              </a:rPr>
              <a:t>an “empty”-vector</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808080"/>
                </a:solidFill>
                <a:latin typeface="Consolas"/>
                <a:ea typeface="Consolas"/>
                <a:cs typeface="Consolas"/>
                <a:sym typeface="Consolas"/>
              </a:rPr>
              <a:t>  vector</a:t>
            </a:r>
            <a:r>
              <a:rPr lang="en-US" sz="1600">
                <a:solidFill>
                  <a:srgbClr val="000000"/>
                </a:solidFill>
                <a:latin typeface="Consolas"/>
                <a:ea typeface="Consolas"/>
                <a:cs typeface="Consolas"/>
                <a:sym typeface="Consolas"/>
              </a:rPr>
              <a:t>.size_ = 0;</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808080"/>
                </a:solidFill>
                <a:latin typeface="Consolas"/>
                <a:ea typeface="Consolas"/>
                <a:cs typeface="Consolas"/>
                <a:sym typeface="Consolas"/>
              </a:rPr>
              <a:t>  vector</a:t>
            </a:r>
            <a:r>
              <a:rPr lang="en-US" sz="1600">
                <a:solidFill>
                  <a:srgbClr val="000000"/>
                </a:solidFill>
                <a:latin typeface="Consolas"/>
                <a:ea typeface="Consolas"/>
                <a:cs typeface="Consolas"/>
                <a:sym typeface="Consolas"/>
              </a:rPr>
              <a:t>.data_ = </a:t>
            </a:r>
            <a:r>
              <a:rPr lang="en-US" sz="1600">
                <a:solidFill>
                  <a:srgbClr val="0000FF"/>
                </a:solidFill>
                <a:latin typeface="Consolas"/>
                <a:ea typeface="Consolas"/>
                <a:cs typeface="Consolas"/>
                <a:sym typeface="Consolas"/>
              </a:rPr>
              <a:t>nullptr</a:t>
            </a: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this</a:t>
            </a: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1</a:t>
            </a:r>
            <a:endParaRPr/>
          </a:p>
        </p:txBody>
      </p:sp>
      <p:sp>
        <p:nvSpPr>
          <p:cNvPr id="160" name="Google Shape;160;p26"/>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rPr b="0" i="0" lang="en-US" sz="2800" u="none" cap="none" strike="noStrike">
                <a:solidFill>
                  <a:schemeClr val="dk1"/>
                </a:solidFill>
                <a:latin typeface="Arial"/>
                <a:ea typeface="Arial"/>
                <a:cs typeface="Arial"/>
                <a:sym typeface="Arial"/>
              </a:rPr>
              <a:t>	For loop takes 3317 ms</a:t>
            </a:r>
            <a:endParaRPr b="0" i="0" sz="2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rPr b="0" i="0" lang="en-US" sz="2400" u="none" cap="none" strike="noStrike">
                <a:solidFill>
                  <a:schemeClr val="dk1"/>
                </a:solidFill>
                <a:latin typeface="Arial"/>
                <a:ea typeface="Arial"/>
                <a:cs typeface="Arial"/>
                <a:sym typeface="Arial"/>
              </a:rPr>
              <a:t>		(1424 ms with reserve)</a:t>
            </a:r>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FF0000"/>
              </a:solidFill>
              <a:latin typeface="Arial"/>
              <a:ea typeface="Arial"/>
              <a:cs typeface="Arial"/>
              <a:sym typeface="Arial"/>
            </a:endParaRPr>
          </a:p>
        </p:txBody>
      </p:sp>
      <p:sp>
        <p:nvSpPr>
          <p:cNvPr id="161" name="Google Shape;161;p26"/>
          <p:cNvSpPr txBox="1"/>
          <p:nvPr/>
        </p:nvSpPr>
        <p:spPr>
          <a:xfrm>
            <a:off x="533400" y="1524000"/>
            <a:ext cx="7772398" cy="225972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vector</a:t>
            </a:r>
            <a:r>
              <a:rPr lang="en-US" sz="1600">
                <a:solidFill>
                  <a:srgbClr val="000000"/>
                </a:solidFill>
                <a:latin typeface="Consolas"/>
                <a:ea typeface="Consolas"/>
                <a:cs typeface="Consolas"/>
                <a:sym typeface="Consolas"/>
              </a:rPr>
              <a:t>&lt;</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&gt; vector;</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8000"/>
                </a:solidFill>
                <a:latin typeface="Consolas"/>
                <a:ea typeface="Consolas"/>
                <a:cs typeface="Consolas"/>
                <a:sym typeface="Consolas"/>
              </a:rPr>
              <a:t>//vector.reserve(count);</a:t>
            </a:r>
            <a:endParaRPr/>
          </a:p>
          <a:p>
            <a:pPr indent="0" lvl="0" marL="0" marR="0" rtl="0" algn="l">
              <a:lnSpc>
                <a:spcPct val="110000"/>
              </a:lnSpc>
              <a:spcBef>
                <a:spcPts val="0"/>
              </a:spcBef>
              <a:spcAft>
                <a:spcPts val="0"/>
              </a:spcAft>
              <a:buNone/>
            </a:pPr>
            <a:r>
              <a:t/>
            </a:r>
            <a:endParaRPr sz="1600">
              <a:solidFill>
                <a:srgbClr val="0000FF"/>
              </a:solidFill>
              <a:latin typeface="Consolas"/>
              <a:ea typeface="Consolas"/>
              <a:cs typeface="Consolas"/>
              <a:sym typeface="Consolas"/>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for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i = 0; i &lt; count; ++i)</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vector.push_back(</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a:t>
            </a:r>
            <a:r>
              <a:rPr lang="en-US" sz="1600">
                <a:solidFill>
                  <a:srgbClr val="A31515"/>
                </a:solidFill>
                <a:latin typeface="Consolas"/>
                <a:ea typeface="Consolas"/>
                <a:cs typeface="Consolas"/>
                <a:sym typeface="Consolas"/>
              </a:rPr>
              <a:t>"To be, or not to be,</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A31515"/>
                </a:solidFill>
                <a:latin typeface="Consolas"/>
                <a:ea typeface="Consolas"/>
                <a:cs typeface="Consolas"/>
                <a:sym typeface="Consolas"/>
              </a:rPr>
              <a:t>     that is the question: Whether…"</a:t>
            </a: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p:txBody>
      </p:sp>
      <p:sp>
        <p:nvSpPr>
          <p:cNvPr id="162" name="Google Shape;162;p26"/>
          <p:cNvSpPr/>
          <p:nvPr/>
        </p:nvSpPr>
        <p:spPr>
          <a:xfrm>
            <a:off x="507506" y="2362200"/>
            <a:ext cx="5969493" cy="1421521"/>
          </a:xfrm>
          <a:prstGeom prst="roundRect">
            <a:avLst>
              <a:gd fmla="val 16667" name="adj"/>
            </a:avLst>
          </a:prstGeom>
          <a:noFill/>
          <a:ln cap="flat" cmpd="sng" w="28575">
            <a:solidFill>
              <a:srgbClr val="C00000"/>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670" name="Shape 670"/>
        <p:cNvGrpSpPr/>
        <p:nvPr/>
      </p:nvGrpSpPr>
      <p:grpSpPr>
        <a:xfrm>
          <a:off x="0" y="0"/>
          <a:ext cx="0" cy="0"/>
          <a:chOff x="0" y="0"/>
          <a:chExt cx="0" cy="0"/>
        </a:xfrm>
      </p:grpSpPr>
      <p:sp>
        <p:nvSpPr>
          <p:cNvPr id="671" name="Google Shape;671;p7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1" marL="0" marR="0" rtl="0" algn="l">
              <a:spcBef>
                <a:spcPts val="0"/>
              </a:spcBef>
              <a:spcAft>
                <a:spcPts val="0"/>
              </a:spcAft>
              <a:buNone/>
            </a:pPr>
            <a:r>
              <a:rPr b="1" i="0" lang="en-US" sz="2000" u="none" cap="none" strike="noStrike">
                <a:solidFill>
                  <a:schemeClr val="dk1"/>
                </a:solidFill>
                <a:latin typeface="Arial"/>
                <a:ea typeface="Arial"/>
                <a:cs typeface="Arial"/>
                <a:sym typeface="Arial"/>
              </a:rPr>
              <a:t>Alternative implementations for move operations</a:t>
            </a:r>
            <a:endParaRPr b="1" i="0" sz="2000" u="none" cap="none" strike="noStrike">
              <a:solidFill>
                <a:schemeClr val="dk1"/>
              </a:solidFill>
              <a:latin typeface="Arial"/>
              <a:ea typeface="Arial"/>
              <a:cs typeface="Arial"/>
              <a:sym typeface="Arial"/>
            </a:endParaRPr>
          </a:p>
        </p:txBody>
      </p:sp>
      <p:sp>
        <p:nvSpPr>
          <p:cNvPr id="672" name="Google Shape;672;p7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std::swap to exchange members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Call </a:t>
            </a:r>
            <a:r>
              <a:rPr b="0" i="1" lang="en-US" sz="1800" u="none" cap="none" strike="noStrike">
                <a:solidFill>
                  <a:schemeClr val="dk1"/>
                </a:solidFill>
                <a:latin typeface="Arial"/>
                <a:ea typeface="Arial"/>
                <a:cs typeface="Arial"/>
                <a:sym typeface="Arial"/>
              </a:rPr>
              <a:t>move assignment operator </a:t>
            </a:r>
            <a:r>
              <a:rPr b="0" i="0" lang="en-US" sz="1800" u="none" cap="none" strike="noStrike">
                <a:solidFill>
                  <a:schemeClr val="dk1"/>
                </a:solidFill>
                <a:latin typeface="Arial"/>
                <a:ea typeface="Arial"/>
                <a:cs typeface="Arial"/>
                <a:sym typeface="Arial"/>
              </a:rPr>
              <a:t>in </a:t>
            </a:r>
            <a:r>
              <a:rPr b="0" i="1" lang="en-US" sz="1800" u="none" cap="none" strike="noStrike">
                <a:solidFill>
                  <a:schemeClr val="dk1"/>
                </a:solidFill>
                <a:latin typeface="Arial"/>
                <a:ea typeface="Arial"/>
                <a:cs typeface="Arial"/>
                <a:sym typeface="Arial"/>
              </a:rPr>
              <a:t>move constructor</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Pass by value in assignment operator</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Copy/swap idiom</a:t>
            </a:r>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Moved to part 2</a:t>
            </a:r>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Optimal implementation</a:t>
            </a:r>
            <a:endParaRPr b="1" i="0" sz="2000" u="none" cap="none" strike="noStrike">
              <a:solidFill>
                <a:schemeClr val="dk2"/>
              </a:solidFill>
              <a:latin typeface="Arial"/>
              <a:ea typeface="Arial"/>
              <a:cs typeface="Arial"/>
              <a:sym typeface="Arial"/>
            </a:endParaRPr>
          </a:p>
        </p:txBody>
      </p:sp>
      <p:sp>
        <p:nvSpPr>
          <p:cNvPr id="678" name="Google Shape;678;p72"/>
          <p:cNvSpPr txBox="1"/>
          <p:nvPr/>
        </p:nvSpPr>
        <p:spPr>
          <a:xfrm>
            <a:off x="533400" y="1524000"/>
            <a:ext cx="7772398" cy="2243820"/>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class</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public</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MyString(</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char</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string</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 string_</a:t>
            </a:r>
            <a:r>
              <a:rPr lang="en-US" sz="1600">
                <a:latin typeface="Consolas"/>
                <a:ea typeface="Consolas"/>
                <a:cs typeface="Consolas"/>
                <a:sym typeface="Consolas"/>
              </a:rPr>
              <a:t>{</a:t>
            </a:r>
            <a:r>
              <a:rPr lang="en-US" sz="1600">
                <a:solidFill>
                  <a:srgbClr val="808080"/>
                </a:solidFill>
                <a:latin typeface="Consolas"/>
                <a:ea typeface="Consolas"/>
                <a:cs typeface="Consolas"/>
                <a:sym typeface="Consolas"/>
              </a:rPr>
              <a:t>string</a:t>
            </a:r>
            <a:r>
              <a:rPr lang="en-US" sz="1600">
                <a:latin typeface="Consolas"/>
                <a:ea typeface="Consolas"/>
                <a:cs typeface="Consolas"/>
                <a:sym typeface="Consolas"/>
              </a:rPr>
              <a:t>}</a:t>
            </a: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private</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string_;</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p:txBody>
      </p:sp>
      <p:sp>
        <p:nvSpPr>
          <p:cNvPr id="679" name="Google Shape;679;p72"/>
          <p:cNvSpPr txBox="1"/>
          <p:nvPr/>
        </p:nvSpPr>
        <p:spPr>
          <a:xfrm>
            <a:off x="1663625" y="4412725"/>
            <a:ext cx="67962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Compiler is you friend)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7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Generated Move Constructor/Assignment Operator</a:t>
            </a:r>
            <a:endParaRPr b="1" i="0" sz="2000" u="none" cap="none" strike="noStrike">
              <a:solidFill>
                <a:schemeClr val="dk2"/>
              </a:solidFill>
              <a:latin typeface="Arial"/>
              <a:ea typeface="Arial"/>
              <a:cs typeface="Arial"/>
              <a:sym typeface="Arial"/>
            </a:endParaRPr>
          </a:p>
        </p:txBody>
      </p:sp>
      <p:sp>
        <p:nvSpPr>
          <p:cNvPr id="685" name="Google Shape;685;p7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Good news:</a:t>
            </a:r>
            <a:endParaRPr/>
          </a:p>
          <a:p>
            <a:pPr indent="-287338" lvl="1" marL="465138"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Move Constructor/Assignment Operator generated by compiler</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79387" lvl="1" marL="179387"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But only when </a:t>
            </a:r>
            <a:r>
              <a:rPr lang="en-US"/>
              <a:t>n</a:t>
            </a:r>
            <a:r>
              <a:rPr b="0" i="0" lang="en-US" sz="1800" u="none" cap="none" strike="noStrike">
                <a:solidFill>
                  <a:schemeClr val="dk1"/>
                </a:solidFill>
                <a:latin typeface="Arial"/>
                <a:ea typeface="Arial"/>
                <a:cs typeface="Arial"/>
                <a:sym typeface="Arial"/>
              </a:rPr>
              <a:t>o user-declared </a:t>
            </a:r>
            <a:endParaRPr b="0" i="0" sz="1800" u="none" cap="none" strike="noStrike">
              <a:solidFill>
                <a:schemeClr val="dk1"/>
              </a:solidFill>
              <a:latin typeface="Arial"/>
              <a:ea typeface="Arial"/>
              <a:cs typeface="Arial"/>
              <a:sym typeface="Arial"/>
            </a:endParaRPr>
          </a:p>
          <a:p>
            <a:pPr indent="-180975" lvl="2" marL="358775"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copy constructor</a:t>
            </a:r>
            <a:endParaRPr/>
          </a:p>
          <a:p>
            <a:pPr indent="-180975" lvl="2" marL="358775"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copy assignment operator</a:t>
            </a:r>
            <a:endParaRPr/>
          </a:p>
          <a:p>
            <a:pPr indent="-180975" lvl="2" marL="358775"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move assignment operator/move constructor</a:t>
            </a:r>
            <a:endParaRPr/>
          </a:p>
          <a:p>
            <a:pPr indent="-180975" lvl="2" marL="358775" marR="0" rtl="0" algn="l">
              <a:lnSpc>
                <a:spcPct val="100000"/>
              </a:lnSpc>
              <a:spcBef>
                <a:spcPts val="0"/>
              </a:spcBef>
              <a:spcAft>
                <a:spcPts val="0"/>
              </a:spcAft>
              <a:buClr>
                <a:srgbClr val="879BAA"/>
              </a:buClr>
              <a:buSzPts val="1800"/>
              <a:buFont typeface="Arial"/>
              <a:buChar char="•"/>
            </a:pPr>
            <a:r>
              <a:rPr lang="en-US"/>
              <a:t>d</a:t>
            </a:r>
            <a:r>
              <a:rPr b="0" i="0" lang="en-US" sz="1800" u="none" cap="none" strike="noStrike">
                <a:solidFill>
                  <a:schemeClr val="dk1"/>
                </a:solidFill>
                <a:latin typeface="Arial"/>
                <a:ea typeface="Arial"/>
                <a:cs typeface="Arial"/>
                <a:sym typeface="Arial"/>
              </a:rPr>
              <a:t>estructor</a:t>
            </a:r>
            <a:endParaRPr/>
          </a:p>
          <a:p>
            <a:pPr indent="0" lvl="1" marL="0" marR="0" rtl="0" algn="l">
              <a:lnSpc>
                <a:spcPct val="10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79388" lvl="1" marL="179388"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Rule of three becomes rule of five/zero</a:t>
            </a:r>
            <a:endParaRPr b="0" i="0" sz="1800" u="none" cap="none" strike="noStrike">
              <a:solidFill>
                <a:schemeClr val="dk1"/>
              </a:solidFill>
              <a:latin typeface="Arial"/>
              <a:ea typeface="Arial"/>
              <a:cs typeface="Arial"/>
              <a:sym typeface="Arial"/>
            </a:endParaRPr>
          </a:p>
          <a:p>
            <a:pPr indent="-65087" lvl="1" marL="179388" marR="0" rtl="0" algn="l">
              <a:lnSpc>
                <a:spcPct val="10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79388" lvl="1" marL="179388" marR="0" rtl="0" algn="l">
              <a:lnSpc>
                <a:spcPct val="10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 default</a:t>
            </a:r>
            <a:endParaRPr/>
          </a:p>
          <a:p>
            <a:pPr indent="-180975" lvl="2" marL="358775" marR="0" rtl="0" algn="l">
              <a:lnSpc>
                <a:spcPct val="100000"/>
              </a:lnSpc>
              <a:spcBef>
                <a:spcPts val="0"/>
              </a:spcBef>
              <a:spcAft>
                <a:spcPts val="0"/>
              </a:spcAft>
              <a:buClr>
                <a:srgbClr val="879BAA"/>
              </a:buClr>
              <a:buSzPts val="1800"/>
              <a:buFont typeface="Consolas"/>
              <a:buChar char="•"/>
            </a:pPr>
            <a:r>
              <a:rPr b="0" i="0" lang="en-US" sz="1800" u="none" cap="none" strike="noStrike">
                <a:solidFill>
                  <a:srgbClr val="000000"/>
                </a:solidFill>
                <a:latin typeface="Consolas"/>
                <a:ea typeface="Consolas"/>
                <a:cs typeface="Consolas"/>
                <a:sym typeface="Consolas"/>
              </a:rPr>
              <a:t>MyString&amp; operator=(MyString&amp;&amp; </a:t>
            </a:r>
            <a:r>
              <a:rPr b="0" i="0" lang="en-US" sz="1800" u="none" cap="none" strike="noStrike">
                <a:solidFill>
                  <a:srgbClr val="808080"/>
                </a:solidFill>
                <a:latin typeface="Consolas"/>
                <a:ea typeface="Consolas"/>
                <a:cs typeface="Consolas"/>
                <a:sym typeface="Consolas"/>
              </a:rPr>
              <a:t>vector</a:t>
            </a:r>
            <a:r>
              <a:rPr b="0" i="0" lang="en-US" sz="1800" u="none" cap="none" strike="noStrike">
                <a:solidFill>
                  <a:srgbClr val="000000"/>
                </a:solidFill>
                <a:latin typeface="Consolas"/>
                <a:ea typeface="Consolas"/>
                <a:cs typeface="Consolas"/>
                <a:sym typeface="Consolas"/>
              </a:rPr>
              <a:t>) = default;</a:t>
            </a:r>
            <a:endParaRPr/>
          </a:p>
          <a:p>
            <a:pPr indent="-182562" lvl="3" marL="538163" marR="0" rtl="0" algn="l">
              <a:lnSpc>
                <a:spcPct val="100000"/>
              </a:lnSpc>
              <a:spcBef>
                <a:spcPts val="0"/>
              </a:spcBef>
              <a:spcAft>
                <a:spcPts val="0"/>
              </a:spcAft>
              <a:buClr>
                <a:srgbClr val="879BAA"/>
              </a:buClr>
              <a:buSzPts val="1800"/>
              <a:buFont typeface="Consolas"/>
              <a:buChar char="•"/>
            </a:pPr>
            <a:r>
              <a:rPr b="0" i="0" lang="en-US" sz="1800" u="none" cap="none" strike="noStrike">
                <a:solidFill>
                  <a:srgbClr val="000000"/>
                </a:solidFill>
                <a:latin typeface="Consolas"/>
                <a:ea typeface="Consolas"/>
                <a:cs typeface="Consolas"/>
                <a:sym typeface="Consolas"/>
              </a:rPr>
              <a:t>Noexcept</a:t>
            </a:r>
            <a:endParaRPr b="0" i="0" sz="1800" u="none" cap="none" strike="noStrike">
              <a:solidFill>
                <a:schemeClr val="dk1"/>
              </a:solidFill>
              <a:latin typeface="Arial"/>
              <a:ea typeface="Arial"/>
              <a:cs typeface="Arial"/>
              <a:sym typeface="Arial"/>
            </a:endParaRPr>
          </a:p>
          <a:p>
            <a:pPr indent="-65087" lvl="1" marL="179388" marR="0" rtl="0" algn="l">
              <a:lnSpc>
                <a:spcPct val="10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588" lvl="1" marL="1588" marR="0" rtl="0" algn="l">
              <a:lnSpc>
                <a:spcPct val="100000"/>
              </a:lnSpc>
              <a:spcBef>
                <a:spcPts val="0"/>
              </a:spcBef>
              <a:spcAft>
                <a:spcPts val="0"/>
              </a:spcAft>
              <a:buClr>
                <a:srgbClr val="879BAA"/>
              </a:buClr>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Google Shape;690;p7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std::move</a:t>
            </a:r>
            <a:endParaRPr b="1" i="0" sz="2000" u="none" cap="none" strike="noStrike">
              <a:solidFill>
                <a:schemeClr val="dk2"/>
              </a:solidFill>
              <a:latin typeface="Arial"/>
              <a:ea typeface="Arial"/>
              <a:cs typeface="Arial"/>
              <a:sym typeface="Arial"/>
            </a:endParaRPr>
          </a:p>
        </p:txBody>
      </p:sp>
      <p:sp>
        <p:nvSpPr>
          <p:cNvPr id="691" name="Google Shape;691;p74"/>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Converts lvalues into rvalues references</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sng" cap="none" strike="noStrike">
                <a:solidFill>
                  <a:schemeClr val="hlink"/>
                </a:solidFill>
                <a:latin typeface="Arial"/>
                <a:ea typeface="Arial"/>
                <a:cs typeface="Arial"/>
                <a:sym typeface="Arial"/>
                <a:hlinkClick r:id="rId3"/>
              </a:rPr>
              <a:t>A simple cast</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Doesn’t move anything</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 a; a = std::move(b);</a:t>
            </a:r>
            <a:endParaRPr/>
          </a:p>
          <a:p>
            <a:pPr indent="-287338" lvl="1" marL="465138" marR="0" rtl="0" algn="l">
              <a:lnSpc>
                <a:spcPct val="110000"/>
              </a:lnSpc>
              <a:spcBef>
                <a:spcPts val="0"/>
              </a:spcBef>
              <a:spcAft>
                <a:spcPts val="0"/>
              </a:spcAft>
              <a:buClr>
                <a:srgbClr val="879BAA"/>
              </a:buClr>
              <a:buSzPts val="1800"/>
              <a:buFont typeface="Arial"/>
              <a:buChar char="•"/>
            </a:pPr>
            <a:r>
              <a:rPr lang="en-US"/>
              <a:t>A::operator</a:t>
            </a:r>
            <a:r>
              <a:rPr b="0" i="0" lang="en-US" sz="1800" u="none" cap="none" strike="noStrike">
                <a:solidFill>
                  <a:schemeClr val="dk1"/>
                </a:solidFill>
                <a:latin typeface="Arial"/>
                <a:ea typeface="Arial"/>
                <a:cs typeface="Arial"/>
                <a:sym typeface="Arial"/>
              </a:rPr>
              <a:t>=  does the move</a:t>
            </a:r>
            <a:endParaRPr/>
          </a:p>
          <a:p>
            <a:pPr indent="-342900" lvl="0" marL="342900" marR="0" rtl="0" algn="l">
              <a:lnSpc>
                <a:spcPct val="110000"/>
              </a:lnSpc>
              <a:spcBef>
                <a:spcPts val="0"/>
              </a:spcBef>
              <a:spcAft>
                <a:spcPts val="0"/>
              </a:spcAft>
              <a:buClr>
                <a:schemeClr val="dk1"/>
              </a:buClr>
              <a:buSzPts val="1800"/>
              <a:buFont typeface="Arial"/>
              <a:buChar char="•"/>
            </a:pPr>
            <a:r>
              <a:rPr lang="en-US"/>
              <a:t>!!!! </a:t>
            </a:r>
            <a:r>
              <a:rPr b="0" i="0" lang="en-US" sz="1800" u="none" cap="none" strike="noStrike">
                <a:solidFill>
                  <a:schemeClr val="dk1"/>
                </a:solidFill>
                <a:latin typeface="Arial"/>
                <a:ea typeface="Arial"/>
                <a:cs typeface="Arial"/>
                <a:sym typeface="Arial"/>
              </a:rPr>
              <a:t>std::move doesn't necessarily lead to a move operation</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std::move (</a:t>
            </a:r>
            <a:r>
              <a:rPr b="1" i="0" lang="en-US" sz="1800" u="none" cap="none" strike="noStrike">
                <a:solidFill>
                  <a:schemeClr val="dk1"/>
                </a:solidFill>
                <a:latin typeface="Arial"/>
                <a:ea typeface="Arial"/>
                <a:cs typeface="Arial"/>
                <a:sym typeface="Arial"/>
              </a:rPr>
              <a:t>const </a:t>
            </a:r>
            <a:r>
              <a:rPr b="0" i="0" lang="en-US" sz="1800" u="none" cap="none" strike="noStrike">
                <a:solidFill>
                  <a:schemeClr val="dk1"/>
                </a:solidFill>
                <a:latin typeface="Arial"/>
                <a:ea typeface="Arial"/>
                <a:cs typeface="Arial"/>
                <a:sym typeface="Arial"/>
              </a:rPr>
              <a:t>object)</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Class might not implement move operations</a:t>
            </a:r>
            <a:endParaRPr/>
          </a:p>
          <a:p>
            <a:pPr indent="-180975" lvl="2" marL="35877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Move operations possibly not generated</a:t>
            </a:r>
            <a:endParaRPr b="0" i="0" sz="1800" u="none" cap="none" strike="noStrike">
              <a:solidFill>
                <a:schemeClr val="dk1"/>
              </a:solidFill>
              <a:latin typeface="Arial"/>
              <a:ea typeface="Arial"/>
              <a:cs typeface="Arial"/>
              <a:sym typeface="Arial"/>
            </a:endParaRPr>
          </a:p>
        </p:txBody>
      </p:sp>
      <p:sp>
        <p:nvSpPr>
          <p:cNvPr id="692" name="Google Shape;692;p74"/>
          <p:cNvSpPr txBox="1"/>
          <p:nvPr/>
        </p:nvSpPr>
        <p:spPr>
          <a:xfrm>
            <a:off x="955700" y="4837475"/>
            <a:ext cx="67962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Think of std::move as “std::make_moveable”</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7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lang="en-US"/>
              <a:t>Quizz: </a:t>
            </a:r>
            <a:r>
              <a:rPr b="1" i="0" lang="en-US" sz="2000" u="none" cap="none" strike="noStrike">
                <a:solidFill>
                  <a:schemeClr val="dk2"/>
                </a:solidFill>
                <a:latin typeface="Arial"/>
                <a:ea typeface="Arial"/>
                <a:cs typeface="Arial"/>
                <a:sym typeface="Arial"/>
              </a:rPr>
              <a:t>Something wrong?</a:t>
            </a:r>
            <a:endParaRPr b="1" i="0" sz="2000" u="none" cap="none" strike="noStrike">
              <a:solidFill>
                <a:schemeClr val="dk2"/>
              </a:solidFill>
              <a:latin typeface="Arial"/>
              <a:ea typeface="Arial"/>
              <a:cs typeface="Arial"/>
              <a:sym typeface="Arial"/>
            </a:endParaRPr>
          </a:p>
        </p:txBody>
      </p:sp>
      <p:sp>
        <p:nvSpPr>
          <p:cNvPr id="699" name="Google Shape;699;p75"/>
          <p:cNvSpPr txBox="1"/>
          <p:nvPr>
            <p:ph idx="1" type="body"/>
          </p:nvPr>
        </p:nvSpPr>
        <p:spPr>
          <a:xfrm>
            <a:off x="539749" y="1412874"/>
            <a:ext cx="8070851" cy="491172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p:txBody>
      </p:sp>
      <p:sp>
        <p:nvSpPr>
          <p:cNvPr id="700" name="Google Shape;700;p75"/>
          <p:cNvSpPr txBox="1"/>
          <p:nvPr/>
        </p:nvSpPr>
        <p:spPr>
          <a:xfrm>
            <a:off x="533400" y="1371600"/>
            <a:ext cx="7772398" cy="144719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getDataTrue()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a:t>
            </a:r>
            <a:r>
              <a:rPr lang="en-US" sz="1600">
                <a:solidFill>
                  <a:schemeClr val="dk1"/>
                </a:solidFill>
                <a:latin typeface="Consolas"/>
                <a:ea typeface="Consolas"/>
                <a:cs typeface="Consolas"/>
                <a:sym typeface="Consolas"/>
              </a:rPr>
              <a:t>std::move(result); </a:t>
            </a:r>
            <a:r>
              <a:rPr lang="en-US" sz="1600">
                <a:solidFill>
                  <a:srgbClr val="008000"/>
                </a:solidFill>
                <a:latin typeface="Consolas"/>
                <a:ea typeface="Consolas"/>
                <a:cs typeface="Consolas"/>
                <a:sym typeface="Consolas"/>
              </a:rPr>
              <a:t>// move to avoid copy</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701" name="Google Shape;701;p75"/>
          <p:cNvSpPr txBox="1"/>
          <p:nvPr/>
        </p:nvSpPr>
        <p:spPr>
          <a:xfrm>
            <a:off x="533400" y="3200400"/>
            <a:ext cx="7772398"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getDataFalse()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a:t>
            </a:r>
            <a:r>
              <a:rPr lang="en-US" sz="1600">
                <a:solidFill>
                  <a:schemeClr val="dk1"/>
                </a:solidFill>
                <a:latin typeface="Consolas"/>
                <a:ea typeface="Consolas"/>
                <a:cs typeface="Consolas"/>
                <a:sym typeface="Consolas"/>
              </a:rPr>
              <a:t>std::move(getReverseData()); </a:t>
            </a:r>
            <a:r>
              <a:rPr lang="en-US" sz="1600">
                <a:solidFill>
                  <a:srgbClr val="008000"/>
                </a:solidFill>
                <a:latin typeface="Consolas"/>
                <a:ea typeface="Consolas"/>
                <a:cs typeface="Consolas"/>
                <a:sym typeface="Consolas"/>
              </a:rPr>
              <a:t>// move to avoid copy</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76"/>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Don’t return std::move(…)</a:t>
            </a:r>
            <a:endParaRPr b="1" i="0" sz="2000" u="none" cap="none" strike="noStrike">
              <a:solidFill>
                <a:schemeClr val="dk2"/>
              </a:solidFill>
              <a:latin typeface="Arial"/>
              <a:ea typeface="Arial"/>
              <a:cs typeface="Arial"/>
              <a:sym typeface="Arial"/>
            </a:endParaRPr>
          </a:p>
        </p:txBody>
      </p:sp>
      <p:sp>
        <p:nvSpPr>
          <p:cNvPr id="707" name="Google Shape;707;p76"/>
          <p:cNvSpPr txBox="1"/>
          <p:nvPr>
            <p:ph idx="1" type="body"/>
          </p:nvPr>
        </p:nvSpPr>
        <p:spPr>
          <a:xfrm>
            <a:off x="539749" y="1412874"/>
            <a:ext cx="8070851" cy="491172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08" name="Google Shape;708;p76"/>
          <p:cNvSpPr txBox="1"/>
          <p:nvPr/>
        </p:nvSpPr>
        <p:spPr>
          <a:xfrm>
            <a:off x="533400" y="1371600"/>
            <a:ext cx="7772398" cy="144719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getDataTrue()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result;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709" name="Google Shape;709;p76"/>
          <p:cNvSpPr txBox="1"/>
          <p:nvPr/>
        </p:nvSpPr>
        <p:spPr>
          <a:xfrm>
            <a:off x="533400" y="3200400"/>
            <a:ext cx="7772398"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getDataFalse()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getReverseData();</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7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Don’t return std::move(…)</a:t>
            </a:r>
            <a:endParaRPr b="1" i="0" sz="2000" u="none" cap="none" strike="noStrike">
              <a:solidFill>
                <a:schemeClr val="dk2"/>
              </a:solidFill>
              <a:latin typeface="Arial"/>
              <a:ea typeface="Arial"/>
              <a:cs typeface="Arial"/>
              <a:sym typeface="Arial"/>
            </a:endParaRPr>
          </a:p>
        </p:txBody>
      </p:sp>
      <p:sp>
        <p:nvSpPr>
          <p:cNvPr id="716" name="Google Shape;716;p77"/>
          <p:cNvSpPr txBox="1"/>
          <p:nvPr>
            <p:ph idx="1" type="body"/>
          </p:nvPr>
        </p:nvSpPr>
        <p:spPr>
          <a:xfrm>
            <a:off x="539749" y="1412874"/>
            <a:ext cx="8070851" cy="491172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Clr>
                <a:schemeClr val="dk1"/>
              </a:buClr>
              <a:buFont typeface="Noto Sans Symbols"/>
              <a:buNone/>
            </a:pPr>
            <a:r>
              <a:rPr b="0" i="0" lang="en-US" sz="1800" u="none" cap="none" strike="noStrike">
                <a:solidFill>
                  <a:schemeClr val="dk1"/>
                </a:solidFill>
                <a:latin typeface="Arial"/>
                <a:ea typeface="Arial"/>
                <a:cs typeface="Arial"/>
                <a:sym typeface="Arial"/>
              </a:rPr>
              <a:t>Move not necessary</a:t>
            </a: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Move is done implicit if local values are returned</a:t>
            </a:r>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chemeClr val="dk1"/>
              </a:solidFill>
              <a:latin typeface="Arial"/>
              <a:ea typeface="Arial"/>
              <a:cs typeface="Arial"/>
              <a:sym typeface="Arial"/>
            </a:endParaRPr>
          </a:p>
          <a:p>
            <a:pPr indent="0" lvl="1" marL="0" marR="0" rtl="0" algn="l">
              <a:lnSpc>
                <a:spcPct val="11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RVO and NRVO can’t be applied with std::move (See hidden slides ☺)</a:t>
            </a:r>
            <a:endParaRPr b="0" i="0" sz="1800" u="none" cap="none" strike="noStrike">
              <a:solidFill>
                <a:schemeClr val="dk1"/>
              </a:solidFill>
              <a:latin typeface="Arial"/>
              <a:ea typeface="Arial"/>
              <a:cs typeface="Arial"/>
              <a:sym typeface="Arial"/>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Not a named object</a:t>
            </a:r>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Not (obviously) a temporary</a:t>
            </a:r>
            <a:endParaRPr/>
          </a:p>
          <a:p>
            <a:pPr indent="0" lvl="0" marL="0" marR="0" rtl="0" algn="l">
              <a:lnSpc>
                <a:spcPct val="110000"/>
              </a:lnSpc>
              <a:spcBef>
                <a:spcPts val="0"/>
              </a:spcBef>
              <a:spcAft>
                <a:spcPts val="0"/>
              </a:spcAft>
              <a:buNone/>
            </a:pPr>
            <a:r>
              <a:t/>
            </a:r>
            <a:endParaRPr b="0" i="0" sz="9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900" u="none" cap="none" strike="noStrike">
                <a:solidFill>
                  <a:schemeClr val="dk1"/>
                </a:solidFill>
                <a:latin typeface="Arial"/>
                <a:ea typeface="Arial"/>
                <a:cs typeface="Arial"/>
                <a:sym typeface="Arial"/>
              </a:rPr>
              <a:t>* There are a limited number of advanced use-cases where it is useful to return with std::move. The default hower should be not to return with std::move</a:t>
            </a:r>
            <a:endParaRPr b="0" i="0" sz="9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17" name="Google Shape;717;p77"/>
          <p:cNvSpPr txBox="1"/>
          <p:nvPr/>
        </p:nvSpPr>
        <p:spPr>
          <a:xfrm>
            <a:off x="533400" y="1371600"/>
            <a:ext cx="7772398" cy="1447192"/>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getDataTrue()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t>
            </a:r>
            <a:r>
              <a:rPr lang="en-US" sz="1600">
                <a:solidFill>
                  <a:srgbClr val="C00000"/>
                </a:solidFill>
                <a:latin typeface="Consolas"/>
                <a:ea typeface="Consolas"/>
                <a:cs typeface="Consolas"/>
                <a:sym typeface="Consolas"/>
              </a:rPr>
              <a:t>std::move(</a:t>
            </a:r>
            <a:r>
              <a:rPr lang="en-US" sz="1600">
                <a:solidFill>
                  <a:srgbClr val="000000"/>
                </a:solidFill>
                <a:latin typeface="Consolas"/>
                <a:ea typeface="Consolas"/>
                <a:cs typeface="Consolas"/>
                <a:sym typeface="Consolas"/>
              </a:rPr>
              <a:t>result</a:t>
            </a:r>
            <a:r>
              <a:rPr lang="en-US" sz="1600">
                <a:solidFill>
                  <a:srgbClr val="C00000"/>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718" name="Google Shape;718;p77"/>
          <p:cNvSpPr/>
          <p:nvPr/>
        </p:nvSpPr>
        <p:spPr>
          <a:xfrm>
            <a:off x="1905000" y="2209800"/>
            <a:ext cx="381000" cy="381000"/>
          </a:xfrm>
          <a:prstGeom prst="noSmoking">
            <a:avLst>
              <a:gd fmla="val 18750" name="adj"/>
            </a:avLst>
          </a:prstGeom>
          <a:solidFill>
            <a:srgbClr val="FF0000"/>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719" name="Google Shape;719;p77"/>
          <p:cNvSpPr txBox="1"/>
          <p:nvPr/>
        </p:nvSpPr>
        <p:spPr>
          <a:xfrm>
            <a:off x="533400" y="3200400"/>
            <a:ext cx="7772398" cy="90550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getDataFalse() {</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a:t>
            </a:r>
            <a:r>
              <a:rPr lang="en-US" sz="1600">
                <a:solidFill>
                  <a:srgbClr val="C00000"/>
                </a:solidFill>
                <a:latin typeface="Consolas"/>
                <a:ea typeface="Consolas"/>
                <a:cs typeface="Consolas"/>
                <a:sym typeface="Consolas"/>
              </a:rPr>
              <a:t>std::move(</a:t>
            </a:r>
            <a:r>
              <a:rPr lang="en-US" sz="1600">
                <a:solidFill>
                  <a:srgbClr val="000000"/>
                </a:solidFill>
                <a:latin typeface="Consolas"/>
                <a:ea typeface="Consolas"/>
                <a:cs typeface="Consolas"/>
                <a:sym typeface="Consolas"/>
              </a:rPr>
              <a:t>getReverseData()</a:t>
            </a:r>
            <a:r>
              <a:rPr lang="en-US" sz="1600">
                <a:solidFill>
                  <a:srgbClr val="C00000"/>
                </a:solidFill>
                <a:latin typeface="Consolas"/>
                <a:ea typeface="Consolas"/>
                <a:cs typeface="Consolas"/>
                <a:sym typeface="Consolas"/>
              </a:rPr>
              <a:t>)</a:t>
            </a: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200">
              <a:solidFill>
                <a:schemeClr val="dk1"/>
              </a:solidFill>
              <a:latin typeface="Calibri"/>
              <a:ea typeface="Calibri"/>
              <a:cs typeface="Calibri"/>
              <a:sym typeface="Calibri"/>
            </a:endParaRPr>
          </a:p>
        </p:txBody>
      </p:sp>
      <p:sp>
        <p:nvSpPr>
          <p:cNvPr id="720" name="Google Shape;720;p77"/>
          <p:cNvSpPr/>
          <p:nvPr/>
        </p:nvSpPr>
        <p:spPr>
          <a:xfrm>
            <a:off x="1905000" y="3505200"/>
            <a:ext cx="381000" cy="381000"/>
          </a:xfrm>
          <a:prstGeom prst="noSmoking">
            <a:avLst>
              <a:gd fmla="val 18750" name="adj"/>
            </a:avLst>
          </a:prstGeom>
          <a:solidFill>
            <a:srgbClr val="FF0000"/>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7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lang="en-US">
                <a:solidFill>
                  <a:schemeClr val="dk1"/>
                </a:solidFill>
              </a:rPr>
              <a:t>Quizz: </a:t>
            </a:r>
            <a:r>
              <a:rPr b="1" i="0" lang="en-US" sz="2000" u="none" cap="none" strike="noStrike">
                <a:solidFill>
                  <a:schemeClr val="dk2"/>
                </a:solidFill>
                <a:latin typeface="Arial"/>
                <a:ea typeface="Arial"/>
                <a:cs typeface="Arial"/>
                <a:sym typeface="Arial"/>
              </a:rPr>
              <a:t>Something wrong?</a:t>
            </a:r>
            <a:endParaRPr b="1" i="0" sz="2000" u="none" cap="none" strike="noStrike">
              <a:solidFill>
                <a:schemeClr val="dk2"/>
              </a:solidFill>
              <a:latin typeface="Arial"/>
              <a:ea typeface="Arial"/>
              <a:cs typeface="Arial"/>
              <a:sym typeface="Arial"/>
            </a:endParaRPr>
          </a:p>
        </p:txBody>
      </p:sp>
      <p:sp>
        <p:nvSpPr>
          <p:cNvPr id="727" name="Google Shape;727;p78"/>
          <p:cNvSpPr txBox="1"/>
          <p:nvPr>
            <p:ph idx="1" type="body"/>
          </p:nvPr>
        </p:nvSpPr>
        <p:spPr>
          <a:xfrm>
            <a:off x="539749" y="1412874"/>
            <a:ext cx="814705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p:txBody>
      </p:sp>
      <p:sp>
        <p:nvSpPr>
          <p:cNvPr id="728" name="Google Shape;728;p78"/>
          <p:cNvSpPr txBox="1"/>
          <p:nvPr/>
        </p:nvSpPr>
        <p:spPr>
          <a:xfrm>
            <a:off x="533400" y="1600200"/>
            <a:ext cx="7772398" cy="171803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7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Don’t return by const value</a:t>
            </a:r>
            <a:endParaRPr b="1" i="0" sz="2000" u="none" cap="none" strike="noStrike">
              <a:solidFill>
                <a:schemeClr val="dk2"/>
              </a:solidFill>
              <a:latin typeface="Arial"/>
              <a:ea typeface="Arial"/>
              <a:cs typeface="Arial"/>
              <a:sym typeface="Arial"/>
            </a:endParaRPr>
          </a:p>
        </p:txBody>
      </p:sp>
      <p:sp>
        <p:nvSpPr>
          <p:cNvPr id="734" name="Google Shape;734;p79"/>
          <p:cNvSpPr txBox="1"/>
          <p:nvPr>
            <p:ph idx="1" type="body"/>
          </p:nvPr>
        </p:nvSpPr>
        <p:spPr>
          <a:xfrm>
            <a:off x="539749" y="1412874"/>
            <a:ext cx="814705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None/>
            </a:pPr>
            <a:r>
              <a:t/>
            </a:r>
            <a:endParaRPr b="0" i="0" sz="1800" u="none" cap="none" strike="noStrike">
              <a:solidFill>
                <a:srgbClr val="2B91AF"/>
              </a:solidFill>
              <a:highlight>
                <a:srgbClr val="FFFFFF"/>
              </a:highlight>
              <a:latin typeface="Consolas"/>
              <a:ea typeface="Consolas"/>
              <a:cs typeface="Consolas"/>
              <a:sym typeface="Consolas"/>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Const == don’t change me</a:t>
            </a:r>
            <a:endParaRPr b="0" i="0" sz="1800" u="none" cap="none" strike="noStrike">
              <a:solidFill>
                <a:schemeClr val="dk1"/>
              </a:solidFill>
              <a:latin typeface="Arial"/>
              <a:ea typeface="Arial"/>
              <a:cs typeface="Arial"/>
              <a:sym typeface="Arial"/>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Can’t be moved</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Compiles, but copy instead of move</a:t>
            </a:r>
            <a:endParaRPr/>
          </a:p>
          <a:p>
            <a:pPr indent="-3175" lvl="2" marL="358775" marR="0" rtl="0" algn="l">
              <a:lnSpc>
                <a:spcPct val="110000"/>
              </a:lnSpc>
              <a:spcBef>
                <a:spcPts val="0"/>
              </a:spcBef>
              <a:spcAft>
                <a:spcPts val="0"/>
              </a:spcAft>
              <a:buClr>
                <a:srgbClr val="879BAA"/>
              </a:buClr>
              <a:buFont typeface="Arial"/>
              <a:buNone/>
            </a:pPr>
            <a:r>
              <a:t/>
            </a:r>
            <a:endParaRPr b="0" i="0" sz="1800" u="none" cap="none" strike="noStrike">
              <a:solidFill>
                <a:srgbClr val="2B91AF"/>
              </a:solidFill>
              <a:latin typeface="Consolas"/>
              <a:ea typeface="Consolas"/>
              <a:cs typeface="Consolas"/>
              <a:sym typeface="Consolas"/>
            </a:endParaRPr>
          </a:p>
          <a:p>
            <a:pPr indent="-3175" lvl="2" marL="358775" marR="0" rtl="0" algn="l">
              <a:lnSpc>
                <a:spcPct val="110000"/>
              </a:lnSpc>
              <a:spcBef>
                <a:spcPts val="0"/>
              </a:spcBef>
              <a:spcAft>
                <a:spcPts val="0"/>
              </a:spcAft>
              <a:buClr>
                <a:srgbClr val="879BAA"/>
              </a:buClr>
              <a:buFont typeface="Consolas"/>
              <a:buNone/>
            </a:pPr>
            <a:r>
              <a:rPr b="0" i="0" lang="en-US" sz="1800" u="none" cap="none" strike="noStrike">
                <a:solidFill>
                  <a:srgbClr val="2B91AF"/>
                </a:solidFill>
                <a:latin typeface="Consolas"/>
                <a:ea typeface="Consolas"/>
                <a:cs typeface="Consolas"/>
                <a:sym typeface="Consolas"/>
              </a:rPr>
              <a:t>	MyStringVector</a:t>
            </a:r>
            <a:r>
              <a:rPr b="0" i="0" lang="en-US" sz="1800" u="none" cap="none" strike="noStrike">
                <a:solidFill>
                  <a:srgbClr val="000000"/>
                </a:solidFill>
                <a:latin typeface="Consolas"/>
                <a:ea typeface="Consolas"/>
                <a:cs typeface="Consolas"/>
                <a:sym typeface="Consolas"/>
              </a:rPr>
              <a:t>&amp; operator=(</a:t>
            </a:r>
            <a:r>
              <a:rPr b="0" i="0" lang="en-US" sz="1800" u="none" cap="none" strike="noStrike">
                <a:solidFill>
                  <a:srgbClr val="0000FF"/>
                </a:solidFill>
                <a:latin typeface="Consolas"/>
                <a:ea typeface="Consolas"/>
                <a:cs typeface="Consolas"/>
                <a:sym typeface="Consolas"/>
              </a:rPr>
              <a:t>const</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2B91AF"/>
                </a:solidFill>
                <a:latin typeface="Consolas"/>
                <a:ea typeface="Consolas"/>
                <a:cs typeface="Consolas"/>
                <a:sym typeface="Consolas"/>
              </a:rPr>
              <a:t>MyStringVector</a:t>
            </a:r>
            <a:r>
              <a:rPr b="0" i="0" lang="en-US" sz="1800" u="none" cap="none" strike="noStrike">
                <a:solidFill>
                  <a:srgbClr val="000000"/>
                </a:solidFill>
                <a:latin typeface="Consolas"/>
                <a:ea typeface="Consolas"/>
                <a:cs typeface="Consolas"/>
                <a:sym typeface="Consolas"/>
              </a:rPr>
              <a:t>&amp; </a:t>
            </a:r>
            <a:r>
              <a:rPr b="0" i="0" lang="en-US" sz="1800" u="none" cap="none" strike="noStrike">
                <a:solidFill>
                  <a:srgbClr val="808080"/>
                </a:solidFill>
                <a:latin typeface="Consolas"/>
                <a:ea typeface="Consolas"/>
                <a:cs typeface="Consolas"/>
                <a:sym typeface="Consolas"/>
              </a:rPr>
              <a:t>vector</a:t>
            </a:r>
            <a:r>
              <a:rPr b="0" i="0" lang="en-US" sz="1800" u="none" cap="none" strike="noStrike">
                <a:solidFill>
                  <a:srgbClr val="000000"/>
                </a:solidFill>
                <a:latin typeface="Consolas"/>
                <a:ea typeface="Consolas"/>
                <a:cs typeface="Consolas"/>
                <a:sym typeface="Consolas"/>
              </a:rPr>
              <a:t>)</a:t>
            </a:r>
            <a:endParaRPr/>
          </a:p>
          <a:p>
            <a:pPr indent="-3175" lvl="2" marL="358775" marR="0" rtl="0" algn="l">
              <a:lnSpc>
                <a:spcPct val="110000"/>
              </a:lnSpc>
              <a:spcBef>
                <a:spcPts val="0"/>
              </a:spcBef>
              <a:spcAft>
                <a:spcPts val="0"/>
              </a:spcAft>
              <a:buClr>
                <a:srgbClr val="879BAA"/>
              </a:buClr>
              <a:buFont typeface="Consolas"/>
              <a:buNone/>
            </a:pPr>
            <a:r>
              <a:rPr b="0" i="0" lang="en-US" sz="1800" u="none" cap="none" strike="noStrike">
                <a:solidFill>
                  <a:srgbClr val="2B91AF"/>
                </a:solidFill>
                <a:latin typeface="Consolas"/>
                <a:ea typeface="Consolas"/>
                <a:cs typeface="Consolas"/>
                <a:sym typeface="Consolas"/>
              </a:rPr>
              <a:t>	MyStringVector</a:t>
            </a:r>
            <a:r>
              <a:rPr b="0" i="0" lang="en-US" sz="1800" u="none" cap="none" strike="noStrike">
                <a:solidFill>
                  <a:srgbClr val="000000"/>
                </a:solidFill>
                <a:latin typeface="Consolas"/>
                <a:ea typeface="Consolas"/>
                <a:cs typeface="Consolas"/>
                <a:sym typeface="Consolas"/>
              </a:rPr>
              <a:t>&amp; operator=(</a:t>
            </a:r>
            <a:r>
              <a:rPr b="0" i="0" lang="en-US" sz="1800" u="none" cap="none" strike="noStrike">
                <a:solidFill>
                  <a:srgbClr val="2B91AF"/>
                </a:solidFill>
                <a:latin typeface="Consolas"/>
                <a:ea typeface="Consolas"/>
                <a:cs typeface="Consolas"/>
                <a:sym typeface="Consolas"/>
              </a:rPr>
              <a:t>MyStringVector</a:t>
            </a:r>
            <a:r>
              <a:rPr b="0" i="0" lang="en-US" sz="1800" u="none" cap="none" strike="noStrike">
                <a:solidFill>
                  <a:srgbClr val="000000"/>
                </a:solidFill>
                <a:latin typeface="Consolas"/>
                <a:ea typeface="Consolas"/>
                <a:cs typeface="Consolas"/>
                <a:sym typeface="Consolas"/>
              </a:rPr>
              <a:t>&amp;&amp; </a:t>
            </a:r>
            <a:r>
              <a:rPr b="0" i="0" lang="en-US" sz="1800" u="none" cap="none" strike="noStrike">
                <a:solidFill>
                  <a:srgbClr val="808080"/>
                </a:solidFill>
                <a:latin typeface="Consolas"/>
                <a:ea typeface="Consolas"/>
                <a:cs typeface="Consolas"/>
                <a:sym typeface="Consolas"/>
              </a:rPr>
              <a:t>vector</a:t>
            </a:r>
            <a:r>
              <a:rPr b="0" i="0" lang="en-US" sz="1800" u="none" cap="none" strike="noStrike">
                <a:solidFill>
                  <a:srgbClr val="000000"/>
                </a:solidFill>
                <a:latin typeface="Consolas"/>
                <a:ea typeface="Consolas"/>
                <a:cs typeface="Consolas"/>
                <a:sym typeface="Consolas"/>
              </a:rPr>
              <a:t>)</a:t>
            </a:r>
            <a:endParaRPr b="0" i="0" sz="1800" u="none" cap="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35" name="Google Shape;735;p79"/>
          <p:cNvSpPr txBox="1"/>
          <p:nvPr/>
        </p:nvSpPr>
        <p:spPr>
          <a:xfrm>
            <a:off x="533400" y="1600200"/>
            <a:ext cx="7772398" cy="1718035"/>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result;</a:t>
            </a:r>
            <a:endParaRPr sz="1600">
              <a:solidFill>
                <a:schemeClr val="dk1"/>
              </a:solidFill>
              <a:latin typeface="Calibri"/>
              <a:ea typeface="Calibri"/>
              <a:cs typeface="Calibri"/>
              <a:sym typeface="Calibri"/>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Calibri"/>
              <a:ea typeface="Calibri"/>
              <a:cs typeface="Calibri"/>
              <a:sym typeface="Calibri"/>
            </a:endParaRPr>
          </a:p>
        </p:txBody>
      </p:sp>
      <p:sp>
        <p:nvSpPr>
          <p:cNvPr id="736" name="Google Shape;736;p79"/>
          <p:cNvSpPr/>
          <p:nvPr/>
        </p:nvSpPr>
        <p:spPr>
          <a:xfrm>
            <a:off x="685800" y="1641835"/>
            <a:ext cx="381000" cy="381000"/>
          </a:xfrm>
          <a:prstGeom prst="noSmoking">
            <a:avLst>
              <a:gd fmla="val 18750" name="adj"/>
            </a:avLst>
          </a:prstGeom>
          <a:solidFill>
            <a:srgbClr val="FF0000"/>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80"/>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lang="en-US">
                <a:solidFill>
                  <a:schemeClr val="dk1"/>
                </a:solidFill>
              </a:rPr>
              <a:t>Quizz: </a:t>
            </a:r>
            <a:r>
              <a:rPr b="1" i="0" lang="en-US" sz="2000" u="none" cap="none" strike="noStrike">
                <a:solidFill>
                  <a:schemeClr val="dk2"/>
                </a:solidFill>
                <a:latin typeface="Arial"/>
                <a:ea typeface="Arial"/>
                <a:cs typeface="Arial"/>
                <a:sym typeface="Arial"/>
              </a:rPr>
              <a:t>Something wrong?</a:t>
            </a:r>
            <a:endParaRPr/>
          </a:p>
        </p:txBody>
      </p:sp>
      <p:sp>
        <p:nvSpPr>
          <p:cNvPr id="743" name="Google Shape;743;p80"/>
          <p:cNvSpPr txBox="1"/>
          <p:nvPr/>
        </p:nvSpPr>
        <p:spPr>
          <a:xfrm>
            <a:off x="533400" y="1822407"/>
            <a:ext cx="7772398" cy="12255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a(“Test”)</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b = std::move(a);</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 += “test”;</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1</a:t>
            </a:r>
            <a:endParaRPr/>
          </a:p>
        </p:txBody>
      </p:sp>
      <p:sp>
        <p:nvSpPr>
          <p:cNvPr id="169" name="Google Shape;169;p27"/>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000000"/>
              </a:solidFill>
              <a:highlight>
                <a:srgbClr val="FFFFFF"/>
              </a:highlight>
              <a:latin typeface="Consolas"/>
              <a:ea typeface="Consolas"/>
              <a:cs typeface="Consolas"/>
              <a:sym typeface="Consolas"/>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This will copy MyString (typically new heap allocation)</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What if we could avoid this copy (move semantics):</a:t>
            </a:r>
            <a:endParaRPr/>
          </a:p>
          <a:p>
            <a:pPr indent="-69850" lvl="4" marL="717550"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9850" lvl="4" marL="717550"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9850" lvl="4" marL="717550"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9850" lvl="4" marL="717550"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69850" lvl="4" marL="717550"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a:p>
            <a:pPr indent="-179388" lvl="1" marL="17938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Why move semantics?</a:t>
            </a:r>
            <a:endParaRPr/>
          </a:p>
          <a:p>
            <a:pPr indent="-3175" lvl="2" marL="180975"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Performance (avoid unnecessary copies)</a:t>
            </a:r>
            <a:endParaRPr/>
          </a:p>
          <a:p>
            <a:pPr indent="-192088" lvl="6" marL="1677988" marR="0" rtl="0" algn="l">
              <a:lnSpc>
                <a:spcPct val="110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Mostly done automatically</a:t>
            </a:r>
            <a:endParaRPr/>
          </a:p>
          <a:p>
            <a:pPr indent="-3175" lvl="2" marL="180975"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Explicitly transfer ownership</a:t>
            </a:r>
            <a:endParaRPr/>
          </a:p>
          <a:p>
            <a:pPr indent="-3175" lvl="2" marL="180975"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Example: std::unique_ptr</a:t>
            </a:r>
            <a:endParaRPr b="0" i="0" sz="1800" u="none" cap="none" strike="noStrike">
              <a:solidFill>
                <a:schemeClr val="dk1"/>
              </a:solidFill>
              <a:latin typeface="Arial"/>
              <a:ea typeface="Arial"/>
              <a:cs typeface="Arial"/>
              <a:sym typeface="Arial"/>
            </a:endParaRPr>
          </a:p>
          <a:p>
            <a:pPr indent="-3175" lvl="2" marL="180975" marR="0" rtl="0" algn="l">
              <a:lnSpc>
                <a:spcPct val="110000"/>
              </a:lnSpc>
              <a:spcBef>
                <a:spcPts val="0"/>
              </a:spcBef>
              <a:spcAft>
                <a:spcPts val="0"/>
              </a:spcAft>
              <a:buClr>
                <a:srgbClr val="879BAA"/>
              </a:buClr>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27"/>
          <p:cNvSpPr txBox="1"/>
          <p:nvPr/>
        </p:nvSpPr>
        <p:spPr>
          <a:xfrm>
            <a:off x="533400" y="1447800"/>
            <a:ext cx="7772398" cy="70237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vector.push_back(</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a:t>
            </a:r>
            <a:r>
              <a:rPr lang="en-US" sz="1800">
                <a:solidFill>
                  <a:srgbClr val="A31515"/>
                </a:solidFill>
                <a:latin typeface="Consolas"/>
                <a:ea typeface="Consolas"/>
                <a:cs typeface="Consolas"/>
                <a:sym typeface="Consolas"/>
              </a:rPr>
              <a:t>"To be, or not to be,</a:t>
            </a:r>
            <a:endParaRPr sz="12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A31515"/>
                </a:solidFill>
                <a:latin typeface="Consolas"/>
                <a:ea typeface="Consolas"/>
                <a:cs typeface="Consolas"/>
                <a:sym typeface="Consolas"/>
              </a:rPr>
              <a:t>     that is the question: Whether…"</a:t>
            </a:r>
            <a:r>
              <a:rPr lang="en-US" sz="1800">
                <a:solidFill>
                  <a:srgbClr val="000000"/>
                </a:solidFill>
                <a:latin typeface="Consolas"/>
                <a:ea typeface="Consolas"/>
                <a:cs typeface="Consolas"/>
                <a:sym typeface="Consolas"/>
              </a:rPr>
              <a:t>));</a:t>
            </a:r>
            <a:endParaRPr sz="1200">
              <a:solidFill>
                <a:schemeClr val="dk1"/>
              </a:solidFill>
              <a:latin typeface="Times New Roman"/>
              <a:ea typeface="Times New Roman"/>
              <a:cs typeface="Times New Roman"/>
              <a:sym typeface="Times New Roman"/>
            </a:endParaRPr>
          </a:p>
        </p:txBody>
      </p:sp>
      <p:graphicFrame>
        <p:nvGraphicFramePr>
          <p:cNvPr id="171" name="Google Shape;171;p27"/>
          <p:cNvGraphicFramePr/>
          <p:nvPr/>
        </p:nvGraphicFramePr>
        <p:xfrm>
          <a:off x="1295400" y="3429000"/>
          <a:ext cx="3000000" cy="3000000"/>
        </p:xfrm>
        <a:graphic>
          <a:graphicData uri="http://schemas.openxmlformats.org/drawingml/2006/table">
            <a:tbl>
              <a:tblPr bandRow="1" firstRow="1">
                <a:noFill/>
                <a:tableStyleId>{03B72042-D720-4B63-9BC5-92934B804B72}</a:tableStyleId>
              </a:tblPr>
              <a:tblGrid>
                <a:gridCol w="2032000"/>
                <a:gridCol w="2159000"/>
                <a:gridCol w="1905000"/>
              </a:tblGrid>
              <a:tr h="3708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rPr lang="en-US" sz="1800"/>
                        <a:t>No move support</a:t>
                      </a:r>
                      <a:endParaRPr sz="1800"/>
                    </a:p>
                  </a:txBody>
                  <a:tcPr marT="45725" marB="45725" marR="91450" marL="91450"/>
                </a:tc>
                <a:tc>
                  <a:txBody>
                    <a:bodyPr>
                      <a:noAutofit/>
                    </a:bodyPr>
                    <a:lstStyle/>
                    <a:p>
                      <a:pPr indent="0" lvl="0" marL="0" marR="0" rtl="0" algn="l">
                        <a:spcBef>
                          <a:spcPts val="0"/>
                        </a:spcBef>
                        <a:spcAft>
                          <a:spcPts val="0"/>
                        </a:spcAft>
                        <a:buNone/>
                      </a:pPr>
                      <a:r>
                        <a:rPr lang="en-US" sz="1800"/>
                        <a:t>Move support</a:t>
                      </a:r>
                      <a:endParaRPr sz="1800"/>
                    </a:p>
                  </a:txBody>
                  <a:tcPr marT="45725" marB="45725" marR="91450" marL="91450"/>
                </a:tc>
              </a:tr>
              <a:tr h="370850">
                <a:tc>
                  <a:txBody>
                    <a:bodyPr>
                      <a:noAutofit/>
                    </a:bodyPr>
                    <a:lstStyle/>
                    <a:p>
                      <a:pPr indent="0" lvl="0" marL="0" marR="0" rtl="0" algn="l">
                        <a:spcBef>
                          <a:spcPts val="0"/>
                        </a:spcBef>
                        <a:spcAft>
                          <a:spcPts val="0"/>
                        </a:spcAft>
                        <a:buNone/>
                      </a:pPr>
                      <a:r>
                        <a:rPr lang="en-US" sz="1800"/>
                        <a:t>no reserve</a:t>
                      </a:r>
                      <a:endParaRPr sz="1800"/>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3317 ms</a:t>
                      </a:r>
                      <a:endParaRPr sz="18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900 ms</a:t>
                      </a:r>
                      <a:endParaRPr sz="1800">
                        <a:latin typeface="Consolas"/>
                        <a:ea typeface="Consolas"/>
                        <a:cs typeface="Consolas"/>
                        <a:sym typeface="Consolas"/>
                      </a:endParaRPr>
                    </a:p>
                  </a:txBody>
                  <a:tcPr marT="45725" marB="45725" marR="91450" marL="91450"/>
                </a:tc>
              </a:tr>
              <a:tr h="370850">
                <a:tc>
                  <a:txBody>
                    <a:bodyPr>
                      <a:noAutofit/>
                    </a:bodyPr>
                    <a:lstStyle/>
                    <a:p>
                      <a:pPr indent="0" lvl="0" marL="0" marR="0" rtl="0" algn="l">
                        <a:spcBef>
                          <a:spcPts val="0"/>
                        </a:spcBef>
                        <a:spcAft>
                          <a:spcPts val="0"/>
                        </a:spcAft>
                        <a:buNone/>
                      </a:pPr>
                      <a:r>
                        <a:rPr lang="en-US" sz="1800"/>
                        <a:t>reserve</a:t>
                      </a:r>
                      <a:endParaRPr sz="1800"/>
                    </a:p>
                  </a:txBody>
                  <a:tcPr marT="45725" marB="45725" marR="91450" marL="91450"/>
                </a:tc>
                <a:tc>
                  <a:txBody>
                    <a:bodyPr>
                      <a:noAutofit/>
                    </a:bodyPr>
                    <a:lstStyle/>
                    <a:p>
                      <a:pPr indent="0" lvl="0" marL="0" marR="0" rtl="0" algn="l">
                        <a:spcBef>
                          <a:spcPts val="0"/>
                        </a:spcBef>
                        <a:spcAft>
                          <a:spcPts val="0"/>
                        </a:spcAft>
                        <a:buNone/>
                      </a:pPr>
                      <a:r>
                        <a:rPr lang="en-US" sz="1800">
                          <a:latin typeface="Consolas"/>
                          <a:ea typeface="Consolas"/>
                          <a:cs typeface="Consolas"/>
                          <a:sym typeface="Consolas"/>
                        </a:rPr>
                        <a:t>1424 ms</a:t>
                      </a:r>
                      <a:endParaRPr sz="1800">
                        <a:latin typeface="Consolas"/>
                        <a:ea typeface="Consolas"/>
                        <a:cs typeface="Consolas"/>
                        <a:sym typeface="Consolas"/>
                      </a:endParaRPr>
                    </a:p>
                  </a:txBody>
                  <a:tcPr marT="45725" marB="45725" marR="91450" marL="91450"/>
                </a:tc>
                <a:tc>
                  <a:txBody>
                    <a:bodyPr>
                      <a:noAutofit/>
                    </a:bodyPr>
                    <a:lstStyle/>
                    <a:p>
                      <a:pPr indent="0" lvl="0" marL="0" marR="0" rtl="0" algn="l">
                        <a:spcBef>
                          <a:spcPts val="0"/>
                        </a:spcBef>
                        <a:spcAft>
                          <a:spcPts val="0"/>
                        </a:spcAft>
                        <a:buNone/>
                      </a:pPr>
                      <a:r>
                        <a:rPr lang="en-US" sz="1800">
                          <a:latin typeface="Consolas"/>
                          <a:ea typeface="Consolas"/>
                          <a:cs typeface="Consolas"/>
                          <a:sym typeface="Consolas"/>
                        </a:rPr>
                        <a:t>728 </a:t>
                      </a:r>
                      <a:r>
                        <a:rPr lang="en-US" sz="1800">
                          <a:latin typeface="Consolas"/>
                          <a:ea typeface="Consolas"/>
                          <a:cs typeface="Consolas"/>
                          <a:sym typeface="Consolas"/>
                        </a:rPr>
                        <a:t>ms</a:t>
                      </a:r>
                      <a:endParaRPr sz="1800">
                        <a:latin typeface="Consolas"/>
                        <a:ea typeface="Consolas"/>
                        <a:cs typeface="Consolas"/>
                        <a:sym typeface="Consolas"/>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
        <p:nvSpPr>
          <p:cNvPr id="748" name="Google Shape;748;p81"/>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Don't use a value that has been moved</a:t>
            </a:r>
            <a:endParaRPr/>
          </a:p>
        </p:txBody>
      </p:sp>
      <p:sp>
        <p:nvSpPr>
          <p:cNvPr id="749" name="Google Shape;749;p81"/>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Object in unspecified valid state</a:t>
            </a:r>
            <a:endParaRPr/>
          </a:p>
          <a:p>
            <a:pPr indent="-171450" lvl="0" marL="285750" marR="0" rtl="0" algn="l">
              <a:lnSpc>
                <a:spcPct val="11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0" name="Google Shape;750;p81"/>
          <p:cNvSpPr txBox="1"/>
          <p:nvPr/>
        </p:nvSpPr>
        <p:spPr>
          <a:xfrm>
            <a:off x="533400" y="1822407"/>
            <a:ext cx="7772398" cy="1225593"/>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a(“Test”)</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std::</a:t>
            </a:r>
            <a:r>
              <a:rPr lang="en-US" sz="1600">
                <a:solidFill>
                  <a:srgbClr val="2B91AF"/>
                </a:solidFill>
                <a:latin typeface="Consolas"/>
                <a:ea typeface="Consolas"/>
                <a:cs typeface="Consolas"/>
                <a:sym typeface="Consolas"/>
              </a:rPr>
              <a:t>string</a:t>
            </a:r>
            <a:r>
              <a:rPr lang="en-US" sz="1600">
                <a:solidFill>
                  <a:srgbClr val="000000"/>
                </a:solidFill>
                <a:latin typeface="Consolas"/>
                <a:ea typeface="Consolas"/>
                <a:cs typeface="Consolas"/>
                <a:sym typeface="Consolas"/>
              </a:rPr>
              <a:t> b = std::move(a);</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600">
                <a:solidFill>
                  <a:srgbClr val="000000"/>
                </a:solidFill>
                <a:latin typeface="Consolas"/>
                <a:ea typeface="Consolas"/>
                <a:cs typeface="Consolas"/>
                <a:sym typeface="Consolas"/>
              </a:rPr>
              <a:t>a += “test”;</a:t>
            </a:r>
            <a:endParaRPr sz="2000">
              <a:solidFill>
                <a:schemeClr val="dk1"/>
              </a:solidFill>
              <a:latin typeface="Calibri"/>
              <a:ea typeface="Calibri"/>
              <a:cs typeface="Calibri"/>
              <a:sym typeface="Calibri"/>
            </a:endParaRPr>
          </a:p>
        </p:txBody>
      </p:sp>
      <p:sp>
        <p:nvSpPr>
          <p:cNvPr id="751" name="Google Shape;751;p81"/>
          <p:cNvSpPr/>
          <p:nvPr/>
        </p:nvSpPr>
        <p:spPr>
          <a:xfrm>
            <a:off x="685800" y="2667000"/>
            <a:ext cx="381000" cy="381000"/>
          </a:xfrm>
          <a:prstGeom prst="noSmoking">
            <a:avLst>
              <a:gd fmla="val 18750" name="adj"/>
            </a:avLst>
          </a:prstGeom>
          <a:solidFill>
            <a:srgbClr val="FF0000"/>
          </a:solidFill>
          <a:ln>
            <a:noFill/>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dk1"/>
              </a:buClr>
              <a:buFont typeface="Noto Sans Symbols"/>
              <a:buNone/>
            </a:pPr>
            <a:r>
              <a:t/>
            </a:r>
            <a:endParaRPr b="1" sz="1800">
              <a:solidFill>
                <a:schemeClr val="dk1"/>
              </a:solidFill>
              <a:latin typeface="Arial"/>
              <a:ea typeface="Arial"/>
              <a:cs typeface="Arial"/>
              <a:sym typeface="Arial"/>
            </a:endParaRPr>
          </a:p>
        </p:txBody>
      </p:sp>
      <p:sp>
        <p:nvSpPr>
          <p:cNvPr id="752" name="Google Shape;752;p81"/>
          <p:cNvSpPr/>
          <p:nvPr/>
        </p:nvSpPr>
        <p:spPr>
          <a:xfrm>
            <a:off x="4114800" y="2435203"/>
            <a:ext cx="3962400" cy="1447800"/>
          </a:xfrm>
          <a:prstGeom prst="roundRect">
            <a:avLst>
              <a:gd fmla="val 16667" name="adj"/>
            </a:avLst>
          </a:prstGeom>
          <a:solidFill>
            <a:schemeClr val="accent1"/>
          </a:solidFill>
          <a:ln cap="flat" cmpd="sng" w="25400">
            <a:solidFill>
              <a:srgbClr val="62717C"/>
            </a:solidFill>
            <a:prstDash val="solid"/>
            <a:round/>
            <a:headEnd len="sm" w="sm" type="none"/>
            <a:tailEnd len="sm" w="sm" type="none"/>
          </a:ln>
        </p:spPr>
        <p:txBody>
          <a:bodyPr anchorCtr="0" anchor="ctr" bIns="54000" lIns="108000" spcFirstLastPara="1" rIns="108000" wrap="square" tIns="54000">
            <a:noAutofit/>
          </a:bodyPr>
          <a:lstStyle/>
          <a:p>
            <a:pPr indent="0" lvl="0" marL="0" marR="0" rtl="0" algn="ctr">
              <a:lnSpc>
                <a:spcPct val="110000"/>
              </a:lnSpc>
              <a:spcBef>
                <a:spcPts val="0"/>
              </a:spcBef>
              <a:spcAft>
                <a:spcPts val="0"/>
              </a:spcAft>
              <a:buClr>
                <a:schemeClr val="lt1"/>
              </a:buClr>
              <a:buFont typeface="Noto Sans Symbols"/>
              <a:buNone/>
            </a:pPr>
            <a:r>
              <a:rPr b="1" i="1" lang="en-US" sz="1800">
                <a:solidFill>
                  <a:schemeClr val="lt1"/>
                </a:solidFill>
                <a:latin typeface="Arial"/>
                <a:ea typeface="Arial"/>
                <a:cs typeface="Arial"/>
                <a:sym typeface="Arial"/>
              </a:rPr>
              <a:t>a</a:t>
            </a:r>
            <a:r>
              <a:rPr b="1" lang="en-US" sz="1800">
                <a:solidFill>
                  <a:schemeClr val="lt1"/>
                </a:solidFill>
                <a:latin typeface="Arial"/>
                <a:ea typeface="Arial"/>
                <a:cs typeface="Arial"/>
                <a:sym typeface="Arial"/>
              </a:rPr>
              <a:t> might be anything:</a:t>
            </a:r>
            <a:endParaRPr/>
          </a:p>
          <a:p>
            <a:pPr indent="0" lvl="0" marL="0" marR="0" rtl="0" algn="ctr">
              <a:lnSpc>
                <a:spcPct val="110000"/>
              </a:lnSpc>
              <a:spcBef>
                <a:spcPts val="0"/>
              </a:spcBef>
              <a:spcAft>
                <a:spcPts val="0"/>
              </a:spcAft>
              <a:buClr>
                <a:schemeClr val="lt1"/>
              </a:buClr>
              <a:buFont typeface="Noto Sans Symbols"/>
              <a:buNone/>
            </a:pPr>
            <a:r>
              <a:rPr b="1" lang="en-US" sz="1800">
                <a:solidFill>
                  <a:schemeClr val="lt1"/>
                </a:solidFill>
                <a:latin typeface="Arial"/>
                <a:ea typeface="Arial"/>
                <a:cs typeface="Arial"/>
                <a:sym typeface="Arial"/>
              </a:rPr>
              <a:t>“Test”, “”, “Invalid String”, …</a:t>
            </a:r>
            <a:endParaRPr/>
          </a:p>
          <a:p>
            <a:pPr indent="0" lvl="0" marL="0" marR="0" rtl="0" algn="ctr">
              <a:lnSpc>
                <a:spcPct val="110000"/>
              </a:lnSpc>
              <a:spcBef>
                <a:spcPts val="0"/>
              </a:spcBef>
              <a:spcAft>
                <a:spcPts val="0"/>
              </a:spcAft>
              <a:buClr>
                <a:schemeClr val="lt1"/>
              </a:buClr>
              <a:buFont typeface="Noto Sans Symbols"/>
              <a:buNone/>
            </a:pPr>
            <a:r>
              <a:rPr b="1" lang="en-US" sz="1800">
                <a:solidFill>
                  <a:schemeClr val="lt1"/>
                </a:solidFill>
                <a:latin typeface="Arial"/>
                <a:ea typeface="Arial"/>
                <a:cs typeface="Arial"/>
                <a:sym typeface="Arial"/>
              </a:rPr>
              <a:t>Most likely: “”</a:t>
            </a:r>
            <a:endParaRPr/>
          </a:p>
          <a:p>
            <a:pPr indent="0" lvl="0" marL="0" marR="0" rtl="0" algn="ctr">
              <a:lnSpc>
                <a:spcPct val="110000"/>
              </a:lnSpc>
              <a:spcBef>
                <a:spcPts val="0"/>
              </a:spcBef>
              <a:spcAft>
                <a:spcPts val="0"/>
              </a:spcAft>
              <a:buClr>
                <a:schemeClr val="lt1"/>
              </a:buClr>
              <a:buFont typeface="Noto Sans Symbols"/>
              <a:buNone/>
            </a:pPr>
            <a:r>
              <a:rPr b="1" lang="en-US" sz="1800">
                <a:solidFill>
                  <a:schemeClr val="lt1"/>
                </a:solidFill>
                <a:latin typeface="Arial"/>
                <a:ea typeface="Arial"/>
                <a:cs typeface="Arial"/>
                <a:sym typeface="Arial"/>
              </a:rPr>
              <a:t>Unspecified, but valid</a:t>
            </a:r>
            <a:endParaRPr/>
          </a:p>
        </p:txBody>
      </p:sp>
      <p:cxnSp>
        <p:nvCxnSpPr>
          <p:cNvPr id="753" name="Google Shape;753;p81"/>
          <p:cNvCxnSpPr>
            <a:stCxn id="752" idx="1"/>
          </p:cNvCxnSpPr>
          <p:nvPr/>
        </p:nvCxnSpPr>
        <p:spPr>
          <a:xfrm rot="10800000">
            <a:off x="1981200" y="2615803"/>
            <a:ext cx="2133600" cy="5433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57" name="Shape 757"/>
        <p:cNvGrpSpPr/>
        <p:nvPr/>
      </p:nvGrpSpPr>
      <p:grpSpPr>
        <a:xfrm>
          <a:off x="0" y="0"/>
          <a:ext cx="0" cy="0"/>
          <a:chOff x="0" y="0"/>
          <a:chExt cx="0" cy="0"/>
        </a:xfrm>
      </p:grpSpPr>
      <p:sp>
        <p:nvSpPr>
          <p:cNvPr id="758" name="Google Shape;758;p82"/>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&amp;&amp; rvalue references</a:t>
            </a:r>
            <a:endParaRPr b="1" i="0" sz="2000" u="none" cap="none" strike="noStrike">
              <a:solidFill>
                <a:schemeClr val="dk2"/>
              </a:solidFill>
              <a:latin typeface="Arial"/>
              <a:ea typeface="Arial"/>
              <a:cs typeface="Arial"/>
              <a:sym typeface="Arial"/>
            </a:endParaRPr>
          </a:p>
        </p:txBody>
      </p:sp>
      <p:sp>
        <p:nvSpPr>
          <p:cNvPr id="759" name="Google Shape;759;p82"/>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Broad topic</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Hidden slides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More examples for move semantics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RVO + NRVO: examples + explanation</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More examples for lvalues and rvalues (conversion rules)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63" name="Shape 763"/>
        <p:cNvGrpSpPr/>
        <p:nvPr/>
      </p:nvGrpSpPr>
      <p:grpSpPr>
        <a:xfrm>
          <a:off x="0" y="0"/>
          <a:ext cx="0" cy="0"/>
          <a:chOff x="0" y="0"/>
          <a:chExt cx="0" cy="0"/>
        </a:xfrm>
      </p:grpSpPr>
      <p:sp>
        <p:nvSpPr>
          <p:cNvPr id="764" name="Google Shape;764;p83"/>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&amp;&amp; rvalue references</a:t>
            </a:r>
            <a:endParaRPr b="1" i="0" sz="2000" u="none" cap="none" strike="noStrike">
              <a:solidFill>
                <a:schemeClr val="dk2"/>
              </a:solidFill>
              <a:latin typeface="Arial"/>
              <a:ea typeface="Arial"/>
              <a:cs typeface="Arial"/>
              <a:sym typeface="Arial"/>
            </a:endParaRPr>
          </a:p>
        </p:txBody>
      </p:sp>
      <p:sp>
        <p:nvSpPr>
          <p:cNvPr id="765" name="Google Shape;765;p83"/>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Part 2</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Alternative implementations for move operations</a:t>
            </a:r>
            <a:endParaRPr b="0" i="0" sz="1800" u="none" cap="none" strike="noStrike">
              <a:solidFill>
                <a:schemeClr val="dk1"/>
              </a:solidFill>
              <a:latin typeface="Arial"/>
              <a:ea typeface="Arial"/>
              <a:cs typeface="Arial"/>
              <a:sym typeface="Arial"/>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Moving into C++14 lambda expressions</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Rvalue references and templates  (different binding rules)</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void f(int&amp;&amp; a);</a:t>
            </a:r>
            <a:endParaRPr/>
          </a:p>
          <a:p>
            <a:pPr indent="-4762" lvl="3" marL="538163"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Only rvalues can bind with a</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template &lt;typename T&gt; void f(T&amp;&amp; a);</a:t>
            </a:r>
            <a:endParaRPr/>
          </a:p>
          <a:p>
            <a:pPr indent="-4762" lvl="3" marL="538163" marR="0" rtl="0" algn="l">
              <a:lnSpc>
                <a:spcPct val="110000"/>
              </a:lnSpc>
              <a:spcBef>
                <a:spcPts val="0"/>
              </a:spcBef>
              <a:spcAft>
                <a:spcPts val="0"/>
              </a:spcAft>
              <a:buClr>
                <a:srgbClr val="879BAA"/>
              </a:buClr>
              <a:buFont typeface="Arial"/>
              <a:buNone/>
            </a:pPr>
            <a:r>
              <a:rPr b="0" i="0" lang="en-US" sz="1800" u="none" cap="none" strike="noStrike">
                <a:solidFill>
                  <a:schemeClr val="dk1"/>
                </a:solidFill>
                <a:latin typeface="Arial"/>
                <a:ea typeface="Arial"/>
                <a:cs typeface="Arial"/>
                <a:sym typeface="Arial"/>
              </a:rPr>
              <a:t>	=&gt; Lvalues can bind with a</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Reference Collapsing rules ⬄ Forwarding references</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Perfect forwarding</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std::forward</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How to pass arguments</a:t>
            </a:r>
            <a:endParaRPr/>
          </a:p>
          <a:p>
            <a:pPr indent="-344488" lvl="1" marL="522288" marR="0" rtl="0" algn="l">
              <a:lnSpc>
                <a:spcPct val="110000"/>
              </a:lnSpc>
              <a:spcBef>
                <a:spcPts val="0"/>
              </a:spcBef>
              <a:spcAft>
                <a:spcPts val="0"/>
              </a:spcAft>
              <a:buClr>
                <a:srgbClr val="879BAA"/>
              </a:buClr>
              <a:buSzPts val="1800"/>
              <a:buFont typeface="Arial"/>
              <a:buAutoNum type="arabicPeriod"/>
            </a:pPr>
            <a:r>
              <a:rPr b="0" i="0" lang="en-US" sz="1800" u="none" cap="none" strike="noStrike">
                <a:solidFill>
                  <a:schemeClr val="dk1"/>
                </a:solidFill>
                <a:latin typeface="Arial"/>
                <a:ea typeface="Arial"/>
                <a:cs typeface="Arial"/>
                <a:sym typeface="Arial"/>
              </a:rPr>
              <a:t>Emplace</a:t>
            </a:r>
            <a:endParaRPr/>
          </a:p>
          <a:p>
            <a:pPr indent="-174625" lvl="2" marL="644525"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84"/>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Take-away notes</a:t>
            </a:r>
            <a:endParaRPr b="1" i="0" sz="2000" u="none" cap="none" strike="noStrike">
              <a:solidFill>
                <a:schemeClr val="dk2"/>
              </a:solidFill>
              <a:latin typeface="Arial"/>
              <a:ea typeface="Arial"/>
              <a:cs typeface="Arial"/>
              <a:sym typeface="Arial"/>
            </a:endParaRPr>
          </a:p>
        </p:txBody>
      </p:sp>
      <p:sp>
        <p:nvSpPr>
          <p:cNvPr id="771" name="Google Shape;771;p84"/>
          <p:cNvSpPr txBox="1"/>
          <p:nvPr>
            <p:ph idx="1" type="body"/>
          </p:nvPr>
        </p:nvSpPr>
        <p:spPr>
          <a:xfrm>
            <a:off x="539749" y="1412874"/>
            <a:ext cx="78422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Most (application) developers don’t need to be able to write move assignment operators and move constructors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Generated</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Implemented for STL data structures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Not a bottleneck for most types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C++98 still good default</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 existence of std::move, some idea what it does, when to use it</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Cast to rvalue reference</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Necessary for std::unique_ptr</a:t>
            </a:r>
            <a:endParaRPr b="0" i="0" sz="1800" u="none" cap="none" strike="noStrike">
              <a:solidFill>
                <a:schemeClr val="dk1"/>
              </a:solidFill>
              <a:latin typeface="Arial"/>
              <a:ea typeface="Arial"/>
              <a:cs typeface="Arial"/>
              <a:sym typeface="Arial"/>
            </a:endParaRPr>
          </a:p>
          <a:p>
            <a:pPr indent="-173037" lvl="1" marL="465138" marR="0" rtl="0" algn="l">
              <a:lnSpc>
                <a:spcPct val="110000"/>
              </a:lnSpc>
              <a:spcBef>
                <a:spcPts val="0"/>
              </a:spcBef>
              <a:spcAft>
                <a:spcPts val="0"/>
              </a:spcAft>
              <a:buClr>
                <a:srgbClr val="879BAA"/>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85"/>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Take-away notes</a:t>
            </a:r>
            <a:endParaRPr b="1" i="0" sz="2000" u="none" cap="none" strike="noStrike">
              <a:solidFill>
                <a:schemeClr val="dk2"/>
              </a:solidFill>
              <a:latin typeface="Arial"/>
              <a:ea typeface="Arial"/>
              <a:cs typeface="Arial"/>
              <a:sym typeface="Arial"/>
            </a:endParaRPr>
          </a:p>
        </p:txBody>
      </p:sp>
      <p:sp>
        <p:nvSpPr>
          <p:cNvPr id="777" name="Google Shape;777;p85"/>
          <p:cNvSpPr txBox="1"/>
          <p:nvPr>
            <p:ph idx="1" type="body"/>
          </p:nvPr>
        </p:nvSpPr>
        <p:spPr>
          <a:xfrm>
            <a:off x="539749" y="1412874"/>
            <a:ext cx="7842251" cy="4752975"/>
          </a:xfrm>
          <a:prstGeom prst="rect">
            <a:avLst/>
          </a:prstGeom>
          <a:noFill/>
          <a:ln>
            <a:noFill/>
          </a:ln>
        </p:spPr>
        <p:txBody>
          <a:bodyPr anchorCtr="0" anchor="t" bIns="0" lIns="0" spcFirstLastPara="1" rIns="0" wrap="square" tIns="0">
            <a:noAutofit/>
          </a:bodyPr>
          <a:lstStyle/>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Tips</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Don’t return with std::move(…)</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Don’t use a moved value</a:t>
            </a:r>
            <a:endParaRPr/>
          </a:p>
          <a:p>
            <a:pPr indent="-287338" lvl="1" marL="465138"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Function Signature</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Either return</a:t>
            </a:r>
            <a:endParaRPr/>
          </a:p>
          <a:p>
            <a:pPr indent="-290513" lvl="3" marL="82391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const T&amp; (not for objects on stack)</a:t>
            </a:r>
            <a:endParaRPr/>
          </a:p>
          <a:p>
            <a:pPr indent="-290513" lvl="3" marL="82391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T&amp; (not for objects on stack)</a:t>
            </a:r>
            <a:endParaRPr/>
          </a:p>
          <a:p>
            <a:pPr indent="-290513" lvl="3" marL="823913"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T</a:t>
            </a:r>
            <a:endParaRPr/>
          </a:p>
          <a:p>
            <a:pPr indent="-288925" lvl="2" marL="644525" marR="0" rtl="0" algn="l">
              <a:lnSpc>
                <a:spcPct val="110000"/>
              </a:lnSpc>
              <a:spcBef>
                <a:spcPts val="0"/>
              </a:spcBef>
              <a:spcAft>
                <a:spcPts val="0"/>
              </a:spcAft>
              <a:buClr>
                <a:srgbClr val="879BAA"/>
              </a:buClr>
              <a:buSzPts val="1800"/>
              <a:buFont typeface="Arial"/>
              <a:buChar char="•"/>
            </a:pPr>
            <a:r>
              <a:rPr b="0" i="0" lang="en-US" sz="1800" u="none" cap="none" strike="noStrike">
                <a:solidFill>
                  <a:schemeClr val="dk1"/>
                </a:solidFill>
                <a:latin typeface="Arial"/>
                <a:ea typeface="Arial"/>
                <a:cs typeface="Arial"/>
                <a:sym typeface="Arial"/>
              </a:rPr>
              <a:t>Not: const T, T&amp;&amp; or const T&amp;&amp;</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86"/>
          <p:cNvSpPr txBox="1"/>
          <p:nvPr>
            <p:ph type="ctrTitle"/>
          </p:nvPr>
        </p:nvSpPr>
        <p:spPr>
          <a:xfrm>
            <a:off x="250825" y="3676989"/>
            <a:ext cx="8893175" cy="1485567"/>
          </a:xfrm>
          <a:prstGeom prst="rect">
            <a:avLst/>
          </a:prstGeom>
          <a:solidFill>
            <a:srgbClr val="233746">
              <a:alpha val="64705"/>
            </a:srgbClr>
          </a:solidFill>
          <a:ln>
            <a:noFill/>
          </a:ln>
        </p:spPr>
        <p:txBody>
          <a:bodyPr anchorCtr="0" anchor="b" bIns="108000" lIns="270000" spcFirstLastPara="1" rIns="370800" wrap="square" tIns="144000">
            <a:noAutofit/>
          </a:bodyPr>
          <a:lstStyle/>
          <a:p>
            <a:pPr indent="0" lvl="0" marL="0" marR="0" rtl="0" algn="l">
              <a:spcBef>
                <a:spcPts val="0"/>
              </a:spcBef>
              <a:spcAft>
                <a:spcPts val="0"/>
              </a:spcAft>
              <a:buNone/>
            </a:pPr>
            <a:r>
              <a:rPr b="1" i="0" lang="en-US" sz="4000" u="none" cap="none" strike="noStrike">
                <a:solidFill>
                  <a:schemeClr val="lt1"/>
                </a:solidFill>
                <a:latin typeface="Arial"/>
                <a:ea typeface="Arial"/>
                <a:cs typeface="Arial"/>
                <a:sym typeface="Arial"/>
              </a:rPr>
              <a:t>Questions?</a:t>
            </a:r>
            <a:endParaRPr b="1" i="0" sz="40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177" name="Google Shape;177;p28"/>
          <p:cNvSpPr txBox="1"/>
          <p:nvPr/>
        </p:nvSpPr>
        <p:spPr>
          <a:xfrm>
            <a:off x="533400" y="1447800"/>
            <a:ext cx="7772398" cy="312207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MyString</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MyString(</a:t>
            </a: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char</a:t>
            </a:r>
            <a:r>
              <a:rPr lang="en-US" sz="1800">
                <a:solidFill>
                  <a:srgbClr val="000000"/>
                </a:solidFill>
                <a:latin typeface="Consolas"/>
                <a:ea typeface="Consolas"/>
                <a:cs typeface="Consolas"/>
                <a:sym typeface="Consolas"/>
              </a:rPr>
              <a:t>* </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string_(</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MyString(</a:t>
            </a:r>
            <a:r>
              <a:rPr lang="en-US" sz="1800">
                <a:solidFill>
                  <a:srgbClr val="0000FF"/>
                </a:solidFill>
                <a:latin typeface="Consolas"/>
                <a:ea typeface="Consolas"/>
                <a:cs typeface="Consolas"/>
                <a:sym typeface="Consolas"/>
              </a:rPr>
              <a:t>const</a:t>
            </a: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&amp; </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 string_(</a:t>
            </a:r>
            <a:r>
              <a:rPr lang="en-US" sz="1800">
                <a:solidFill>
                  <a:srgbClr val="808080"/>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private</a:t>
            </a: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string_;</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p:txBody>
      </p:sp>
      <p:sp>
        <p:nvSpPr>
          <p:cNvPr id="178" name="Google Shape;178;p28"/>
          <p:cNvSpPr txBox="1"/>
          <p:nvPr/>
        </p:nvSpPr>
        <p:spPr>
          <a:xfrm>
            <a:off x="533400" y="4726020"/>
            <a:ext cx="7772398" cy="1616469"/>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800">
                <a:solidFill>
                  <a:srgbClr val="0000FF"/>
                </a:solidFill>
                <a:latin typeface="Consolas"/>
                <a:ea typeface="Consolas"/>
                <a:cs typeface="Consolas"/>
                <a:sym typeface="Consolas"/>
              </a:rPr>
              <a:t>struct </a:t>
            </a:r>
            <a:r>
              <a:rPr lang="en-US" sz="1800">
                <a:solidFill>
                  <a:srgbClr val="2B91AF"/>
                </a:solidFill>
                <a:latin typeface="Consolas"/>
                <a:ea typeface="Consolas"/>
                <a:cs typeface="Consolas"/>
                <a:sym typeface="Consolas"/>
              </a:rPr>
              <a:t>MyStringVector</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MyStringVector() {}</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  std::</a:t>
            </a:r>
            <a:r>
              <a:rPr lang="en-US" sz="1800">
                <a:solidFill>
                  <a:srgbClr val="2B91AF"/>
                </a:solidFill>
                <a:latin typeface="Consolas"/>
                <a:ea typeface="Consolas"/>
                <a:cs typeface="Consolas"/>
                <a:sym typeface="Consolas"/>
              </a:rPr>
              <a:t>vector</a:t>
            </a:r>
            <a:r>
              <a:rPr lang="en-US" sz="1800">
                <a:solidFill>
                  <a:srgbClr val="000000"/>
                </a:solidFill>
                <a:latin typeface="Consolas"/>
                <a:ea typeface="Consolas"/>
                <a:cs typeface="Consolas"/>
                <a:sym typeface="Consolas"/>
              </a:rPr>
              <a:t>&lt;</a:t>
            </a:r>
            <a:r>
              <a:rPr lang="en-US" sz="1800">
                <a:solidFill>
                  <a:srgbClr val="2B91AF"/>
                </a:solidFill>
                <a:latin typeface="Consolas"/>
                <a:ea typeface="Consolas"/>
                <a:cs typeface="Consolas"/>
                <a:sym typeface="Consolas"/>
              </a:rPr>
              <a:t>MyString</a:t>
            </a:r>
            <a:r>
              <a:rPr lang="en-US" sz="1800">
                <a:solidFill>
                  <a:srgbClr val="000000"/>
                </a:solidFill>
                <a:latin typeface="Consolas"/>
                <a:ea typeface="Consolas"/>
                <a:cs typeface="Consolas"/>
                <a:sym typeface="Consolas"/>
              </a:rPr>
              <a:t>&gt; vector;</a:t>
            </a:r>
            <a:endParaRPr sz="18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184" name="Google Shape;184;p29"/>
          <p:cNvSpPr txBox="1"/>
          <p:nvPr/>
        </p:nvSpPr>
        <p:spPr>
          <a:xfrm>
            <a:off x="533400" y="1371600"/>
            <a:ext cx="7772398" cy="5225086"/>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getData(</a:t>
            </a:r>
            <a:r>
              <a:rPr lang="en-US" sz="1600">
                <a:solidFill>
                  <a:srgbClr val="0000FF"/>
                </a:solidFill>
                <a:latin typeface="Consolas"/>
                <a:ea typeface="Consolas"/>
                <a:cs typeface="Consolas"/>
                <a:sym typeface="Consolas"/>
              </a:rPr>
              <a:t>bool</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flag</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if</a:t>
            </a:r>
            <a:r>
              <a:rPr lang="en-US" sz="1600">
                <a:solidFill>
                  <a:srgbClr val="000000"/>
                </a:solidFill>
                <a:latin typeface="Consolas"/>
                <a:ea typeface="Consolas"/>
                <a:cs typeface="Consolas"/>
                <a:sym typeface="Consolas"/>
              </a:rPr>
              <a:t> (</a:t>
            </a:r>
            <a:r>
              <a:rPr lang="en-US" sz="1600">
                <a:solidFill>
                  <a:srgbClr val="808080"/>
                </a:solidFill>
                <a:latin typeface="Consolas"/>
                <a:ea typeface="Consolas"/>
                <a:cs typeface="Consolas"/>
                <a:sym typeface="Consolas"/>
              </a:rPr>
              <a:t>flag</a:t>
            </a:r>
            <a:r>
              <a:rPr lang="en-US" sz="1600">
                <a:solidFill>
                  <a:srgbClr val="000000"/>
                </a:solidFill>
                <a:latin typeface="Consolas"/>
                <a:ea typeface="Consolas"/>
                <a:cs typeface="Consolas"/>
                <a:sym typeface="Consolas"/>
              </a:rPr>
              <a: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count = 10000000;</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result.vector.reserve(count);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for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i = 0; i &lt; count; ++i)</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result.vector.push_back(</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(std::to_string(i)));</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result;</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else</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FF"/>
                </a:solidFill>
                <a:latin typeface="Consolas"/>
                <a:ea typeface="Consolas"/>
                <a:cs typeface="Consolas"/>
                <a:sym typeface="Consolas"/>
              </a:rPr>
              <a:t>    return</a:t>
            </a:r>
            <a:r>
              <a:rPr lang="en-US" sz="1600">
                <a:solidFill>
                  <a:srgbClr val="000000"/>
                </a:solidFill>
                <a:latin typeface="Consolas"/>
                <a:ea typeface="Consolas"/>
                <a:cs typeface="Consolas"/>
                <a:sym typeface="Consolas"/>
              </a:rPr>
              <a:t> getReverseData();</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endParaRPr sz="16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1262055"/>
          </a:xfrm>
          <a:prstGeom prst="rect">
            <a:avLst/>
          </a:prstGeom>
          <a:noFill/>
          <a:ln>
            <a:noFill/>
          </a:ln>
        </p:spPr>
        <p:txBody>
          <a:bodyPr anchorCtr="0" anchor="b" bIns="234000" lIns="540000" spcFirstLastPara="1" rIns="2124000" wrap="square" tIns="396000">
            <a:noAutofit/>
          </a:bodyPr>
          <a:lstStyle/>
          <a:p>
            <a:pPr indent="0" lvl="0" marL="0" marR="0" rtl="0" algn="l">
              <a:spcBef>
                <a:spcPts val="0"/>
              </a:spcBef>
              <a:spcAft>
                <a:spcPts val="0"/>
              </a:spcAft>
              <a:buNone/>
            </a:pPr>
            <a:r>
              <a:rPr b="1" i="0" lang="en-US" sz="2000" u="none" cap="none" strike="noStrike">
                <a:solidFill>
                  <a:schemeClr val="dk2"/>
                </a:solidFill>
                <a:latin typeface="Arial"/>
                <a:ea typeface="Arial"/>
                <a:cs typeface="Arial"/>
                <a:sym typeface="Arial"/>
              </a:rPr>
              <a:t>Move semantics - Example 2 </a:t>
            </a:r>
            <a:r>
              <a:rPr b="1" i="0" lang="en-US" sz="2000" u="none" cap="none" strike="noStrike">
                <a:solidFill>
                  <a:srgbClr val="FF0000"/>
                </a:solidFill>
                <a:latin typeface="Arial"/>
                <a:ea typeface="Arial"/>
                <a:cs typeface="Arial"/>
                <a:sym typeface="Arial"/>
              </a:rPr>
              <a:t>HIDDEN SLIDE</a:t>
            </a:r>
            <a:endParaRPr b="1" i="0" sz="2000" u="none" cap="none" strike="noStrike">
              <a:solidFill>
                <a:srgbClr val="FF0000"/>
              </a:solidFill>
              <a:latin typeface="Arial"/>
              <a:ea typeface="Arial"/>
              <a:cs typeface="Arial"/>
              <a:sym typeface="Arial"/>
            </a:endParaRPr>
          </a:p>
        </p:txBody>
      </p:sp>
      <p:sp>
        <p:nvSpPr>
          <p:cNvPr id="190" name="Google Shape;190;p30"/>
          <p:cNvSpPr txBox="1"/>
          <p:nvPr>
            <p:ph idx="1" type="body"/>
          </p:nvPr>
        </p:nvSpPr>
        <p:spPr>
          <a:xfrm>
            <a:off x="539749" y="1412874"/>
            <a:ext cx="6769101" cy="4752975"/>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0" lvl="0" marL="0" marR="0" rtl="0" algn="l">
              <a:lnSpc>
                <a:spcPct val="110000"/>
              </a:lnSpc>
              <a:spcBef>
                <a:spcPts val="0"/>
              </a:spcBef>
              <a:spcAft>
                <a:spcPts val="0"/>
              </a:spcAft>
              <a:buClr>
                <a:schemeClr val="dk1"/>
              </a:buClr>
              <a:buFont typeface="Noto Sans Symbols"/>
              <a:buNone/>
            </a:pPr>
            <a:r>
              <a:t/>
            </a:r>
            <a:endParaRPr b="0" i="0" sz="1800" u="none" cap="none" strike="noStrike">
              <a:solidFill>
                <a:srgbClr val="2B91AF"/>
              </a:solidFill>
              <a:highlight>
                <a:srgbClr val="FFFFFF"/>
              </a:highlight>
              <a:latin typeface="Consolas"/>
              <a:ea typeface="Consolas"/>
              <a:cs typeface="Consolas"/>
              <a:sym typeface="Consolas"/>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getData(true) and getData(false) do similar work</a:t>
            </a:r>
            <a:endParaRPr/>
          </a:p>
          <a:p>
            <a:pPr indent="-285750" lvl="0" marL="285750" marR="0" rtl="0" algn="l">
              <a:lnSpc>
                <a:spcPct val="11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getData(false) =&gt; has extra function call</a:t>
            </a:r>
            <a:endParaRPr b="0" i="0" sz="1800" u="none" cap="none" strike="noStrike">
              <a:solidFill>
                <a:schemeClr val="dk1"/>
              </a:solidFill>
              <a:latin typeface="Arial"/>
              <a:ea typeface="Arial"/>
              <a:cs typeface="Arial"/>
              <a:sym typeface="Arial"/>
            </a:endParaRPr>
          </a:p>
        </p:txBody>
      </p:sp>
      <p:sp>
        <p:nvSpPr>
          <p:cNvPr id="191" name="Google Shape;191;p30"/>
          <p:cNvSpPr txBox="1"/>
          <p:nvPr/>
        </p:nvSpPr>
        <p:spPr>
          <a:xfrm>
            <a:off x="533400" y="1371600"/>
            <a:ext cx="7772398" cy="3327194"/>
          </a:xfrm>
          <a:prstGeom prst="rect">
            <a:avLst/>
          </a:prstGeom>
          <a:solidFill>
            <a:srgbClr val="E6EAED"/>
          </a:solidFill>
          <a:ln>
            <a:noFill/>
          </a:ln>
        </p:spPr>
        <p:txBody>
          <a:bodyPr anchorCtr="0" anchor="t" bIns="46025" lIns="92075" spcFirstLastPara="1" rIns="92075" wrap="square" tIns="46025">
            <a:noAutofit/>
          </a:bodyPr>
          <a:lstStyle/>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MyStringVector</a:t>
            </a:r>
            <a:r>
              <a:rPr lang="en-US" sz="1600">
                <a:solidFill>
                  <a:srgbClr val="000000"/>
                </a:solidFill>
                <a:latin typeface="Consolas"/>
                <a:ea typeface="Consolas"/>
                <a:cs typeface="Consolas"/>
                <a:sym typeface="Consolas"/>
              </a:rPr>
              <a:t> getReverseData()</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MyStringVector</a:t>
            </a:r>
            <a:r>
              <a:rPr lang="en-US" sz="1600">
                <a:solidFill>
                  <a:srgbClr val="000000"/>
                </a:solidFill>
                <a:latin typeface="Consolas"/>
                <a:ea typeface="Consolas"/>
                <a:cs typeface="Consolas"/>
                <a:sym typeface="Consolas"/>
              </a:rPr>
              <a:t> result;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FF"/>
                </a:solidFill>
                <a:latin typeface="Consolas"/>
                <a:ea typeface="Consolas"/>
                <a:cs typeface="Consolas"/>
                <a:sym typeface="Consolas"/>
              </a:rPr>
              <a:t>const</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count = 10000000;</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00"/>
                </a:solidFill>
                <a:latin typeface="Consolas"/>
                <a:ea typeface="Consolas"/>
                <a:cs typeface="Consolas"/>
                <a:sym typeface="Consolas"/>
              </a:rPr>
              <a:t>result.vector.reserve(count);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FF"/>
                </a:solidFill>
                <a:latin typeface="Consolas"/>
                <a:ea typeface="Consolas"/>
                <a:cs typeface="Consolas"/>
                <a:sym typeface="Consolas"/>
              </a:rPr>
              <a:t>for</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unsigned</a:t>
            </a:r>
            <a:r>
              <a:rPr lang="en-US" sz="1600">
                <a:solidFill>
                  <a:srgbClr val="000000"/>
                </a:solidFill>
                <a:latin typeface="Consolas"/>
                <a:ea typeface="Consolas"/>
                <a:cs typeface="Consolas"/>
                <a:sym typeface="Consolas"/>
              </a:rPr>
              <a:t> </a:t>
            </a:r>
            <a:r>
              <a:rPr lang="en-US" sz="1600">
                <a:solidFill>
                  <a:srgbClr val="0000FF"/>
                </a:solidFill>
                <a:latin typeface="Consolas"/>
                <a:ea typeface="Consolas"/>
                <a:cs typeface="Consolas"/>
                <a:sym typeface="Consolas"/>
              </a:rPr>
              <a:t>int</a:t>
            </a:r>
            <a:r>
              <a:rPr lang="en-US" sz="1600">
                <a:solidFill>
                  <a:srgbClr val="000000"/>
                </a:solidFill>
                <a:latin typeface="Consolas"/>
                <a:ea typeface="Consolas"/>
                <a:cs typeface="Consolas"/>
                <a:sym typeface="Consolas"/>
              </a:rPr>
              <a:t> i = 0; i &lt; count; ++i)</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00"/>
                </a:solidFill>
                <a:latin typeface="Consolas"/>
                <a:ea typeface="Consolas"/>
                <a:cs typeface="Consolas"/>
                <a:sym typeface="Consolas"/>
              </a:rPr>
              <a:t>result.vector.push_back(</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        </a:t>
            </a:r>
            <a:r>
              <a:rPr lang="en-US" sz="1600">
                <a:solidFill>
                  <a:srgbClr val="2B91AF"/>
                </a:solidFill>
                <a:latin typeface="Consolas"/>
                <a:ea typeface="Consolas"/>
                <a:cs typeface="Consolas"/>
                <a:sym typeface="Consolas"/>
              </a:rPr>
              <a:t>MyString</a:t>
            </a:r>
            <a:r>
              <a:rPr lang="en-US" sz="1600">
                <a:solidFill>
                  <a:srgbClr val="000000"/>
                </a:solidFill>
                <a:latin typeface="Consolas"/>
                <a:ea typeface="Consolas"/>
                <a:cs typeface="Consolas"/>
                <a:sym typeface="Consolas"/>
              </a:rPr>
              <a:t>(std::to_string(count - i - 1)));</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2B91AF"/>
                </a:solidFill>
                <a:latin typeface="Consolas"/>
                <a:ea typeface="Consolas"/>
                <a:cs typeface="Consolas"/>
                <a:sym typeface="Consolas"/>
              </a:rPr>
              <a:t>  </a:t>
            </a:r>
            <a:r>
              <a:rPr lang="en-US" sz="1600">
                <a:solidFill>
                  <a:srgbClr val="0000FF"/>
                </a:solidFill>
                <a:latin typeface="Consolas"/>
                <a:ea typeface="Consolas"/>
                <a:cs typeface="Consolas"/>
                <a:sym typeface="Consolas"/>
              </a:rPr>
              <a:t>return</a:t>
            </a:r>
            <a:r>
              <a:rPr lang="en-US" sz="1600">
                <a:solidFill>
                  <a:srgbClr val="000000"/>
                </a:solidFill>
                <a:latin typeface="Consolas"/>
                <a:ea typeface="Consolas"/>
                <a:cs typeface="Consolas"/>
                <a:sym typeface="Consolas"/>
              </a:rPr>
              <a:t> result;</a:t>
            </a:r>
            <a:endParaRPr sz="11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1600">
                <a:solidFill>
                  <a:srgbClr val="000000"/>
                </a:solidFill>
                <a:latin typeface="Consolas"/>
                <a:ea typeface="Consolas"/>
                <a:cs typeface="Consolas"/>
                <a:sym typeface="Consolas"/>
              </a:rPr>
              <a:t>}</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emens">
  <a:themeElements>
    <a:clrScheme name="Siemens AG">
      <a:dk1>
        <a:srgbClr val="000000"/>
      </a:dk1>
      <a:lt1>
        <a:srgbClr val="FFFFFF"/>
      </a:lt1>
      <a:dk2>
        <a:srgbClr val="000000"/>
      </a:dk2>
      <a:lt2>
        <a:srgbClr val="879BAA"/>
      </a:lt2>
      <a:accent1>
        <a:srgbClr val="879BAA"/>
      </a:accent1>
      <a:accent2>
        <a:srgbClr val="BECDD7"/>
      </a:accent2>
      <a:accent3>
        <a:srgbClr val="EB780A"/>
      </a:accent3>
      <a:accent4>
        <a:srgbClr val="641946"/>
      </a:accent4>
      <a:accent5>
        <a:srgbClr val="006487"/>
      </a:accent5>
      <a:accent6>
        <a:srgbClr val="647D2D"/>
      </a:accent6>
      <a:hlink>
        <a:srgbClr val="EB780A"/>
      </a:hlink>
      <a:folHlink>
        <a:srgbClr val="6419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