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5FEFD35-0CC5-47C0-B947-784672AC6299}">
  <a:tblStyle styleId="{25FEFD35-0CC5-47C0-B947-784672AC629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 The Functor debate: name clash with the domain of functional programming https://www.reddit.com/r/cpp/comments/5s3wgw/cppchat_the_great_functor_debate_is_saturday/</a:t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amcbridge.com/" TargetMode="External"/><Relationship Id="rId4" Type="http://schemas.openxmlformats.org/officeDocument/2006/relationships/hyperlink" Target="mailto:innochenti@gmail.com" TargetMode="External"/><Relationship Id="rId5" Type="http://schemas.openxmlformats.org/officeDocument/2006/relationships/hyperlink" Target="http://j.mp/cpp11ref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isocpp.org/blog/2012/12/an-implementation-of-generic-lambdas-request-for-feedback-faisal-vali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C++11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310299" y="5826042"/>
            <a:ext cx="8153400" cy="430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 Sinyakov,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Engineer at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AMC Bridge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Twitter: @innochenti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innochenti@gmail.com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PDF Slides: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http://j.mp/cpp11ref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std::function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4" name="Shape 144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{25FEFD35-0CC5-47C0-B947-784672AC6299}</a:tableStyleId>
              </a:tblPr>
              <a:tblGrid>
                <a:gridCol w="8229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13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struct Foo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 void f(int i){}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};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Foo foo;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function</a:t>
                      </a:r>
                      <a:r>
                        <a:rPr lang="en-US" sz="2400"/>
                        <a:t>&lt;void(int)&gt; fmember = </a:t>
                      </a: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bind</a:t>
                      </a:r>
                      <a:r>
                        <a:rPr lang="en-US" sz="2400"/>
                        <a:t>(&amp;Foo::f,</a:t>
                      </a:r>
                      <a:r>
                        <a:rPr lang="en-US" sz="2400"/>
                        <a:t> foo, </a:t>
                      </a: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_1</a:t>
                      </a:r>
                      <a:r>
                        <a:rPr lang="en-US" sz="2400"/>
                        <a:t>)</a:t>
                      </a:r>
                      <a:r>
                        <a:rPr lang="en-US" sz="2400"/>
                        <a:t>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fmember(42);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std::bind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0" name="Shape 150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{25FEFD35-0CC5-47C0-B947-784672AC6299}</a:tableStyleId>
              </a:tblPr>
              <a:tblGrid>
                <a:gridCol w="5257800"/>
                <a:gridCol w="2971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output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65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 div(float a, float b){ return a/b; 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“6/1” &lt;&lt; div(6,1);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“6/2” &lt;&lt; div(6,2);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“6/3” &lt;&lt; div(6,3);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Font typeface="Calibri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&lt;float(float, float)&gt; inv_div =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bind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(div,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_2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_1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“1/6” &lt;&lt; inv_div(6,1);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“2/6” &lt;&lt; inv_div(6,2);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“3/6” &lt;&lt; inv_div(6,3);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&lt;float(float)&gt; div_by_6 =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bind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(div,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_1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6);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“1/6” &lt;&lt; div_by_6 (1);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“2/6” &lt;&lt; div_by_6 (2);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“3/6” &lt;&lt; div_by_6 (3);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6/1 = 6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6/2 =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3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6/3 = 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1/6 = 0.166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2/6 = 0.333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3/6 = 0.5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1/6 = 0.166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2/6 = 0.333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3/6 = 0.5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std::bind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6" name="Shape 156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{25FEFD35-0CC5-47C0-B947-784672AC6299}</a:tableStyleId>
              </a:tblPr>
              <a:tblGrid>
                <a:gridCol w="80010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271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//Practical usage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linear_congruential_engine</a:t>
                      </a:r>
                      <a:r>
                        <a:rPr lang="en-US" sz="1800"/>
                        <a:t>&lt;uint64_t, 1103545, 123, 21478&gt;  generator(1127590);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solidFill>
                            <a:srgbClr val="00B050"/>
                          </a:solidFill>
                        </a:rPr>
                        <a:t>uniform_int_distribution</a:t>
                      </a:r>
                      <a:r>
                        <a:rPr i="0" lang="en-US" sz="1800"/>
                        <a:t>&lt;int&gt; distribution(1,6);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/>
                        <a:t>int rnd = distribution(generator);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//Let’s make things a little bit easier: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/>
                        <a:t>auto </a:t>
                      </a:r>
                      <a:r>
                        <a:rPr lang="en-US" sz="1800"/>
                        <a:t>dice =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bind</a:t>
                      </a:r>
                      <a:r>
                        <a:rPr lang="en-US" sz="1800"/>
                        <a:t>( distribution, generator );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/>
                        <a:t>int rnd </a:t>
                      </a:r>
                      <a:r>
                        <a:rPr lang="en-US" sz="1800"/>
                        <a:t>= dice()+dice()+dice();</a:t>
                      </a:r>
                      <a:endParaRPr i="0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objects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2" name="Shape 162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{25FEFD35-0CC5-47C0-B947-784672AC6299}</a:tableStyleId>
              </a:tblPr>
              <a:tblGrid>
                <a:gridCol w="4000500"/>
                <a:gridCol w="40005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2400"/>
                        <a:t>C++11(</a:t>
                      </a:r>
                      <a:r>
                        <a:rPr i="0" lang="en-US" sz="24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deprecated binders and adaptors</a:t>
                      </a:r>
                      <a:r>
                        <a:rPr lang="en-US" sz="2400"/>
                        <a:t>)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271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unary_function,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binary_function,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ptr_fun,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pointer_to_unary_function,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pointer_to_binary_function,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mem_fun,</a:t>
                      </a: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mem_fun_t,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mem_fun1_t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const_mem_fun_t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const_mem_fun1_t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mem_fun_ref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mem_fun_ref_t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mem_fun1_ref_t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const_mem_fun_ref_t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const_mem_fun1_ref_t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binder1st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binder2nd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bind1st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bind2nd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0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 wrappers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mem_fn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bad_function_call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bind	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is_bind_expression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is_placeholder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_1, _2, _3, ...	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Reference wrappers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reference_wrapper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cref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Pitfalls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Closure: careful with references!</a:t>
            </a:r>
            <a:endParaRPr/>
          </a:p>
          <a:p>
            <a:pPr indent="-139700" lvl="0" marL="34290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2532870" y="2881500"/>
            <a:ext cx="56838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800"/>
                </a:solidFill>
              </a:rPr>
              <a:t>struct</a:t>
            </a:r>
            <a:r>
              <a:rPr lang="en-US" sz="1800">
                <a:solidFill>
                  <a:srgbClr val="333333"/>
                </a:solidFill>
              </a:rPr>
              <a:t> X { </a:t>
            </a:r>
            <a:r>
              <a:rPr b="1" lang="en-US" sz="1800">
                <a:solidFill>
                  <a:srgbClr val="333399"/>
                </a:solidFill>
              </a:rPr>
              <a:t>void</a:t>
            </a:r>
            <a:r>
              <a:rPr lang="en-US" sz="1800">
                <a:solidFill>
                  <a:srgbClr val="333333"/>
                </a:solidFill>
              </a:rPr>
              <a:t> foo() {} };</a:t>
            </a:r>
            <a:br>
              <a:rPr lang="en-US" sz="1800">
                <a:solidFill>
                  <a:srgbClr val="333333"/>
                </a:solidFill>
              </a:rPr>
            </a:br>
            <a:r>
              <a:rPr lang="en-US" sz="1800">
                <a:solidFill>
                  <a:srgbClr val="333333"/>
                </a:solidFill>
              </a:rPr>
              <a:t>std::function&lt;</a:t>
            </a:r>
            <a:r>
              <a:rPr b="1" lang="en-US" sz="1800">
                <a:solidFill>
                  <a:srgbClr val="333399"/>
                </a:solidFill>
              </a:rPr>
              <a:t>void</a:t>
            </a:r>
            <a:r>
              <a:rPr lang="en-US" sz="1800">
                <a:solidFill>
                  <a:srgbClr val="333333"/>
                </a:solidFill>
              </a:rPr>
              <a:t>()&gt; foo;</a:t>
            </a:r>
            <a:br>
              <a:rPr lang="en-US" sz="1800">
                <a:solidFill>
                  <a:srgbClr val="333333"/>
                </a:solidFill>
              </a:rPr>
            </a:br>
            <a:r>
              <a:rPr lang="en-US" sz="1800">
                <a:solidFill>
                  <a:srgbClr val="333333"/>
                </a:solidFill>
              </a:rPr>
              <a:t>{</a:t>
            </a:r>
            <a:br>
              <a:rPr lang="en-US" sz="1800">
                <a:solidFill>
                  <a:srgbClr val="333333"/>
                </a:solidFill>
              </a:rPr>
            </a:br>
            <a:r>
              <a:rPr lang="en-US" sz="1800">
                <a:solidFill>
                  <a:srgbClr val="333333"/>
                </a:solidFill>
              </a:rPr>
              <a:t>    X x;</a:t>
            </a:r>
            <a:br>
              <a:rPr lang="en-US" sz="1800">
                <a:solidFill>
                  <a:srgbClr val="333333"/>
                </a:solidFill>
              </a:rPr>
            </a:br>
            <a:r>
              <a:rPr lang="en-US" sz="1800">
                <a:solidFill>
                  <a:srgbClr val="333333"/>
                </a:solidFill>
              </a:rPr>
              <a:t>    foo =[&amp;] { x.foo(); };</a:t>
            </a:r>
            <a:br>
              <a:rPr lang="en-US" sz="1800">
                <a:solidFill>
                  <a:srgbClr val="333333"/>
                </a:solidFill>
              </a:rPr>
            </a:br>
            <a:r>
              <a:rPr lang="en-US" sz="1800">
                <a:solidFill>
                  <a:srgbClr val="333333"/>
                </a:solidFill>
              </a:rPr>
              <a:t>}</a:t>
            </a:r>
            <a:endParaRPr sz="1800">
              <a:solidFill>
                <a:srgbClr val="333333"/>
              </a:solidFill>
            </a:endParaRPr>
          </a:p>
          <a:p>
            <a:pPr indent="0" lvl="0" marL="0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</a:rPr>
              <a:t>foo();</a:t>
            </a:r>
            <a:endParaRPr sz="1800">
              <a:solidFill>
                <a:srgbClr val="333333"/>
              </a:solidFill>
            </a:endParaRPr>
          </a:p>
          <a:p>
            <a:pPr indent="0" lvl="0" marL="0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0088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Pitfalls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Ownership… since c++14</a:t>
            </a:r>
            <a:endParaRPr/>
          </a:p>
          <a:p>
            <a:pPr indent="-139700" lvl="0" marL="34290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2291275" y="3097125"/>
            <a:ext cx="57825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008800"/>
                </a:solidFill>
              </a:rPr>
              <a:t>auto</a:t>
            </a:r>
            <a:r>
              <a:rPr lang="en-US" sz="1800">
                <a:solidFill>
                  <a:srgbClr val="333333"/>
                </a:solidFill>
              </a:rPr>
              <a:t> x = make_unique&lt;</a:t>
            </a:r>
            <a:r>
              <a:rPr b="1" lang="en-US" sz="1800">
                <a:solidFill>
                  <a:srgbClr val="333399"/>
                </a:solidFill>
              </a:rPr>
              <a:t>int</a:t>
            </a:r>
            <a:r>
              <a:rPr lang="en-US" sz="1800">
                <a:solidFill>
                  <a:srgbClr val="333333"/>
                </a:solidFill>
              </a:rPr>
              <a:t>&gt;(</a:t>
            </a:r>
            <a:r>
              <a:rPr b="1" lang="en-US" sz="1800">
                <a:solidFill>
                  <a:srgbClr val="0000DD"/>
                </a:solidFill>
              </a:rPr>
              <a:t>5</a:t>
            </a:r>
            <a:r>
              <a:rPr lang="en-US" sz="1800">
                <a:solidFill>
                  <a:srgbClr val="333333"/>
                </a:solidFill>
              </a:rPr>
              <a:t>);</a:t>
            </a:r>
            <a:br>
              <a:rPr lang="en-US" sz="1800">
                <a:solidFill>
                  <a:srgbClr val="333333"/>
                </a:solidFill>
              </a:rPr>
            </a:br>
            <a:r>
              <a:rPr lang="en-US" sz="1800">
                <a:solidFill>
                  <a:srgbClr val="333333"/>
                </a:solidFill>
              </a:rPr>
              <a:t>foo = [</a:t>
            </a:r>
            <a:r>
              <a:rPr b="1" lang="en-US" sz="1800">
                <a:solidFill>
                  <a:srgbClr val="008800"/>
                </a:solidFill>
              </a:rPr>
              <a:t>auto</a:t>
            </a:r>
            <a:r>
              <a:rPr lang="en-US" sz="1800">
                <a:solidFill>
                  <a:srgbClr val="333333"/>
                </a:solidFill>
              </a:rPr>
              <a:t> x = move(x)] { *x=</a:t>
            </a:r>
            <a:r>
              <a:rPr b="1" lang="en-US" sz="1800">
                <a:solidFill>
                  <a:srgbClr val="0000DD"/>
                </a:solidFill>
              </a:rPr>
              <a:t>5</a:t>
            </a:r>
            <a:r>
              <a:rPr lang="en-US" sz="1800">
                <a:solidFill>
                  <a:srgbClr val="333333"/>
                </a:solidFill>
              </a:rPr>
              <a:t> };</a:t>
            </a:r>
            <a:endParaRPr sz="1800">
              <a:solidFill>
                <a:srgbClr val="33333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 to go from here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Functional programming paradigm</a:t>
            </a:r>
            <a:endParaRPr/>
          </a:p>
          <a:p>
            <a:pPr indent="-139700" lvl="0" marL="34290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Libraries for </a:t>
            </a:r>
            <a:endParaRPr/>
          </a:p>
          <a:p>
            <a: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function composition</a:t>
            </a:r>
            <a:endParaRPr/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lifting</a:t>
            </a:r>
            <a:endParaRPr/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… the monad pattern (std::future)</a:t>
            </a:r>
            <a:endParaRPr/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…</a:t>
            </a:r>
            <a:endParaRPr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Lots of possibilities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Lambdas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lambdas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1" name="Shape 101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{25FEFD35-0CC5-47C0-B947-784672AC6299}</a:tableStyleId>
              </a:tblPr>
              <a:tblGrid>
                <a:gridCol w="4114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C++03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65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struct </a:t>
                      </a:r>
                      <a:r>
                        <a:rPr lang="en-US" sz="1800"/>
                        <a:t>callable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int &amp;a;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800"/>
                        <a:t>callable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(int&amp; _a)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: a(_a)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{</a:t>
                      </a:r>
                      <a:br>
                        <a:rPr lang="en-US" sz="1800">
                          <a:solidFill>
                            <a:schemeClr val="dk1"/>
                          </a:solidFill>
                        </a:rPr>
                      </a:b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bool operator()(int x) const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return a ==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x;</a:t>
                      </a:r>
                      <a:br>
                        <a:rPr lang="en-US" sz="1800">
                          <a:solidFill>
                            <a:schemeClr val="dk1"/>
                          </a:solidFill>
                        </a:rPr>
                      </a:b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}</a:t>
                      </a:r>
                      <a:br>
                        <a:rPr lang="en-US" sz="1800">
                          <a:solidFill>
                            <a:schemeClr val="dk1"/>
                          </a:solidFill>
                        </a:rPr>
                      </a:b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};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int a = 42;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count_if(v.begin(),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v.end(), </a:t>
                      </a:r>
                      <a:r>
                        <a:rPr lang="en-US" sz="1800"/>
                        <a:t>callable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(a)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);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lambdas</a:t>
            </a:r>
            <a:endParaRPr/>
          </a:p>
        </p:txBody>
      </p:sp>
      <p:graphicFrame>
        <p:nvGraphicFramePr>
          <p:cNvPr id="107" name="Shape 107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{25FEFD35-0CC5-47C0-B947-784672AC6299}</a:tableStyleId>
              </a:tblPr>
              <a:tblGrid>
                <a:gridCol w="3810000"/>
                <a:gridCol w="4419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C++03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1295400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struct </a:t>
                      </a:r>
                      <a:r>
                        <a:rPr lang="en-US" sz="1800"/>
                        <a:t>callable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  int &amp;a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800"/>
                        <a:t>callable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int&amp; _a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: a(_a)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{</a:t>
                      </a:r>
                      <a:br>
                        <a:rPr lang="en-US" sz="1800">
                          <a:solidFill>
                            <a:schemeClr val="dk1"/>
                          </a:solidFill>
                        </a:rPr>
                      </a:b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bool operator()(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int x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) const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    return a ==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 x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;</a:t>
                      </a:r>
                      <a:br>
                        <a:rPr lang="en-US" sz="1800">
                          <a:solidFill>
                            <a:schemeClr val="dk1"/>
                          </a:solidFill>
                        </a:rPr>
                      </a:b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}</a:t>
                      </a:r>
                      <a:br>
                        <a:rPr lang="en-US" sz="1800">
                          <a:solidFill>
                            <a:schemeClr val="dk1"/>
                          </a:solidFill>
                        </a:rPr>
                      </a:b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};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int a = 42;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count_if(v.begin(),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v.end(), </a:t>
                      </a:r>
                      <a:r>
                        <a:rPr lang="en-US" sz="1800"/>
                        <a:t>callable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(a)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);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int a = 42;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count_if(v.begin(),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v.end(), [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&amp;a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](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int x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){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return x == a;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}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);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72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Calibri"/>
                        <a:buNone/>
                      </a:pPr>
                      <a:r>
                        <a:rPr b="1" lang="en-US" sz="2400">
                          <a:solidFill>
                            <a:schemeClr val="lt1"/>
                          </a:solidFill>
                        </a:rPr>
                        <a:t>C++14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13182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//possible C++14 lambdas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count_if(v.begin(),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v.end(),[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&amp;a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](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x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) { return </a:t>
                      </a:r>
                      <a:r>
                        <a:rPr b="1" lang="en-US" sz="1800">
                          <a:solidFill>
                            <a:srgbClr val="000000"/>
                          </a:solidFill>
                        </a:rPr>
                        <a:t>x == a; </a:t>
                      </a:r>
                      <a:r>
                        <a:rPr lang="en-US" sz="1800"/>
                        <a:t>}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3"/>
                        </a:rPr>
                        <a:t>http://isocpp.org/blog/2012/12/an-implementation-of-generic-lambdas-request-for-feedback-faisal-vali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syntax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Closure definition:</a:t>
            </a:r>
            <a:endParaRPr/>
          </a:p>
          <a:p>
            <a:pPr indent="-406400" lvl="1" marL="914400" rtl="0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800"/>
              <a:buFont typeface="Courier New"/>
              <a:buChar char="○"/>
            </a:pPr>
            <a:r>
              <a:rPr lang="en-US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[=, &amp;a, b=</a:t>
            </a:r>
            <a:r>
              <a:rPr lang="en-US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f(x)</a:t>
            </a:r>
            <a:r>
              <a:rPr lang="en-US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Argument list:</a:t>
            </a:r>
            <a:endParaRPr/>
          </a:p>
          <a:p>
            <a:pPr indent="-4064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urier New"/>
              <a:buChar char="○"/>
            </a:pPr>
            <a:r>
              <a:rPr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(auto x, int y)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(optional) return type: </a:t>
            </a:r>
            <a:r>
              <a:rPr lang="en-US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-&gt; int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(optional) </a:t>
            </a:r>
            <a:r>
              <a:rPr lang="en-US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mutable</a:t>
            </a:r>
            <a:endParaRPr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Function body</a:t>
            </a:r>
            <a:endParaRPr/>
          </a:p>
          <a:p>
            <a:pPr indent="-406400" lvl="1" marL="914400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Char char="○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{ return x * y;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lambdas/closures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0" name="Shape 120"/>
          <p:cNvGraphicFramePr/>
          <p:nvPr/>
        </p:nvGraphicFramePr>
        <p:xfrm>
          <a:off x="404262" y="13082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{25FEFD35-0CC5-47C0-B947-784672AC6299}</a:tableStyleId>
              </a:tblPr>
              <a:tblGrid>
                <a:gridCol w="4447300"/>
                <a:gridCol w="1496300"/>
                <a:gridCol w="2209800"/>
              </a:tblGrid>
              <a:tr h="432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test scope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lambda scope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172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void test()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int x = 4;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int y = 5;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Font typeface="Calibri"/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 [&amp;](){x = 2;y = 2;}</a:t>
                      </a:r>
                      <a:r>
                        <a:rPr lang="en-US" sz="1400"/>
                        <a:t>();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Font typeface="Calibri"/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 [=]() mutable{x = 3;y = 5;}</a:t>
                      </a:r>
                      <a:r>
                        <a:rPr lang="en-US" sz="1400"/>
                        <a:t>();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Font typeface="Calibri"/>
                        <a:buNone/>
                      </a:pP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  [=,&amp;x]() mutable{x = 7;y = 9;}</a:t>
                      </a:r>
                      <a:r>
                        <a:rPr lang="en-US" sz="1400"/>
                        <a:t>();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=4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=2 </a:t>
                      </a: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=2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=7 </a:t>
                      </a: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=2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=2 </a:t>
                      </a: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7030A0"/>
                          </a:solidFill>
                        </a:rPr>
                        <a:t>x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=3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1" lang="en-US" sz="1400">
                          <a:solidFill>
                            <a:srgbClr val="7030A0"/>
                          </a:solidFill>
                        </a:rPr>
                        <a:t>y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=7 </a:t>
                      </a:r>
                      <a:r>
                        <a:rPr b="1" lang="en-US" sz="1400">
                          <a:solidFill>
                            <a:srgbClr val="7030A0"/>
                          </a:solidFill>
                        </a:rPr>
                        <a:t>y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=9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417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void test()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int x = 4;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int y = 5;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 auto </a:t>
                      </a:r>
                      <a:r>
                        <a:rPr lang="en-US"/>
                        <a:t>foo </a:t>
                      </a:r>
                      <a:r>
                        <a:rPr lang="en-US" sz="1400"/>
                        <a:t>=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[=]() mutable{</a:t>
                      </a:r>
                      <a:endParaRPr b="1" sz="1400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1" lang="en-US">
                          <a:solidFill>
                            <a:srgbClr val="00B050"/>
                          </a:solidFill>
                        </a:rPr>
                        <a:t>    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x = 3;</a:t>
                      </a:r>
                      <a:endParaRPr b="1" sz="1400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1" lang="en-US">
                          <a:solidFill>
                            <a:srgbClr val="00B050"/>
                          </a:solidFill>
                        </a:rPr>
                        <a:t>    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++y;</a:t>
                      </a:r>
                      <a:endParaRPr b="1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1" lang="en-US">
                          <a:solidFill>
                            <a:srgbClr val="00B050"/>
                          </a:solidFill>
                        </a:rPr>
                        <a:t>    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int w = x + y;</a:t>
                      </a:r>
                      <a:endParaRPr b="1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1" lang="en-US">
                          <a:solidFill>
                            <a:srgbClr val="00B050"/>
                          </a:solidFill>
                        </a:rPr>
                        <a:t>     </a:t>
                      </a:r>
                      <a:r>
                        <a:rPr b="1" lang="en-US" sz="1400">
                          <a:solidFill>
                            <a:srgbClr val="00B050"/>
                          </a:solidFill>
                        </a:rPr>
                        <a:t>return w; }</a:t>
                      </a:r>
                      <a:r>
                        <a:rPr lang="en-US" sz="1400">
                          <a:solidFill>
                            <a:srgbClr val="00B050"/>
                          </a:solidFill>
                        </a:rPr>
                        <a:t>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</a:t>
                      </a:r>
                      <a:r>
                        <a:rPr lang="en-US"/>
                        <a:t>foo</a:t>
                      </a:r>
                      <a:r>
                        <a:rPr lang="en-US" sz="1400"/>
                        <a:t>();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</a:t>
                      </a:r>
                      <a:r>
                        <a:rPr lang="en-US"/>
                        <a:t>foo</a:t>
                      </a:r>
                      <a:r>
                        <a:rPr lang="en-US" sz="1400"/>
                        <a:t>();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 </a:t>
                      </a:r>
                      <a:r>
                        <a:rPr lang="en-US"/>
                        <a:t>foo</a:t>
                      </a:r>
                      <a:r>
                        <a:rPr lang="en-US" sz="1400"/>
                        <a:t>();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400"/>
                        <a:t>}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=4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=4 </a:t>
                      </a: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=4 </a:t>
                      </a: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=4 </a:t>
                      </a:r>
                      <a:r>
                        <a:rPr b="1" lang="en-US" sz="1400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//closure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//x,y lives inside </a:t>
                      </a:r>
                      <a:r>
                        <a:rPr lang="en-US"/>
                        <a:t>foo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solidFill>
                            <a:srgbClr val="7030A0"/>
                          </a:solidFill>
                        </a:rPr>
                        <a:t>x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=3 </a:t>
                      </a:r>
                      <a:r>
                        <a:rPr b="1" lang="en-US" sz="1400">
                          <a:solidFill>
                            <a:srgbClr val="7030A0"/>
                          </a:solidFill>
                        </a:rPr>
                        <a:t>y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=6 w=9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Font typeface="Calibri"/>
                        <a:buNone/>
                      </a:pPr>
                      <a:r>
                        <a:rPr b="1" lang="en-US" sz="1400">
                          <a:solidFill>
                            <a:srgbClr val="7030A0"/>
                          </a:solidFill>
                        </a:rPr>
                        <a:t>x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=3 </a:t>
                      </a:r>
                      <a:r>
                        <a:rPr b="1" lang="en-US" sz="1400">
                          <a:solidFill>
                            <a:srgbClr val="7030A0"/>
                          </a:solidFill>
                        </a:rPr>
                        <a:t>y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=7 w=10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Font typeface="Calibri"/>
                        <a:buNone/>
                      </a:pPr>
                      <a:r>
                        <a:rPr b="1" lang="en-US" sz="1400">
                          <a:solidFill>
                            <a:srgbClr val="7030A0"/>
                          </a:solidFill>
                        </a:rPr>
                        <a:t>x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=3 </a:t>
                      </a:r>
                      <a:r>
                        <a:rPr b="1" lang="en-US" sz="1400">
                          <a:solidFill>
                            <a:srgbClr val="7030A0"/>
                          </a:solidFill>
                        </a:rPr>
                        <a:t>y</a:t>
                      </a: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=8 w=11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lambdas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</a:rPr>
              <a:t>Not allowed: infinite type.</a:t>
            </a:r>
            <a:endParaRPr b="1"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</a:rPr>
              <a:t>Workaround: via function wrapper</a:t>
            </a:r>
            <a:endParaRPr b="1"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Arial"/>
              <a:buNone/>
            </a:pPr>
            <a:r>
              <a:rPr b="1" lang="en-US" sz="1800">
                <a:solidFill>
                  <a:srgbClr val="00B050"/>
                </a:solidFill>
              </a:rPr>
              <a:t>std::</a:t>
            </a:r>
            <a:r>
              <a:rPr b="1" i="0" lang="en-US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&lt;int(int)&gt; f = [&amp;f](int n)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return n &lt;= 1 ? 1 : n * f(n - 1);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x = f(4); //x = 24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std::function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2" name="Shape 132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{25FEFD35-0CC5-47C0-B947-784672AC6299}</a:tableStyleId>
              </a:tblPr>
              <a:tblGrid>
                <a:gridCol w="8229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13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sum(int a, int b) { return a + b; 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</a:t>
                      </a:r>
                      <a:r>
                        <a:rPr lang="en-US" sz="3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&lt;int (int, int)&gt; fsum = &amp;sum;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fsum(4,2);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std::function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8" name="Shape 138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{25FEFD35-0CC5-47C0-B947-784672AC6299}</a:tableStyleId>
              </a:tblPr>
              <a:tblGrid>
                <a:gridCol w="8229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13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struct Foo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 void f(int i){}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};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function</a:t>
                      </a:r>
                      <a:r>
                        <a:rPr lang="en-US" sz="2400"/>
                        <a:t>&lt;void(Foo&amp;, int)&gt; fmember = </a:t>
                      </a: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mem_fn</a:t>
                      </a:r>
                      <a:r>
                        <a:rPr lang="en-US" sz="2400"/>
                        <a:t>(&amp;Foo::f);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Foo foo;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fmember(foo, 42);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