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307" r:id="rId3"/>
    <p:sldId id="308" r:id="rId4"/>
    <p:sldId id="332" r:id="rId5"/>
    <p:sldId id="333" r:id="rId6"/>
    <p:sldId id="300" r:id="rId7"/>
    <p:sldId id="321" r:id="rId8"/>
    <p:sldId id="305" r:id="rId9"/>
    <p:sldId id="330" r:id="rId10"/>
    <p:sldId id="320" r:id="rId11"/>
    <p:sldId id="331" r:id="rId12"/>
    <p:sldId id="318" r:id="rId13"/>
    <p:sldId id="328" r:id="rId14"/>
    <p:sldId id="323" r:id="rId15"/>
    <p:sldId id="311" r:id="rId16"/>
    <p:sldId id="325" r:id="rId17"/>
    <p:sldId id="327" r:id="rId18"/>
    <p:sldId id="324" r:id="rId19"/>
    <p:sldId id="326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4229" autoAdjust="0"/>
  </p:normalViewPr>
  <p:slideViewPr>
    <p:cSldViewPr snapToGrid="0">
      <p:cViewPr varScale="1">
        <p:scale>
          <a:sx n="47" d="100"/>
          <a:sy n="47" d="100"/>
        </p:scale>
        <p:origin x="201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743CC-1DEF-4052-93D3-94FD6541D9A8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6686D-D35D-4EA2-9559-30F79C98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rminedimascio.com/2013/09/restful-design-principl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overview/getting-started/introduction/adding-a-controll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REST is an architectural style that is protocol independent.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requires client server communication similar to how a browser interacts with 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stateless, meaning that one request doesn’t know anything about another.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needs to be cacheable meaning the client could cache results if they wanted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it needs to have a uniform interface.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hlinkClick r:id="rId3"/>
              </a:rPr>
              <a:t>http://carminedimascio.com/2013/09/restful-design-principles/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return value of an action method in a controller is converted to JSON in the response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automatic binding makes it easier to convert between JSON and C#.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JSON that exists within the request body can also be converted or bound or serialized into a C#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automatic binding makes it easier to convert between JSON and C#.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3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order to make projects for our main components we will need to use CLI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mkdir</a:t>
            </a:r>
            <a:r>
              <a:rPr lang="en-US" baseline="0" dirty="0"/>
              <a:t> creates a new directory on your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cd changes the directory that you are currently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new </a:t>
            </a:r>
            <a:r>
              <a:rPr lang="en-US" baseline="0" dirty="0" err="1"/>
              <a:t>classlib</a:t>
            </a:r>
            <a:r>
              <a:rPr lang="en-US" baseline="0" dirty="0"/>
              <a:t> – creates a new class library project.  This is what we use to create a new </a:t>
            </a:r>
            <a:r>
              <a:rPr lang="en-US" baseline="0" dirty="0" err="1"/>
              <a:t>.Net</a:t>
            </a:r>
            <a:r>
              <a:rPr lang="en-US" baseline="0" dirty="0"/>
              <a:t> project that is code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new </a:t>
            </a:r>
            <a:r>
              <a:rPr lang="en-US" baseline="0" dirty="0" err="1"/>
              <a:t>webapi</a:t>
            </a:r>
            <a:r>
              <a:rPr lang="en-US" baseline="0" dirty="0"/>
              <a:t> – creates a new web </a:t>
            </a:r>
            <a:r>
              <a:rPr lang="en-US" baseline="0" dirty="0" err="1"/>
              <a:t>api</a:t>
            </a:r>
            <a:r>
              <a:rPr lang="en-US" baseline="0" dirty="0"/>
              <a:t> project.  This is what we use to create a new </a:t>
            </a:r>
            <a:r>
              <a:rPr lang="en-US" baseline="0" dirty="0" err="1"/>
              <a:t>.Net</a:t>
            </a:r>
            <a:r>
              <a:rPr lang="en-US" baseline="0" dirty="0"/>
              <a:t> project that will contain our web </a:t>
            </a:r>
            <a:r>
              <a:rPr lang="en-US" baseline="0" dirty="0" err="1"/>
              <a:t>api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add reference – allows us to reference code from another project.  One project does not know about the other until a reference is added.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add package – allows us to add a package to our code.  A package is created by someone and can be downloaded over the internet for use in your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be using two packages from the </a:t>
            </a:r>
            <a:r>
              <a:rPr lang="en-US" baseline="0" dirty="0" err="1"/>
              <a:t>Nuget</a:t>
            </a:r>
            <a:r>
              <a:rPr lang="en-US" baseline="0" dirty="0"/>
              <a:t> package manager which are Dapper and </a:t>
            </a:r>
            <a:r>
              <a:rPr lang="en-US" baseline="0" dirty="0" err="1"/>
              <a:t>MySql.Data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51C4-C5AF-4BE3-9C14-3D5DA10766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9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take a tour of Postman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Open Postman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correct URL, make a get request to the API to get data back.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correct URL and request body, make a post request to post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correct URL and request body, make a put request to update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correct URL, make a delete request to the API to delete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2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6686D-D35D-4EA2-9559-30F79C98CD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90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four http request types.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JSON for a pet object specifying name and pet type.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insert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update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get to one pet in the system based upon id.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18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2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four http request types.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JSON for a pet object specifying name and pet type.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insert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update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get to one pet in the system based upon id.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9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51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REST is often implemented over HTTP and uses the GET, POST, PUT, DELETE structure for a uniform interface.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HTTP is what all web requests and responses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stateless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 http works well with REST 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ASP.NET Web API handles routing a request to the server to a given controller class and action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also binds query parameters or the request body to method parameters.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Finally it binds the return of the action method to JSON in the response.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is an example request and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request initially goes to the controller.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Based upon the route and the request type attribute a method is run.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The JSON body of the request can be bound to a model.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Whatever is returned from the method is returned as JSON in the response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5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Attributes allow for declarations on classes, methods, and properties.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give special behavior or properties to those classes, methods, or properties.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are specified above a class, method, or property definition with the name of the attribute between square brackets [].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Parameters can be passed to attributes using parentheses ().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</a:t>
            </a:r>
            <a:r>
              <a:rPr lang="en-US" baseline="0" dirty="0" err="1"/>
              <a:t>WebApi</a:t>
            </a:r>
            <a:r>
              <a:rPr lang="en-US" baseline="0" dirty="0"/>
              <a:t> we are using attributes to specify the http request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example shows an </a:t>
            </a:r>
            <a:r>
              <a:rPr lang="en-US" baseline="0" dirty="0" err="1"/>
              <a:t>HttpPost</a:t>
            </a:r>
            <a:r>
              <a:rPr lang="en-US" baseline="0" dirty="0"/>
              <a:t> attribute used to designate a post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6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I mentioned, every request is routed to a controller.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control how the routing works.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default route which is controller/action/id.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in reference to how the </a:t>
            </a:r>
            <a:r>
              <a:rPr lang="en-US" baseline="0" dirty="0" err="1"/>
              <a:t>url</a:t>
            </a:r>
            <a:r>
              <a:rPr lang="en-US" baseline="0" dirty="0"/>
              <a:t> looks, the controller is specified and then the action and then the 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create custom routes to change which requests go to which controller.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Example:  </a:t>
            </a:r>
            <a:r>
              <a:rPr lang="en-US" dirty="0">
                <a:hlinkClick r:id="rId3"/>
              </a:rPr>
              <a:t>https://docs.microsoft.com/en-us/aspnet/mvc/overview/getting-started/introduction/adding-a-controller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22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specify a route attribute for a class or an action method to detail further the route.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2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JSON stands for JavaScript Object Notation.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how an object can be created on the file and is represented in JavaScript.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Essentially an object is surrounded by curly braces {}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Inside each property or variable is named followed by a colon : followed by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can be objects within objects or arrays within objects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5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148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8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7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2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9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00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p.net/web-ap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pp.pluralsight.com/player?author=jon-flanders&amp;name=aspnetwebapi-m1-introduction&amp;mode=live&amp;clip=0&amp;course=aspnetwebapi" TargetMode="External"/><Relationship Id="rId4" Type="http://schemas.openxmlformats.org/officeDocument/2006/relationships/hyperlink" Target="https://docs.microsoft.com/en-us/aspnet/web-api/overview/getting-started-with-aspnet-web-api/tutorial-your-first-web-a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Web API</a:t>
            </a:r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/>
            <a:r>
              <a:rPr lang="en-US" sz="2600" dirty="0"/>
              <a:t>JavaScript Object Notation</a:t>
            </a:r>
          </a:p>
          <a:p>
            <a:pPr marL="388620"/>
            <a:r>
              <a:rPr lang="en-US" sz="2600" dirty="0"/>
              <a:t>How an Object is represented in JavaScript.</a:t>
            </a:r>
          </a:p>
          <a:p>
            <a:pPr marL="45720" indent="0">
              <a:buNone/>
            </a:pPr>
            <a:r>
              <a:rPr lang="en-US" sz="2600" dirty="0"/>
              <a:t>Example:</a:t>
            </a:r>
          </a:p>
          <a:p>
            <a:pPr marL="45720" indent="0">
              <a:buNone/>
            </a:pPr>
            <a:r>
              <a:rPr lang="en-US" sz="2600" dirty="0"/>
              <a:t>{	</a:t>
            </a:r>
          </a:p>
          <a:p>
            <a:pPr marL="45720" indent="0">
              <a:buNone/>
            </a:pPr>
            <a:r>
              <a:rPr lang="en-US" sz="2600" dirty="0"/>
              <a:t>   ‘</a:t>
            </a:r>
            <a:r>
              <a:rPr lang="en-US" sz="2600" dirty="0" err="1"/>
              <a:t>studentID</a:t>
            </a:r>
            <a:r>
              <a:rPr lang="en-US" sz="2600"/>
              <a:t>’: 0,</a:t>
            </a:r>
            <a:endParaRPr lang="en-US" sz="2600" dirty="0"/>
          </a:p>
          <a:p>
            <a:pPr marL="45720" indent="0">
              <a:buNone/>
            </a:pPr>
            <a:r>
              <a:rPr lang="en-US" sz="2600" dirty="0"/>
              <a:t>   ‘</a:t>
            </a:r>
            <a:r>
              <a:rPr lang="en-US" sz="2600" dirty="0" err="1"/>
              <a:t>firstName</a:t>
            </a:r>
            <a:r>
              <a:rPr lang="en-US" sz="2600" dirty="0"/>
              <a:t>’: ‘Kathy’,	</a:t>
            </a:r>
          </a:p>
          <a:p>
            <a:pPr marL="45720" indent="0">
              <a:buNone/>
            </a:pPr>
            <a:r>
              <a:rPr lang="en-US" sz="2600" dirty="0"/>
              <a:t>   ‘</a:t>
            </a:r>
            <a:r>
              <a:rPr lang="en-US" sz="2600" dirty="0" err="1"/>
              <a:t>lastName</a:t>
            </a:r>
            <a:r>
              <a:rPr lang="en-US" sz="2600" dirty="0"/>
              <a:t>’: ‘Smith’</a:t>
            </a:r>
          </a:p>
          <a:p>
            <a:pPr marL="45720" indent="0">
              <a:buNone/>
            </a:pP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39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/>
            <a:r>
              <a:rPr lang="en-US" sz="2800" dirty="0"/>
              <a:t>Return value to JSON Data</a:t>
            </a:r>
          </a:p>
          <a:p>
            <a:pPr marL="388620"/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public </a:t>
            </a:r>
            <a:r>
              <a:rPr lang="en-US" sz="2800" dirty="0" err="1"/>
              <a:t>IEnumerable</a:t>
            </a:r>
            <a:r>
              <a:rPr lang="en-US" sz="2800" dirty="0"/>
              <a:t>&lt;</a:t>
            </a:r>
            <a:r>
              <a:rPr lang="en-US" sz="2800" dirty="0" err="1"/>
              <a:t>TimeTraveler</a:t>
            </a:r>
            <a:r>
              <a:rPr lang="en-US" sz="2800" dirty="0"/>
              <a:t>&gt; Get()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return </a:t>
            </a:r>
            <a:r>
              <a:rPr lang="en-US" sz="2800" dirty="0" err="1"/>
              <a:t>timeTravelerRepository.GetAll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451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/>
            <a:r>
              <a:rPr lang="en-US" sz="2800" dirty="0"/>
              <a:t>JSON in Request Body converted to Class</a:t>
            </a:r>
          </a:p>
          <a:p>
            <a:pPr marL="388620"/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err="1"/>
              <a:t>HttpPost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public void Post([</a:t>
            </a:r>
            <a:r>
              <a:rPr lang="en-US" sz="2800" dirty="0" err="1"/>
              <a:t>FromBody</a:t>
            </a:r>
            <a:r>
              <a:rPr lang="en-US" sz="2800" dirty="0"/>
              <a:t>]Answer answer)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_</a:t>
            </a:r>
            <a:r>
              <a:rPr lang="en-US" sz="2800" dirty="0" err="1"/>
              <a:t>service.Insert</a:t>
            </a:r>
            <a:r>
              <a:rPr lang="en-US" sz="2800" dirty="0"/>
              <a:t>(answer);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125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/>
              <a:t>mkdir</a:t>
            </a:r>
            <a:r>
              <a:rPr lang="en-US" sz="2800" dirty="0"/>
              <a:t> – Create Directory</a:t>
            </a:r>
          </a:p>
          <a:p>
            <a:r>
              <a:rPr lang="en-US" sz="2800" dirty="0"/>
              <a:t>cd – Change Directory</a:t>
            </a:r>
          </a:p>
          <a:p>
            <a:r>
              <a:rPr lang="en-US" sz="2800" dirty="0"/>
              <a:t>Add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webapi</a:t>
            </a:r>
            <a:endParaRPr lang="en-US" sz="2600" dirty="0"/>
          </a:p>
          <a:p>
            <a:r>
              <a:rPr lang="en-US" sz="2800" dirty="0"/>
              <a:t>Add reference: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reference [path]/[</a:t>
            </a:r>
            <a:r>
              <a:rPr lang="en-US" sz="2600" dirty="0" err="1"/>
              <a:t>name.csproj</a:t>
            </a:r>
            <a:r>
              <a:rPr lang="en-US" sz="2600" dirty="0"/>
              <a:t>]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Dapper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</a:t>
            </a:r>
            <a:r>
              <a:rPr lang="en-US" sz="2600" dirty="0" err="1"/>
              <a:t>MySql.Data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031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9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API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0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600" dirty="0"/>
              <a:t>A small internet has been brought back online.  Everyone wants your status report.</a:t>
            </a:r>
          </a:p>
          <a:p>
            <a:r>
              <a:rPr lang="en-US" sz="3600" dirty="0"/>
              <a:t>They also want to be able to insert, update, and delete data.</a:t>
            </a:r>
          </a:p>
          <a:p>
            <a:r>
              <a:rPr lang="en-US" sz="3600" dirty="0"/>
              <a:t>Add a web </a:t>
            </a:r>
            <a:r>
              <a:rPr lang="en-US" sz="3600" dirty="0" err="1"/>
              <a:t>api</a:t>
            </a:r>
            <a:r>
              <a:rPr lang="en-US" sz="3600" dirty="0"/>
              <a:t> to get, insert, update, and delete person status.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366805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5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000" dirty="0"/>
              <a:t>Microsoft Page</a:t>
            </a:r>
          </a:p>
          <a:p>
            <a:pPr lvl="1"/>
            <a:r>
              <a:rPr lang="en-US" sz="2400" dirty="0">
                <a:hlinkClick r:id="rId3"/>
              </a:rPr>
              <a:t>https://www.asp.net/web-api</a:t>
            </a:r>
            <a:endParaRPr lang="en-US" sz="2400" dirty="0"/>
          </a:p>
          <a:p>
            <a:r>
              <a:rPr lang="en-US" sz="3000" dirty="0"/>
              <a:t>Microsoft Tutorial</a:t>
            </a:r>
          </a:p>
          <a:p>
            <a:pPr lvl="1"/>
            <a:r>
              <a:rPr lang="en-US" sz="2400" dirty="0">
                <a:hlinkClick r:id="rId4"/>
              </a:rPr>
              <a:t>https://docs.microsoft.com/en-us/aspnet/web-api/overview/getting-started-with-aspnet-web-api/tutorial-your-first-web-api</a:t>
            </a:r>
            <a:endParaRPr lang="en-US" sz="2400" dirty="0"/>
          </a:p>
          <a:p>
            <a:r>
              <a:rPr lang="en-US" sz="3000" dirty="0" err="1"/>
              <a:t>PluralSight</a:t>
            </a:r>
            <a:endParaRPr lang="en-US" sz="3000" dirty="0"/>
          </a:p>
          <a:p>
            <a:pPr lvl="1"/>
            <a:r>
              <a:rPr lang="en-US" sz="2000" dirty="0">
                <a:hlinkClick r:id="rId5"/>
              </a:rPr>
              <a:t>https://app.pluralsight.com/player?author=jon-flanders&amp;name=aspnetwebapi-m1-introduction&amp;mode=live&amp;clip=0&amp;course=aspnetwebapi</a:t>
            </a:r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226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Representational state transfer</a:t>
            </a:r>
          </a:p>
          <a:p>
            <a:r>
              <a:rPr lang="en-US" sz="2800" dirty="0"/>
              <a:t>REST is protocol independent</a:t>
            </a:r>
          </a:p>
          <a:p>
            <a:r>
              <a:rPr lang="en-US" sz="2800" dirty="0"/>
              <a:t>Architectural Style</a:t>
            </a:r>
          </a:p>
          <a:p>
            <a:pPr lvl="1"/>
            <a:r>
              <a:rPr lang="en-US" sz="2800" dirty="0"/>
              <a:t>Client-Server Communication</a:t>
            </a:r>
          </a:p>
          <a:p>
            <a:pPr lvl="1"/>
            <a:r>
              <a:rPr lang="en-US" sz="2800" dirty="0"/>
              <a:t>Stateless</a:t>
            </a:r>
          </a:p>
          <a:p>
            <a:pPr lvl="1"/>
            <a:r>
              <a:rPr lang="en-US" sz="2800" dirty="0"/>
              <a:t>Cacheable</a:t>
            </a:r>
          </a:p>
          <a:p>
            <a:pPr lvl="1"/>
            <a:r>
              <a:rPr lang="en-US" sz="2800" dirty="0"/>
              <a:t>Uniform Interface</a:t>
            </a:r>
          </a:p>
          <a:p>
            <a:pPr lvl="2"/>
            <a:r>
              <a:rPr lang="en-US" sz="2600" dirty="0"/>
              <a:t>Addressable Resources</a:t>
            </a:r>
          </a:p>
        </p:txBody>
      </p:sp>
    </p:spTree>
    <p:extLst>
      <p:ext uri="{BB962C8B-B14F-4D97-AF65-F5344CB8AC3E}">
        <p14:creationId xmlns:p14="http://schemas.microsoft.com/office/powerpoint/2010/main" val="630265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Practicing!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/>
              <a:t>Try creating different web </a:t>
            </a:r>
            <a:r>
              <a:rPr lang="en-US" sz="3200" dirty="0" err="1"/>
              <a:t>api’s</a:t>
            </a:r>
            <a:r>
              <a:rPr lang="en-US" sz="3200" dirty="0"/>
              <a:t>.</a:t>
            </a:r>
          </a:p>
          <a:p>
            <a:r>
              <a:rPr lang="en-US" sz="3200" dirty="0"/>
              <a:t>Use the different http actions.</a:t>
            </a:r>
          </a:p>
          <a:p>
            <a:r>
              <a:rPr lang="en-US" sz="3200" dirty="0"/>
              <a:t>Hook it up to the database.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423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REST services now use HTTP</a:t>
            </a:r>
          </a:p>
          <a:p>
            <a:r>
              <a:rPr lang="en-US" sz="2800" dirty="0"/>
              <a:t>This is Hypertext Transfer Protocol</a:t>
            </a:r>
          </a:p>
          <a:p>
            <a:r>
              <a:rPr lang="en-US" sz="2800" dirty="0"/>
              <a:t>What web pages use</a:t>
            </a:r>
          </a:p>
          <a:p>
            <a:r>
              <a:rPr lang="en-US" sz="2800" dirty="0"/>
              <a:t>Request and Response</a:t>
            </a:r>
          </a:p>
          <a:p>
            <a:r>
              <a:rPr lang="en-US" sz="2800" dirty="0"/>
              <a:t>Stateless</a:t>
            </a:r>
          </a:p>
          <a:p>
            <a:r>
              <a:rPr lang="en-US" sz="2800" dirty="0"/>
              <a:t>Requests:  GET, POST, PUT, DELETE</a:t>
            </a:r>
          </a:p>
        </p:txBody>
      </p:sp>
    </p:spTree>
    <p:extLst>
      <p:ext uri="{BB962C8B-B14F-4D97-AF65-F5344CB8AC3E}">
        <p14:creationId xmlns:p14="http://schemas.microsoft.com/office/powerpoint/2010/main" val="260667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FA283F2-1678-490E-A846-8C71B184E5EE}"/>
              </a:ext>
            </a:extLst>
          </p:cNvPr>
          <p:cNvSpPr/>
          <p:nvPr/>
        </p:nvSpPr>
        <p:spPr>
          <a:xfrm>
            <a:off x="1139710" y="5353289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421254-4891-4268-BD40-7FC3B4E1ADCD}"/>
              </a:ext>
            </a:extLst>
          </p:cNvPr>
          <p:cNvSpPr/>
          <p:nvPr/>
        </p:nvSpPr>
        <p:spPr>
          <a:xfrm>
            <a:off x="9355397" y="5348064"/>
            <a:ext cx="1383425" cy="703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Return to JSON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29AF75-5B71-4872-AB24-36DA341BF1F9}"/>
              </a:ext>
            </a:extLst>
          </p:cNvPr>
          <p:cNvSpPr/>
          <p:nvPr/>
        </p:nvSpPr>
        <p:spPr>
          <a:xfrm>
            <a:off x="9304116" y="1347016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Method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EFF79D-DF88-4F76-BC56-3FF0FD7280E0}"/>
              </a:ext>
            </a:extLst>
          </p:cNvPr>
          <p:cNvSpPr/>
          <p:nvPr/>
        </p:nvSpPr>
        <p:spPr>
          <a:xfrm>
            <a:off x="7061003" y="1322955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 to Params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2DEF69-B178-444E-8C95-B6EF12992F7B}"/>
              </a:ext>
            </a:extLst>
          </p:cNvPr>
          <p:cNvSpPr/>
          <p:nvPr/>
        </p:nvSpPr>
        <p:spPr>
          <a:xfrm>
            <a:off x="4693938" y="1318006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Controller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311B18-FAED-44D8-9D37-83AEDD97D0E0}"/>
              </a:ext>
            </a:extLst>
          </p:cNvPr>
          <p:cNvSpPr/>
          <p:nvPr/>
        </p:nvSpPr>
        <p:spPr>
          <a:xfrm>
            <a:off x="1146868" y="1314821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20061"/>
            <a:ext cx="9404723" cy="958808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D95DE-576E-4446-8F5A-816AE77B67AA}"/>
              </a:ext>
            </a:extLst>
          </p:cNvPr>
          <p:cNvSpPr/>
          <p:nvPr/>
        </p:nvSpPr>
        <p:spPr>
          <a:xfrm>
            <a:off x="3852522" y="1306626"/>
            <a:ext cx="738337" cy="4499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ASP.NET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E2223-FDD4-47D3-B1A3-058C55EBA847}"/>
              </a:ext>
            </a:extLst>
          </p:cNvPr>
          <p:cNvSpPr/>
          <p:nvPr/>
        </p:nvSpPr>
        <p:spPr>
          <a:xfrm>
            <a:off x="6309972" y="1247227"/>
            <a:ext cx="738338" cy="154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A9021-8946-46AD-A047-FD5E9A5C81D0}"/>
              </a:ext>
            </a:extLst>
          </p:cNvPr>
          <p:cNvSpPr/>
          <p:nvPr/>
        </p:nvSpPr>
        <p:spPr>
          <a:xfrm>
            <a:off x="8588875" y="1322614"/>
            <a:ext cx="738339" cy="4521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Model Binding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7C73F3-E115-460F-950C-086644F1B06E}"/>
              </a:ext>
            </a:extLst>
          </p:cNvPr>
          <p:cNvSpPr/>
          <p:nvPr/>
        </p:nvSpPr>
        <p:spPr>
          <a:xfrm>
            <a:off x="10807534" y="5260830"/>
            <a:ext cx="730016" cy="117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Action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8265C-3614-452A-AC8F-431B5B7E5CF9}"/>
              </a:ext>
            </a:extLst>
          </p:cNvPr>
          <p:cNvSpPr/>
          <p:nvPr/>
        </p:nvSpPr>
        <p:spPr>
          <a:xfrm>
            <a:off x="355677" y="1322614"/>
            <a:ext cx="738337" cy="50826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Request / Browser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54FF05-73E6-4DCF-84EA-CCADD5EFC7BC}"/>
              </a:ext>
            </a:extLst>
          </p:cNvPr>
          <p:cNvSpPr/>
          <p:nvPr/>
        </p:nvSpPr>
        <p:spPr>
          <a:xfrm>
            <a:off x="2738628" y="1306626"/>
            <a:ext cx="738337" cy="44993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F2AB8-1FF1-4ADB-A796-C2F30A43A091}"/>
              </a:ext>
            </a:extLst>
          </p:cNvPr>
          <p:cNvSpPr/>
          <p:nvPr/>
        </p:nvSpPr>
        <p:spPr>
          <a:xfrm>
            <a:off x="10807534" y="3974936"/>
            <a:ext cx="730016" cy="117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Action Method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5A1D5-FCB0-427A-B8FD-4131A04028E4}"/>
              </a:ext>
            </a:extLst>
          </p:cNvPr>
          <p:cNvSpPr/>
          <p:nvPr/>
        </p:nvSpPr>
        <p:spPr>
          <a:xfrm>
            <a:off x="10807534" y="2656384"/>
            <a:ext cx="730016" cy="117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Action 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D751C2-0B4C-4764-94FB-BAD3B17A481E}"/>
              </a:ext>
            </a:extLst>
          </p:cNvPr>
          <p:cNvSpPr/>
          <p:nvPr/>
        </p:nvSpPr>
        <p:spPr>
          <a:xfrm>
            <a:off x="10800316" y="1336731"/>
            <a:ext cx="730016" cy="117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Action Method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FD7B8C-73A3-47F1-A666-FC6ADFE05C8F}"/>
              </a:ext>
            </a:extLst>
          </p:cNvPr>
          <p:cNvSpPr/>
          <p:nvPr/>
        </p:nvSpPr>
        <p:spPr>
          <a:xfrm>
            <a:off x="6309972" y="2910924"/>
            <a:ext cx="738338" cy="1416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A25F9C-49DB-4FFF-A8EE-8A4775E3E2E4}"/>
              </a:ext>
            </a:extLst>
          </p:cNvPr>
          <p:cNvSpPr/>
          <p:nvPr/>
        </p:nvSpPr>
        <p:spPr>
          <a:xfrm>
            <a:off x="6309972" y="4427660"/>
            <a:ext cx="738338" cy="141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70F948-5ADE-43C3-9D85-D7C5CCBA31D5}"/>
              </a:ext>
            </a:extLst>
          </p:cNvPr>
          <p:cNvCxnSpPr/>
          <p:nvPr/>
        </p:nvCxnSpPr>
        <p:spPr>
          <a:xfrm>
            <a:off x="767443" y="2106386"/>
            <a:ext cx="2171700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722EAA-4CB8-4E8E-BF71-AE6B0BBBFDA1}"/>
              </a:ext>
            </a:extLst>
          </p:cNvPr>
          <p:cNvCxnSpPr>
            <a:cxnSpLocks/>
          </p:cNvCxnSpPr>
          <p:nvPr/>
        </p:nvCxnSpPr>
        <p:spPr>
          <a:xfrm flipV="1">
            <a:off x="4536623" y="2106386"/>
            <a:ext cx="1773349" cy="669425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FFFD60-5C45-4A28-9EC9-EAD50548D6B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507441" y="4661844"/>
            <a:ext cx="1802531" cy="473944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FF4E2-66EE-43F5-AC10-D5A1F74A5E3A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507441" y="3619053"/>
            <a:ext cx="1802531" cy="130766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0F6C51-F955-4006-B627-D0270D3DF329}"/>
              </a:ext>
            </a:extLst>
          </p:cNvPr>
          <p:cNvCxnSpPr>
            <a:cxnSpLocks/>
          </p:cNvCxnSpPr>
          <p:nvPr/>
        </p:nvCxnSpPr>
        <p:spPr>
          <a:xfrm flipV="1">
            <a:off x="7127461" y="3749819"/>
            <a:ext cx="1479606" cy="7472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840645-A3C1-4429-8528-B41AD76AB6F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453372" y="1923628"/>
            <a:ext cx="1346944" cy="782196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8408A8-95D0-4DA1-A453-CBB597872B4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453372" y="3243281"/>
            <a:ext cx="1354162" cy="19419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43CDA7-CF29-4000-9C91-DED9D120D02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453372" y="4417074"/>
            <a:ext cx="1354162" cy="144759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862E39-D633-4B63-A827-383CF64D7BD0}"/>
              </a:ext>
            </a:extLst>
          </p:cNvPr>
          <p:cNvCxnSpPr>
            <a:cxnSpLocks/>
          </p:cNvCxnSpPr>
          <p:nvPr/>
        </p:nvCxnSpPr>
        <p:spPr>
          <a:xfrm flipH="1">
            <a:off x="9062374" y="6175582"/>
            <a:ext cx="1364024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634213-A678-483B-8CC7-D2CD17EB3799}"/>
              </a:ext>
            </a:extLst>
          </p:cNvPr>
          <p:cNvCxnSpPr>
            <a:cxnSpLocks/>
          </p:cNvCxnSpPr>
          <p:nvPr/>
        </p:nvCxnSpPr>
        <p:spPr>
          <a:xfrm flipH="1">
            <a:off x="1181598" y="6175582"/>
            <a:ext cx="7880776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4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7AEE9FA-A456-4BBC-9474-FFBFA5FB446F}"/>
              </a:ext>
            </a:extLst>
          </p:cNvPr>
          <p:cNvSpPr/>
          <p:nvPr/>
        </p:nvSpPr>
        <p:spPr>
          <a:xfrm>
            <a:off x="1839874" y="6249676"/>
            <a:ext cx="8777092" cy="4410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{ Id: 1, FirstName: Tom, </a:t>
            </a:r>
            <a:r>
              <a:rPr lang="en-US" dirty="0" err="1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: Burns }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A283F2-1678-490E-A846-8C71B184E5EE}"/>
              </a:ext>
            </a:extLst>
          </p:cNvPr>
          <p:cNvSpPr/>
          <p:nvPr/>
        </p:nvSpPr>
        <p:spPr>
          <a:xfrm>
            <a:off x="1139710" y="5353289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421254-4891-4268-BD40-7FC3B4E1ADCD}"/>
              </a:ext>
            </a:extLst>
          </p:cNvPr>
          <p:cNvSpPr/>
          <p:nvPr/>
        </p:nvSpPr>
        <p:spPr>
          <a:xfrm>
            <a:off x="9355397" y="5348064"/>
            <a:ext cx="1383425" cy="703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Return to JSON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29AF75-5B71-4872-AB24-36DA341BF1F9}"/>
              </a:ext>
            </a:extLst>
          </p:cNvPr>
          <p:cNvSpPr/>
          <p:nvPr/>
        </p:nvSpPr>
        <p:spPr>
          <a:xfrm>
            <a:off x="9304116" y="1347016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Method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EFF79D-DF88-4F76-BC56-3FF0FD7280E0}"/>
              </a:ext>
            </a:extLst>
          </p:cNvPr>
          <p:cNvSpPr/>
          <p:nvPr/>
        </p:nvSpPr>
        <p:spPr>
          <a:xfrm>
            <a:off x="7061003" y="1322955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 to Params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2DEF69-B178-444E-8C95-B6EF12992F7B}"/>
              </a:ext>
            </a:extLst>
          </p:cNvPr>
          <p:cNvSpPr/>
          <p:nvPr/>
        </p:nvSpPr>
        <p:spPr>
          <a:xfrm>
            <a:off x="4693938" y="1318006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Controller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311B18-FAED-44D8-9D37-83AEDD97D0E0}"/>
              </a:ext>
            </a:extLst>
          </p:cNvPr>
          <p:cNvSpPr/>
          <p:nvPr/>
        </p:nvSpPr>
        <p:spPr>
          <a:xfrm>
            <a:off x="1146868" y="1314821"/>
            <a:ext cx="1546064" cy="6649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Request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20061"/>
            <a:ext cx="9404723" cy="958808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https://www.google.com/Employee?id=1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D95DE-576E-4446-8F5A-816AE77B67AA}"/>
              </a:ext>
            </a:extLst>
          </p:cNvPr>
          <p:cNvSpPr/>
          <p:nvPr/>
        </p:nvSpPr>
        <p:spPr>
          <a:xfrm>
            <a:off x="3852522" y="1306626"/>
            <a:ext cx="738337" cy="4499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ASP.NET running on Web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E2223-FDD4-47D3-B1A3-058C55EBA847}"/>
              </a:ext>
            </a:extLst>
          </p:cNvPr>
          <p:cNvSpPr/>
          <p:nvPr/>
        </p:nvSpPr>
        <p:spPr>
          <a:xfrm>
            <a:off x="6309972" y="1247227"/>
            <a:ext cx="738338" cy="15486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A9021-8946-46AD-A047-FD5E9A5C81D0}"/>
              </a:ext>
            </a:extLst>
          </p:cNvPr>
          <p:cNvSpPr/>
          <p:nvPr/>
        </p:nvSpPr>
        <p:spPr>
          <a:xfrm>
            <a:off x="8588875" y="1322614"/>
            <a:ext cx="738339" cy="4521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Model Binding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7C73F3-E115-460F-950C-086644F1B06E}"/>
              </a:ext>
            </a:extLst>
          </p:cNvPr>
          <p:cNvSpPr/>
          <p:nvPr/>
        </p:nvSpPr>
        <p:spPr>
          <a:xfrm>
            <a:off x="10807534" y="5260830"/>
            <a:ext cx="730016" cy="117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8265C-3614-452A-AC8F-431B5B7E5CF9}"/>
              </a:ext>
            </a:extLst>
          </p:cNvPr>
          <p:cNvSpPr/>
          <p:nvPr/>
        </p:nvSpPr>
        <p:spPr>
          <a:xfrm>
            <a:off x="355677" y="1322614"/>
            <a:ext cx="738337" cy="50826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https://www.google.com/Employee?id=1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54FF05-73E6-4DCF-84EA-CCADD5EFC7BC}"/>
              </a:ext>
            </a:extLst>
          </p:cNvPr>
          <p:cNvSpPr/>
          <p:nvPr/>
        </p:nvSpPr>
        <p:spPr>
          <a:xfrm>
            <a:off x="2738628" y="1306626"/>
            <a:ext cx="738337" cy="44993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Google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F2AB8-1FF1-4ADB-A796-C2F30A43A091}"/>
              </a:ext>
            </a:extLst>
          </p:cNvPr>
          <p:cNvSpPr/>
          <p:nvPr/>
        </p:nvSpPr>
        <p:spPr>
          <a:xfrm>
            <a:off x="10807534" y="3974936"/>
            <a:ext cx="730016" cy="117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5A1D5-FCB0-427A-B8FD-4131A04028E4}"/>
              </a:ext>
            </a:extLst>
          </p:cNvPr>
          <p:cNvSpPr/>
          <p:nvPr/>
        </p:nvSpPr>
        <p:spPr>
          <a:xfrm>
            <a:off x="10807534" y="2656384"/>
            <a:ext cx="730016" cy="117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D751C2-0B4C-4764-94FB-BAD3B17A481E}"/>
              </a:ext>
            </a:extLst>
          </p:cNvPr>
          <p:cNvSpPr/>
          <p:nvPr/>
        </p:nvSpPr>
        <p:spPr>
          <a:xfrm>
            <a:off x="10800316" y="1336731"/>
            <a:ext cx="730016" cy="117379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FD7B8C-73A3-47F1-A666-FC6ADFE05C8F}"/>
              </a:ext>
            </a:extLst>
          </p:cNvPr>
          <p:cNvSpPr/>
          <p:nvPr/>
        </p:nvSpPr>
        <p:spPr>
          <a:xfrm>
            <a:off x="6309972" y="2910924"/>
            <a:ext cx="738338" cy="1416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A25F9C-49DB-4FFF-A8EE-8A4775E3E2E4}"/>
              </a:ext>
            </a:extLst>
          </p:cNvPr>
          <p:cNvSpPr/>
          <p:nvPr/>
        </p:nvSpPr>
        <p:spPr>
          <a:xfrm>
            <a:off x="6309972" y="4427660"/>
            <a:ext cx="738338" cy="141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Supplier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70F948-5ADE-43C3-9D85-D7C5CCBA31D5}"/>
              </a:ext>
            </a:extLst>
          </p:cNvPr>
          <p:cNvCxnSpPr>
            <a:cxnSpLocks/>
          </p:cNvCxnSpPr>
          <p:nvPr/>
        </p:nvCxnSpPr>
        <p:spPr>
          <a:xfrm>
            <a:off x="1181598" y="2106386"/>
            <a:ext cx="1757545" cy="0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722EAA-4CB8-4E8E-BF71-AE6B0BBBFDA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90859" y="2510524"/>
            <a:ext cx="1719113" cy="1045792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0F6C51-F955-4006-B627-D0270D3DF329}"/>
              </a:ext>
            </a:extLst>
          </p:cNvPr>
          <p:cNvCxnSpPr>
            <a:cxnSpLocks/>
          </p:cNvCxnSpPr>
          <p:nvPr/>
        </p:nvCxnSpPr>
        <p:spPr>
          <a:xfrm flipV="1">
            <a:off x="7127461" y="3749819"/>
            <a:ext cx="1479606" cy="7472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840645-A3C1-4429-8528-B41AD76AB6F3}"/>
              </a:ext>
            </a:extLst>
          </p:cNvPr>
          <p:cNvCxnSpPr>
            <a:cxnSpLocks/>
          </p:cNvCxnSpPr>
          <p:nvPr/>
        </p:nvCxnSpPr>
        <p:spPr>
          <a:xfrm flipV="1">
            <a:off x="9355397" y="2305824"/>
            <a:ext cx="1383425" cy="1524354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862E39-D633-4B63-A827-383CF64D7BD0}"/>
              </a:ext>
            </a:extLst>
          </p:cNvPr>
          <p:cNvCxnSpPr>
            <a:cxnSpLocks/>
          </p:cNvCxnSpPr>
          <p:nvPr/>
        </p:nvCxnSpPr>
        <p:spPr>
          <a:xfrm flipH="1">
            <a:off x="9062374" y="6175582"/>
            <a:ext cx="1364024" cy="0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634213-A678-483B-8CC7-D2CD17EB3799}"/>
              </a:ext>
            </a:extLst>
          </p:cNvPr>
          <p:cNvCxnSpPr>
            <a:cxnSpLocks/>
          </p:cNvCxnSpPr>
          <p:nvPr/>
        </p:nvCxnSpPr>
        <p:spPr>
          <a:xfrm flipH="1">
            <a:off x="1181598" y="6175582"/>
            <a:ext cx="7880776" cy="0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4728877-BE9E-4A92-998A-DCA16A67DBC6}"/>
              </a:ext>
            </a:extLst>
          </p:cNvPr>
          <p:cNvSpPr/>
          <p:nvPr/>
        </p:nvSpPr>
        <p:spPr>
          <a:xfrm>
            <a:off x="7071197" y="2078158"/>
            <a:ext cx="1546064" cy="6649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= 1</a:t>
            </a:r>
          </a:p>
        </p:txBody>
      </p:sp>
    </p:spTree>
    <p:extLst>
      <p:ext uri="{BB962C8B-B14F-4D97-AF65-F5344CB8AC3E}">
        <p14:creationId xmlns:p14="http://schemas.microsoft.com/office/powerpoint/2010/main" val="368183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request initially goes to the controller</a:t>
            </a:r>
          </a:p>
          <a:p>
            <a:r>
              <a:rPr lang="en-US" sz="2800" dirty="0"/>
              <a:t>Based upon the route a method is run.</a:t>
            </a:r>
          </a:p>
          <a:p>
            <a:r>
              <a:rPr lang="en-US" sz="2800" dirty="0"/>
              <a:t>The JSON body of the request can be bound to a model.</a:t>
            </a:r>
          </a:p>
          <a:p>
            <a:r>
              <a:rPr lang="en-US" sz="2800" dirty="0"/>
              <a:t>Whatever is returned from the method is returned in JSON.</a:t>
            </a:r>
          </a:p>
        </p:txBody>
      </p:sp>
    </p:spTree>
    <p:extLst>
      <p:ext uri="{BB962C8B-B14F-4D97-AF65-F5344CB8AC3E}">
        <p14:creationId xmlns:p14="http://schemas.microsoft.com/office/powerpoint/2010/main" val="311874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Allow for declarations on classes, methods, or properties.</a:t>
            </a:r>
          </a:p>
          <a:p>
            <a:r>
              <a:rPr lang="en-US" sz="2800" dirty="0"/>
              <a:t>Give special behavior or properties.</a:t>
            </a:r>
          </a:p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], [</a:t>
            </a:r>
            <a:r>
              <a:rPr lang="en-US" sz="2800" dirty="0" err="1"/>
              <a:t>HttpPost</a:t>
            </a:r>
            <a:r>
              <a:rPr lang="en-US" sz="2800" dirty="0"/>
              <a:t>], [</a:t>
            </a:r>
            <a:r>
              <a:rPr lang="en-US" sz="2800" dirty="0" err="1"/>
              <a:t>HttpPut</a:t>
            </a:r>
            <a:r>
              <a:rPr lang="en-US" sz="2800" dirty="0"/>
              <a:t>], [</a:t>
            </a:r>
            <a:r>
              <a:rPr lang="en-US" sz="2800" dirty="0" err="1"/>
              <a:t>HttpDelete</a:t>
            </a:r>
            <a:r>
              <a:rPr lang="en-US" sz="2800" dirty="0"/>
              <a:t>]</a:t>
            </a:r>
          </a:p>
          <a:p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err="1"/>
              <a:t>HttpPost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public void Post([</a:t>
            </a:r>
            <a:r>
              <a:rPr lang="en-US" sz="2800" dirty="0" err="1"/>
              <a:t>FromBody</a:t>
            </a:r>
            <a:r>
              <a:rPr lang="en-US" sz="2800" dirty="0"/>
              <a:t>]Answer answer)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_</a:t>
            </a:r>
            <a:r>
              <a:rPr lang="en-US" sz="2800" dirty="0" err="1"/>
              <a:t>service.Insert</a:t>
            </a:r>
            <a:r>
              <a:rPr lang="en-US" sz="2800" dirty="0"/>
              <a:t>(answer);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495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495" y="1481418"/>
            <a:ext cx="10178750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Tells </a:t>
            </a:r>
            <a:r>
              <a:rPr lang="en-US" sz="2800" dirty="0" err="1"/>
              <a:t>ASP.Net</a:t>
            </a:r>
            <a:r>
              <a:rPr lang="en-US" sz="2800" dirty="0"/>
              <a:t> which controller should receive the request</a:t>
            </a:r>
          </a:p>
          <a:p>
            <a:r>
              <a:rPr lang="en-US" sz="2800" dirty="0"/>
              <a:t>Based on the pattern of the request</a:t>
            </a:r>
          </a:p>
          <a:p>
            <a:r>
              <a:rPr lang="en-US" sz="2800" dirty="0"/>
              <a:t>Default Route:  “http://domain/api/{controller}/{action}/{id}”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CC7215-E3E2-44DF-A8A7-BE95D4AED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54691"/>
              </p:ext>
            </p:extLst>
          </p:nvPr>
        </p:nvGraphicFramePr>
        <p:xfrm>
          <a:off x="261256" y="4131130"/>
          <a:ext cx="11789228" cy="2262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901">
                  <a:extLst>
                    <a:ext uri="{9D8B030D-6E8A-4147-A177-3AD203B41FA5}">
                      <a16:colId xmlns:a16="http://schemas.microsoft.com/office/drawing/2014/main" val="1007381765"/>
                    </a:ext>
                  </a:extLst>
                </a:gridCol>
                <a:gridCol w="1057554">
                  <a:extLst>
                    <a:ext uri="{9D8B030D-6E8A-4147-A177-3AD203B41FA5}">
                      <a16:colId xmlns:a16="http://schemas.microsoft.com/office/drawing/2014/main" val="2046366564"/>
                    </a:ext>
                  </a:extLst>
                </a:gridCol>
                <a:gridCol w="1570953">
                  <a:extLst>
                    <a:ext uri="{9D8B030D-6E8A-4147-A177-3AD203B41FA5}">
                      <a16:colId xmlns:a16="http://schemas.microsoft.com/office/drawing/2014/main" val="4230329418"/>
                    </a:ext>
                  </a:extLst>
                </a:gridCol>
                <a:gridCol w="1691251">
                  <a:extLst>
                    <a:ext uri="{9D8B030D-6E8A-4147-A177-3AD203B41FA5}">
                      <a16:colId xmlns:a16="http://schemas.microsoft.com/office/drawing/2014/main" val="4145560244"/>
                    </a:ext>
                  </a:extLst>
                </a:gridCol>
                <a:gridCol w="2554569">
                  <a:extLst>
                    <a:ext uri="{9D8B030D-6E8A-4147-A177-3AD203B41FA5}">
                      <a16:colId xmlns:a16="http://schemas.microsoft.com/office/drawing/2014/main" val="426247498"/>
                    </a:ext>
                  </a:extLst>
                </a:gridCol>
              </a:tblGrid>
              <a:tr h="336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594787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r>
                        <a:rPr lang="en-US" dirty="0"/>
                        <a:t>http://www.google.com/Employee/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391678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http://www.google.com/Employee?id=1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14201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r>
                        <a:rPr lang="en-US" dirty="0"/>
                        <a:t>http://www.google.com/Employee/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Request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29615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http://www.google.com/Employee/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Request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70614"/>
                  </a:ext>
                </a:extLst>
              </a:tr>
              <a:tr h="4333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http://www.google.com/Employee?id=1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0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71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Class Attribute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Controller Names End With “Controller”</a:t>
            </a:r>
          </a:p>
          <a:p>
            <a:pPr lvl="1"/>
            <a:r>
              <a:rPr lang="en-US" sz="2600" dirty="0"/>
              <a:t>This is left off of URL for routing</a:t>
            </a:r>
          </a:p>
          <a:p>
            <a:r>
              <a:rPr lang="en-US" sz="2800" dirty="0"/>
              <a:t>Class Attribute Route Ex:</a:t>
            </a:r>
          </a:p>
          <a:p>
            <a:pPr marL="400050" lvl="1" indent="0">
              <a:buNone/>
            </a:pPr>
            <a:r>
              <a:rPr lang="en-US" sz="2200" dirty="0"/>
              <a:t>[Route("</a:t>
            </a:r>
            <a:r>
              <a:rPr lang="en-US" sz="2200" dirty="0" err="1"/>
              <a:t>api</a:t>
            </a:r>
            <a:r>
              <a:rPr lang="en-US" sz="2200" dirty="0"/>
              <a:t>/[controller]")]</a:t>
            </a:r>
          </a:p>
          <a:p>
            <a:pPr marL="400050" lvl="1" indent="0"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TimeTravelerController</a:t>
            </a:r>
            <a:r>
              <a:rPr lang="en-US" sz="2200" dirty="0"/>
              <a:t> : Controller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5396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8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1658</Words>
  <Application>Microsoft Office PowerPoint</Application>
  <PresentationFormat>Widescreen</PresentationFormat>
  <Paragraphs>252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Logols Learning</vt:lpstr>
      <vt:lpstr>REST</vt:lpstr>
      <vt:lpstr>HTTP</vt:lpstr>
      <vt:lpstr>ASP.NET Web API</vt:lpstr>
      <vt:lpstr>https://www.google.com/Employee?id=1 </vt:lpstr>
      <vt:lpstr>Controller</vt:lpstr>
      <vt:lpstr>Attributes</vt:lpstr>
      <vt:lpstr>Routing</vt:lpstr>
      <vt:lpstr>Class Attribute Route</vt:lpstr>
      <vt:lpstr>JSON</vt:lpstr>
      <vt:lpstr>Response Binding</vt:lpstr>
      <vt:lpstr>Parameter Binding</vt:lpstr>
      <vt:lpstr>CLI Commands</vt:lpstr>
      <vt:lpstr>Postman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270</cp:revision>
  <dcterms:created xsi:type="dcterms:W3CDTF">2017-04-24T23:58:16Z</dcterms:created>
  <dcterms:modified xsi:type="dcterms:W3CDTF">2018-06-16T14:15:07Z</dcterms:modified>
</cp:coreProperties>
</file>