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5" r:id="rId3"/>
    <p:sldId id="296" r:id="rId4"/>
    <p:sldId id="304" r:id="rId5"/>
    <p:sldId id="294" r:id="rId6"/>
    <p:sldId id="299" r:id="rId7"/>
    <p:sldId id="343" r:id="rId8"/>
    <p:sldId id="348" r:id="rId9"/>
    <p:sldId id="300" r:id="rId10"/>
    <p:sldId id="301" r:id="rId11"/>
    <p:sldId id="302" r:id="rId12"/>
    <p:sldId id="344" r:id="rId13"/>
    <p:sldId id="349" r:id="rId14"/>
    <p:sldId id="351" r:id="rId15"/>
    <p:sldId id="303" r:id="rId16"/>
    <p:sldId id="345" r:id="rId17"/>
    <p:sldId id="305" r:id="rId18"/>
    <p:sldId id="346" r:id="rId19"/>
    <p:sldId id="298" r:id="rId20"/>
    <p:sldId id="297" r:id="rId21"/>
    <p:sldId id="347" r:id="rId22"/>
    <p:sldId id="350" r:id="rId23"/>
    <p:sldId id="352" r:id="rId24"/>
    <p:sldId id="340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82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Elements define the objects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have a start and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Values and other elements can be nested inside the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Empty elements, those that don’t have anything between the begin and end tag can have a / at the end and not use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Lowercase is the standard for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number of elements that just exist to help make the page more semantic.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the elements are describing what is inside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not only does the page work for users to use it in a browser, but it can also be used by other machines to read the page and figure out what to do with the text based upon what semantic element it’s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0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Links are represented by the a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href</a:t>
            </a:r>
            <a:r>
              <a:rPr lang="en-US" baseline="0" dirty="0"/>
              <a:t> attribute specifies the location of the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text of the link goes between the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paths can be specified in multiple ways.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absolute path can be specified with the full </a:t>
            </a:r>
            <a:r>
              <a:rPr lang="en-US" baseline="0" dirty="0" err="1"/>
              <a:t>url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 a relative path can be used in reference to the page that the link is displayed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relative path is recommended if the link is hosted within the same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table element represents a table as you might imagine.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</a:t>
            </a:r>
            <a:r>
              <a:rPr lang="en-US" baseline="0" dirty="0" err="1"/>
              <a:t>thead</a:t>
            </a:r>
            <a:r>
              <a:rPr lang="en-US" baseline="0" dirty="0"/>
              <a:t> element that represent the header and a </a:t>
            </a:r>
            <a:r>
              <a:rPr lang="en-US" baseline="0" dirty="0" err="1"/>
              <a:t>tbody</a:t>
            </a:r>
            <a:r>
              <a:rPr lang="en-US" baseline="0" dirty="0"/>
              <a:t> element that represents the body of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footer is represented by the </a:t>
            </a:r>
            <a:r>
              <a:rPr lang="en-US" baseline="0" dirty="0" err="1"/>
              <a:t>tfoot</a:t>
            </a:r>
            <a:r>
              <a:rPr lang="en-US" baseline="0" dirty="0"/>
              <a:t>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optional.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the table the </a:t>
            </a:r>
            <a:r>
              <a:rPr lang="en-US" baseline="0" dirty="0" err="1"/>
              <a:t>tr</a:t>
            </a:r>
            <a:r>
              <a:rPr lang="en-US" baseline="0" dirty="0"/>
              <a:t> element represents a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column is represented by </a:t>
            </a:r>
            <a:r>
              <a:rPr lang="en-US" baseline="0" dirty="0" err="1"/>
              <a:t>th</a:t>
            </a:r>
            <a:r>
              <a:rPr lang="en-US" baseline="0" dirty="0"/>
              <a:t> in the header and td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5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form is the standard way for the page to submit data to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Everything is surrounded by the form element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Within the form tags are input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Different types can be specified for the input such as text for a textbox, radio for radio buttons, checkbox for checkboxes, and submit for the submit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fieldset</a:t>
            </a:r>
            <a:r>
              <a:rPr lang="en-US" baseline="0" dirty="0"/>
              <a:t> can be used to semantically describe where form fields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0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Here’s a quick example of 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Attributes are properties associated with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go in the start tag and are written with the attribute name = to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an example of the title attribute being set on the p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7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Comments in html are represented with this syntax &lt;!-- comment 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DocType</a:t>
            </a:r>
            <a:r>
              <a:rPr lang="en-US" baseline="0" dirty="0"/>
              <a:t> is that first part of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tells the browser which version of HTML it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see the examples..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HTML 5 you just specify html.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More info:  </a:t>
            </a:r>
            <a:r>
              <a:rPr lang="en-US" sz="1200" dirty="0"/>
              <a:t>http://html.com/tags/doctype/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structure of a basic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DocType</a:t>
            </a:r>
            <a:r>
              <a:rPr lang="en-US" baseline="0" dirty="0"/>
              <a:t> element is specified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have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the html element is the head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head element is for metadata purposes only.  It is not shown on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the head element is the body element inside of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other page elements will go in the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common elements that you will see over and over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Div</a:t>
            </a:r>
            <a:r>
              <a:rPr lang="en-US" baseline="0" dirty="0"/>
              <a:t> provides an empty container to be styled.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Span also provides an empty container to be styled, but inline.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 represents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h1, h2, h3, h4, h5, and h6 are different sizes of headings.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hr</a:t>
            </a:r>
            <a:r>
              <a:rPr lang="en-US" baseline="0" dirty="0"/>
              <a:t> represents a horizontal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img</a:t>
            </a:r>
            <a:r>
              <a:rPr lang="en-US" baseline="0" dirty="0"/>
              <a:t> element represents an image on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an example of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</a:t>
            </a:r>
            <a:r>
              <a:rPr lang="en-US" baseline="0" dirty="0" err="1"/>
              <a:t>src</a:t>
            </a:r>
            <a:r>
              <a:rPr lang="en-US" baseline="0" dirty="0"/>
              <a:t> attribute that defines where the image is in reference to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alt attribute is text that shows if the image cannot be displayed for some reason.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width and height also, but it is recommended to use the style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codecamp.org/" TargetMode="External"/><Relationship Id="rId4" Type="http://schemas.openxmlformats.org/officeDocument/2006/relationships/hyperlink" Target="https://jsfiddl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HTML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Represented by the </a:t>
            </a:r>
            <a:r>
              <a:rPr lang="en-US" sz="1800" dirty="0" err="1"/>
              <a:t>img</a:t>
            </a:r>
            <a:r>
              <a:rPr lang="en-US" sz="1800" dirty="0"/>
              <a:t> element</a:t>
            </a:r>
          </a:p>
          <a:p>
            <a:r>
              <a:rPr lang="en-US" sz="1800" dirty="0"/>
              <a:t>Attributes: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alt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 err="1"/>
              <a:t>Usemap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=“logo.gif” alt=“my logo” style=“width:100px; height:100px;” /&gt;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266916"/>
            <a:ext cx="4395788" cy="3778319"/>
          </a:xfrm>
        </p:spPr>
      </p:pic>
    </p:spTree>
    <p:extLst>
      <p:ext uri="{BB962C8B-B14F-4D97-AF65-F5344CB8AC3E}">
        <p14:creationId xmlns:p14="http://schemas.microsoft.com/office/powerpoint/2010/main" val="297790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</a:t>
            </a:r>
          </a:p>
          <a:p>
            <a:r>
              <a:rPr lang="en-US" sz="2800" dirty="0"/>
              <a:t>aside</a:t>
            </a:r>
          </a:p>
          <a:p>
            <a:r>
              <a:rPr lang="en-US" sz="2800" dirty="0"/>
              <a:t>details</a:t>
            </a:r>
          </a:p>
          <a:p>
            <a:r>
              <a:rPr lang="en-US" sz="2800" dirty="0" err="1"/>
              <a:t>figcaption</a:t>
            </a:r>
            <a:endParaRPr lang="en-US" sz="2800" dirty="0"/>
          </a:p>
          <a:p>
            <a:r>
              <a:rPr lang="en-US" sz="2800" dirty="0"/>
              <a:t>figure</a:t>
            </a:r>
          </a:p>
          <a:p>
            <a:r>
              <a:rPr lang="en-US" sz="2800" dirty="0"/>
              <a:t>footer</a:t>
            </a:r>
          </a:p>
          <a:p>
            <a:r>
              <a:rPr lang="en-US" sz="2800" dirty="0"/>
              <a:t>header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mark</a:t>
            </a:r>
          </a:p>
          <a:p>
            <a:r>
              <a:rPr lang="en-US" sz="2800" dirty="0" err="1"/>
              <a:t>nav</a:t>
            </a:r>
            <a:endParaRPr lang="en-US" sz="2800" dirty="0"/>
          </a:p>
          <a:p>
            <a:r>
              <a:rPr lang="en-US" sz="2800" dirty="0"/>
              <a:t>section</a:t>
            </a:r>
          </a:p>
          <a:p>
            <a:r>
              <a:rPr lang="en-US" sz="2800" dirty="0"/>
              <a:t>summary</a:t>
            </a:r>
          </a:p>
          <a:p>
            <a:r>
              <a:rPr lang="en-US" sz="2800" dirty="0"/>
              <a:t>Time</a:t>
            </a:r>
          </a:p>
          <a:p>
            <a:r>
              <a:rPr lang="en-US" sz="2800" dirty="0"/>
              <a:t>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Paragraph and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an interface for our status report.</a:t>
            </a:r>
          </a:p>
          <a:p>
            <a:pPr lvl="0"/>
            <a:r>
              <a:rPr lang="en-US" sz="3200" dirty="0"/>
              <a:t>Write the basic html structure with header text and title of “Zombie Status Report”.</a:t>
            </a:r>
          </a:p>
          <a:p>
            <a:pPr lvl="0"/>
            <a:r>
              <a:rPr lang="en-US" sz="3200" dirty="0"/>
              <a:t>Under the title, link to an image that you find online or have on your computer.</a:t>
            </a:r>
          </a:p>
          <a:p>
            <a:pPr lvl="0"/>
            <a:r>
              <a:rPr lang="en-US" sz="3200" dirty="0"/>
              <a:t>Under the image add a paragraph tag describing the report.</a:t>
            </a:r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8723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(Hyperlinks)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Represented by the a Element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Absolute Path</a:t>
            </a:r>
          </a:p>
          <a:p>
            <a:pPr lvl="1"/>
            <a:r>
              <a:rPr lang="en-US" dirty="0"/>
              <a:t>http://www.google.com</a:t>
            </a:r>
          </a:p>
          <a:p>
            <a:r>
              <a:rPr lang="en-US" dirty="0"/>
              <a:t>Relative Paths</a:t>
            </a:r>
          </a:p>
          <a:p>
            <a:pPr lvl="1"/>
            <a:r>
              <a:rPr lang="en-US" dirty="0"/>
              <a:t>About.html</a:t>
            </a:r>
          </a:p>
          <a:p>
            <a:pPr lvl="1"/>
            <a:r>
              <a:rPr lang="en-US" dirty="0"/>
              <a:t>../About.html</a:t>
            </a:r>
          </a:p>
          <a:p>
            <a:pPr lvl="1"/>
            <a:r>
              <a:rPr lang="en-US" dirty="0"/>
              <a:t>./Company/About.html</a:t>
            </a:r>
          </a:p>
          <a:p>
            <a:pPr marL="274320" lvl="1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=“http://www.google.com”&gt;Google Link&lt;/a&gt;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3" y="2365747"/>
            <a:ext cx="4395788" cy="2718509"/>
          </a:xfrm>
        </p:spPr>
      </p:pic>
    </p:spTree>
    <p:extLst>
      <p:ext uri="{BB962C8B-B14F-4D97-AF65-F5344CB8AC3E}">
        <p14:creationId xmlns:p14="http://schemas.microsoft.com/office/powerpoint/2010/main" val="23702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lINKS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&lt;table&gt;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&gt;First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&gt;Last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&lt;td&gt;John&lt;/td&gt;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</a:t>
            </a:r>
            <a:r>
              <a:rPr lang="en-US" dirty="0" err="1"/>
              <a:t>Smtih</a:t>
            </a:r>
            <a:r>
              <a:rPr lang="en-US" dirty="0"/>
              <a:t>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&lt;td&gt;Tom&lt;/td&gt;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&lt;td&gt;Jones&lt;/td&gt;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tbody</a:t>
            </a:r>
            <a:r>
              <a:rPr lang="en-US" dirty="0"/>
              <a:t>&gt;  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&lt;/table&gt;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5737813" cy="2457495"/>
          </a:xfrm>
        </p:spPr>
      </p:pic>
    </p:spTree>
    <p:extLst>
      <p:ext uri="{BB962C8B-B14F-4D97-AF65-F5344CB8AC3E}">
        <p14:creationId xmlns:p14="http://schemas.microsoft.com/office/powerpoint/2010/main" val="168680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form</a:t>
            </a:r>
          </a:p>
          <a:p>
            <a:pPr lvl="1"/>
            <a:r>
              <a:rPr lang="en-US" sz="2400" dirty="0"/>
              <a:t>Attributes:  action, method, autocomplete, name, </a:t>
            </a:r>
            <a:r>
              <a:rPr lang="en-US" sz="2400" dirty="0" err="1"/>
              <a:t>novalidate</a:t>
            </a:r>
            <a:r>
              <a:rPr lang="en-US" sz="2400" dirty="0"/>
              <a:t>, target, accept-charset</a:t>
            </a:r>
          </a:p>
          <a:p>
            <a:pPr lvl="1"/>
            <a:r>
              <a:rPr lang="en-US" sz="2400" dirty="0"/>
              <a:t>Methods:  get, post</a:t>
            </a:r>
          </a:p>
          <a:p>
            <a:r>
              <a:rPr lang="en-US" sz="2400" dirty="0"/>
              <a:t>Input</a:t>
            </a:r>
          </a:p>
          <a:p>
            <a:pPr lvl="1"/>
            <a:r>
              <a:rPr lang="en-US" sz="2400" dirty="0"/>
              <a:t>Attributes:  type, name, value</a:t>
            </a:r>
          </a:p>
          <a:p>
            <a:pPr lvl="1"/>
            <a:r>
              <a:rPr lang="en-US" sz="2400" dirty="0"/>
              <a:t>Types:  text, radio, checkbox, submit, select</a:t>
            </a:r>
          </a:p>
          <a:p>
            <a:r>
              <a:rPr lang="en-US" sz="2400" dirty="0" err="1"/>
              <a:t>fieldset</a:t>
            </a:r>
            <a:endParaRPr lang="en-US" sz="2400" dirty="0"/>
          </a:p>
          <a:p>
            <a:r>
              <a:rPr lang="en-US" sz="2400" dirty="0"/>
              <a:t>legend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Elements are the objects in a page</a:t>
            </a:r>
          </a:p>
          <a:p>
            <a:r>
              <a:rPr lang="en-US" sz="2000" dirty="0"/>
              <a:t>Have a start and an end tag</a:t>
            </a:r>
          </a:p>
          <a:p>
            <a:r>
              <a:rPr lang="en-US" sz="2000" dirty="0"/>
              <a:t>Can be nested if the definition allows it</a:t>
            </a:r>
          </a:p>
          <a:p>
            <a:r>
              <a:rPr lang="en-US" sz="2000" dirty="0"/>
              <a:t>Can have a value between the tags</a:t>
            </a:r>
          </a:p>
          <a:p>
            <a:r>
              <a:rPr lang="en-US" sz="2000" dirty="0"/>
              <a:t>Empty elements can have / instead of ending tag</a:t>
            </a:r>
          </a:p>
          <a:p>
            <a:r>
              <a:rPr lang="en-US" sz="2000" dirty="0"/>
              <a:t>Use lowercase even though not case sensitive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1158240"/>
            <a:ext cx="9802368" cy="5498592"/>
          </a:xfrm>
        </p:spPr>
        <p:txBody>
          <a:bodyPr>
            <a:no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&lt;form action=“/formAction.html” method=“post”&gt;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First Name: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&lt;input type=“text” name=“</a:t>
            </a:r>
            <a:r>
              <a:rPr lang="en-US" dirty="0" err="1"/>
              <a:t>firstName</a:t>
            </a:r>
            <a:r>
              <a:rPr lang="en-US" dirty="0"/>
              <a:t>” value=“First”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Last Name: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&lt;input type=“text” name=“</a:t>
            </a:r>
            <a:r>
              <a:rPr lang="en-US" dirty="0" err="1"/>
              <a:t>lastName</a:t>
            </a:r>
            <a:r>
              <a:rPr lang="en-US" dirty="0"/>
              <a:t>” value=“Last” /&gt;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Sign Up?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&lt;input type=“checkbox” name=“</a:t>
            </a:r>
            <a:r>
              <a:rPr lang="en-US" dirty="0" err="1"/>
              <a:t>signUp</a:t>
            </a:r>
            <a:r>
              <a:rPr lang="en-US" dirty="0"/>
              <a:t>” value=“</a:t>
            </a:r>
            <a:r>
              <a:rPr lang="en-US" dirty="0" err="1"/>
              <a:t>SignedUp</a:t>
            </a:r>
            <a:r>
              <a:rPr lang="en-US" dirty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Gender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&lt;select&gt;</a:t>
            </a:r>
            <a:br>
              <a:rPr lang="en-US" sz="2400" dirty="0"/>
            </a:br>
            <a:r>
              <a:rPr lang="en-US" dirty="0"/>
              <a:t>    &lt;option value=“male"&gt;Male&lt;/option&gt;</a:t>
            </a:r>
            <a:br>
              <a:rPr lang="en-US" sz="2400" dirty="0"/>
            </a:br>
            <a:r>
              <a:rPr lang="en-US" dirty="0"/>
              <a:t>    &lt;option value=“female"&gt;Female&lt;/option&gt;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dirty="0"/>
              <a:t>&lt;/select&gt;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&lt;input type=“submit” value=“Submit”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24373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fORMS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Links, Tables, and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Write an interface for our status report.</a:t>
            </a:r>
          </a:p>
          <a:p>
            <a:pPr lvl="0"/>
            <a:r>
              <a:rPr lang="en-US" sz="3200" dirty="0"/>
              <a:t>Under the paragraph add a table with a header that has 4 columns: First Name, Last Name, Status Id, and Status.  Fill in some rows with data.</a:t>
            </a:r>
          </a:p>
          <a:p>
            <a:pPr lvl="0"/>
            <a:r>
              <a:rPr lang="en-US" sz="3200" dirty="0"/>
              <a:t>Create a new page with form fields First Name (text), Last Name (text), and Status (drop down).</a:t>
            </a:r>
          </a:p>
          <a:p>
            <a:pPr lvl="0"/>
            <a:r>
              <a:rPr lang="en-US" sz="3200" dirty="0"/>
              <a:t>Under the table add a link to open the new page with text, “Add”.</a:t>
            </a:r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6008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MDN Tutorial</a:t>
            </a:r>
          </a:p>
          <a:p>
            <a:pPr lvl="1"/>
            <a:r>
              <a:rPr lang="en-US" sz="2600" dirty="0">
                <a:hlinkClick r:id="rId3"/>
              </a:rPr>
              <a:t>https://developer.mozilla.org/en-US/docs/Learn/HTML</a:t>
            </a:r>
            <a:endParaRPr lang="en-US" sz="2600" dirty="0"/>
          </a:p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5"/>
              </a:rPr>
              <a:t>https://www.freecodecamp.org/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3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Attributes are properties associated with an element</a:t>
            </a:r>
          </a:p>
          <a:p>
            <a:r>
              <a:rPr lang="en-US" sz="2400" dirty="0"/>
              <a:t>Located in the start tag</a:t>
            </a:r>
          </a:p>
          <a:p>
            <a:r>
              <a:rPr lang="en-US" sz="2400" dirty="0"/>
              <a:t>Have the syntax </a:t>
            </a:r>
            <a:r>
              <a:rPr lang="en-US" sz="2400" b="1" dirty="0"/>
              <a:t>name=“value”</a:t>
            </a:r>
          </a:p>
          <a:p>
            <a:pPr marL="4572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&lt;p title=“My Header”&gt;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Syntax:  &lt;!--  …  --&gt;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&lt;!– Comments here, everything commented until end comment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&lt;p&gt;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Some text that won’t show up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&lt;/p&gt;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2277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First in the HMTL file</a:t>
            </a:r>
          </a:p>
          <a:p>
            <a:r>
              <a:rPr lang="en-US" sz="2400" dirty="0"/>
              <a:t>Instructs the browser the version of HTML that is used</a:t>
            </a:r>
          </a:p>
          <a:p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HTML 5</a:t>
            </a:r>
          </a:p>
          <a:p>
            <a:pPr lvl="1"/>
            <a:r>
              <a:rPr lang="en-US" sz="2400" dirty="0"/>
              <a:t>HTML 4.01 Transitional</a:t>
            </a:r>
          </a:p>
          <a:p>
            <a:pPr lvl="1"/>
            <a:r>
              <a:rPr lang="en-US" sz="2400" dirty="0"/>
              <a:t>HTML 4.01 Frameset</a:t>
            </a:r>
          </a:p>
          <a:p>
            <a:pPr lvl="1"/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400" dirty="0"/>
              <a:t>Example:  </a:t>
            </a:r>
          </a:p>
          <a:p>
            <a:pPr lvl="1"/>
            <a:r>
              <a:rPr lang="en-US" dirty="0"/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41379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DocType</a:t>
            </a:r>
            <a:endParaRPr lang="en-US" sz="2800" dirty="0"/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Head</a:t>
            </a:r>
          </a:p>
          <a:p>
            <a:r>
              <a:rPr lang="en-US" sz="2800" dirty="0"/>
              <a:t>Body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&lt;!DOCTYPE 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My title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</a:t>
            </a:r>
          </a:p>
          <a:p>
            <a:r>
              <a:rPr lang="en-US" sz="2800" dirty="0"/>
              <a:t>span</a:t>
            </a:r>
          </a:p>
          <a:p>
            <a:r>
              <a:rPr lang="en-US" sz="2800" dirty="0"/>
              <a:t>p</a:t>
            </a:r>
          </a:p>
          <a:p>
            <a:r>
              <a:rPr lang="en-US" sz="2800" dirty="0"/>
              <a:t>h1, h2, h3, h4, h5, h6</a:t>
            </a:r>
          </a:p>
          <a:p>
            <a:r>
              <a:rPr lang="en-US" sz="2800" dirty="0" err="1"/>
              <a:t>hr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853248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5010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1707</Words>
  <Application>Microsoft Office PowerPoint</Application>
  <PresentationFormat>Widescreen</PresentationFormat>
  <Paragraphs>277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Logols Learning</vt:lpstr>
      <vt:lpstr>Elements</vt:lpstr>
      <vt:lpstr>Attributes</vt:lpstr>
      <vt:lpstr>Comments</vt:lpstr>
      <vt:lpstr>DocType</vt:lpstr>
      <vt:lpstr>Basic Structure</vt:lpstr>
      <vt:lpstr>EXAMPLE</vt:lpstr>
      <vt:lpstr>ASSESSMENT</vt:lpstr>
      <vt:lpstr>Common Elements</vt:lpstr>
      <vt:lpstr>Images</vt:lpstr>
      <vt:lpstr>Semantic Elements</vt:lpstr>
      <vt:lpstr>EXAMPLE</vt:lpstr>
      <vt:lpstr>ASSESSMENT</vt:lpstr>
      <vt:lpstr>Assignment</vt:lpstr>
      <vt:lpstr>Links (Hyperlinks)</vt:lpstr>
      <vt:lpstr>EXAMPLE</vt:lpstr>
      <vt:lpstr>Tables</vt:lpstr>
      <vt:lpstr>EXAMPLE</vt:lpstr>
      <vt:lpstr>Form Elements</vt:lpstr>
      <vt:lpstr>Forms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451</cp:revision>
  <dcterms:created xsi:type="dcterms:W3CDTF">2017-04-24T23:58:16Z</dcterms:created>
  <dcterms:modified xsi:type="dcterms:W3CDTF">2018-06-13T02:38:49Z</dcterms:modified>
</cp:coreProperties>
</file>