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97" r:id="rId3"/>
    <p:sldId id="300" r:id="rId4"/>
    <p:sldId id="298" r:id="rId5"/>
    <p:sldId id="304" r:id="rId6"/>
    <p:sldId id="310" r:id="rId7"/>
    <p:sldId id="309" r:id="rId8"/>
    <p:sldId id="333" r:id="rId9"/>
    <p:sldId id="308" r:id="rId10"/>
    <p:sldId id="350" r:id="rId11"/>
    <p:sldId id="315" r:id="rId12"/>
    <p:sldId id="316" r:id="rId13"/>
    <p:sldId id="317" r:id="rId14"/>
    <p:sldId id="312" r:id="rId15"/>
    <p:sldId id="351" r:id="rId16"/>
    <p:sldId id="357" r:id="rId17"/>
    <p:sldId id="322" r:id="rId18"/>
    <p:sldId id="313" r:id="rId19"/>
    <p:sldId id="352" r:id="rId20"/>
    <p:sldId id="358" r:id="rId21"/>
    <p:sldId id="326" r:id="rId22"/>
    <p:sldId id="314" r:id="rId23"/>
    <p:sldId id="353" r:id="rId24"/>
    <p:sldId id="359" r:id="rId25"/>
    <p:sldId id="344" r:id="rId26"/>
    <p:sldId id="345" r:id="rId27"/>
    <p:sldId id="346" r:id="rId28"/>
    <p:sldId id="347" r:id="rId29"/>
    <p:sldId id="355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8" r:id="rId38"/>
    <p:sldId id="367" r:id="rId39"/>
    <p:sldId id="349" r:id="rId40"/>
    <p:sldId id="35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13" autoAdjust="0"/>
  </p:normalViewPr>
  <p:slideViewPr>
    <p:cSldViewPr snapToGrid="0">
      <p:cViewPr>
        <p:scale>
          <a:sx n="50" d="100"/>
          <a:sy n="50" d="100"/>
        </p:scale>
        <p:origin x="19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ED9B-649B-4A15-B2F1-1E96723C7FC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512B-53BD-443C-8F91-F98E68B8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loop_while.as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the comparison operators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are similar to what is available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=== compares both the value and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Here are the Logical Operators.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Again similar to C#.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conditional statements you again have if, else, else if, and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some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Example:  </a:t>
            </a:r>
            <a:r>
              <a:rPr lang="en-US" sz="1200" dirty="0">
                <a:hlinkClick r:id="rId3"/>
              </a:rPr>
              <a:t>https://www.w3schools.com/js/js_if_else.asp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Example:  </a:t>
            </a:r>
            <a:r>
              <a:rPr lang="en-US" sz="1200" dirty="0">
                <a:hlinkClick r:id="rId4"/>
              </a:rPr>
              <a:t>https://www.w3schools.com/js/js_switch.asp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various</a:t>
            </a:r>
            <a:r>
              <a:rPr lang="en-US" baseline="0" dirty="0"/>
              <a:t>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the loops available.  Similar to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only difference is that for / in replaces </a:t>
            </a:r>
            <a:r>
              <a:rPr lang="en-US" baseline="0" dirty="0" err="1"/>
              <a:t>foreach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https://www.w3schools.com/js/js_loop_for.asp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 </a:t>
            </a:r>
            <a:r>
              <a:rPr lang="en-US" dirty="0">
                <a:hlinkClick r:id="rId4"/>
              </a:rPr>
              <a:t>https://www.w3schools.com/js/js_loop_while.asp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more</a:t>
            </a:r>
            <a:r>
              <a:rPr lang="en-US" baseline="0" dirty="0"/>
              <a:t>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various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is a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not Java and it doesn’t have anything to do with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original name was Mocha then </a:t>
            </a:r>
            <a:r>
              <a:rPr lang="en-US" baseline="0" dirty="0" err="1"/>
              <a:t>LiveScript</a:t>
            </a:r>
            <a:r>
              <a:rPr lang="en-US" baseline="0" dirty="0"/>
              <a:t> and it was renamed to </a:t>
            </a:r>
            <a:r>
              <a:rPr lang="en-US" baseline="0" dirty="0" err="1"/>
              <a:t>Javascript</a:t>
            </a:r>
            <a:r>
              <a:rPr lang="en-US" baseline="0" dirty="0"/>
              <a:t> because Java was so popular at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ECMA made it into a standard and each standard is referred to as ECMAScript.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was made for client side scripting, but is now being used as a full language.  It is being used as both client and server side coding.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Javascript</a:t>
            </a:r>
            <a:r>
              <a:rPr lang="en-US" baseline="0" dirty="0"/>
              <a:t> engine or virtual machine turns the code into something that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Browsers implement this for client side scripting.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is a safe programming language as there is nothing for it to interact with the CPU or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has objects, but it is not really an object oriented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inheritance or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Functions perform an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In Javascript as you saw a function can also be a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This is similar to a delegate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The example shows a simple square function and how it’s called.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</a:t>
            </a:r>
            <a:r>
              <a:rPr lang="en-US" baseline="0" dirty="0"/>
              <a:t>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basic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functions in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9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0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Typescript is a preprocessor it is a superset of the </a:t>
            </a:r>
            <a:r>
              <a:rPr lang="en-US" baseline="0" dirty="0" err="1"/>
              <a:t>Javascript</a:t>
            </a:r>
            <a:r>
              <a:rPr lang="en-US" baseline="0" dirty="0"/>
              <a:t>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it is a language that uses </a:t>
            </a:r>
            <a:r>
              <a:rPr lang="en-US" baseline="0" dirty="0" err="1"/>
              <a:t>Javascript</a:t>
            </a:r>
            <a:r>
              <a:rPr lang="en-US" baseline="0" dirty="0"/>
              <a:t>, but adds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Before you run the website the </a:t>
            </a:r>
            <a:r>
              <a:rPr lang="en-US" baseline="0" dirty="0" err="1"/>
              <a:t>TypeScript</a:t>
            </a:r>
            <a:r>
              <a:rPr lang="en-US" baseline="0" dirty="0"/>
              <a:t> files are </a:t>
            </a:r>
            <a:r>
              <a:rPr lang="en-US" baseline="0" dirty="0" err="1"/>
              <a:t>transpiled</a:t>
            </a:r>
            <a:r>
              <a:rPr lang="en-US" baseline="0" dirty="0"/>
              <a:t> into regular </a:t>
            </a:r>
            <a:r>
              <a:rPr lang="en-US" baseline="0" dirty="0" err="1"/>
              <a:t>Javascript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Typescript is strongly typed and offers support for generics, classes, interfaces, and namespaces.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gives the developer the feel of developing in an object oriented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types that can be specified in </a:t>
            </a:r>
            <a:r>
              <a:rPr lang="en-US" dirty="0" err="1"/>
              <a:t>TypeScript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mostly</a:t>
            </a:r>
            <a:r>
              <a:rPr lang="en-US" baseline="0" dirty="0"/>
              <a:t> map to the </a:t>
            </a:r>
            <a:r>
              <a:rPr lang="en-US" baseline="0" dirty="0" err="1"/>
              <a:t>Javascript</a:t>
            </a:r>
            <a:r>
              <a:rPr lang="en-US" baseline="0" dirty="0"/>
              <a:t>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Number, String, Boolean, Void,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there are user-defined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in C#, anyone can create user-defined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1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is the </a:t>
            </a:r>
            <a:r>
              <a:rPr lang="en-US" baseline="0" dirty="0" err="1"/>
              <a:t>TypeScript</a:t>
            </a:r>
            <a:r>
              <a:rPr lang="en-US" baseline="0" dirty="0"/>
              <a:t>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files are .</a:t>
            </a:r>
            <a:r>
              <a:rPr lang="en-US" baseline="0" dirty="0" err="1"/>
              <a:t>ts</a:t>
            </a:r>
            <a:r>
              <a:rPr lang="en-US" baseline="0" dirty="0"/>
              <a:t> files.  These are the ones that get </a:t>
            </a:r>
            <a:r>
              <a:rPr lang="en-US" baseline="0" dirty="0" err="1"/>
              <a:t>transpiled</a:t>
            </a:r>
            <a:r>
              <a:rPr lang="en-US" baseline="0" dirty="0"/>
              <a:t> into .</a:t>
            </a:r>
            <a:r>
              <a:rPr lang="en-US" baseline="0" dirty="0" err="1"/>
              <a:t>js</a:t>
            </a:r>
            <a:r>
              <a:rPr lang="en-US" baseline="0" dirty="0"/>
              <a:t>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variable declaration is done by using let followed by the variable name : variable type =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 can also use the type as parameters and as a return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can be written directly in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do that you can use the script element and put your </a:t>
            </a:r>
            <a:r>
              <a:rPr lang="en-US" baseline="0" dirty="0" err="1"/>
              <a:t>javascript</a:t>
            </a:r>
            <a:r>
              <a:rPr lang="en-US" baseline="0" dirty="0"/>
              <a:t> inside of the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also create a separate </a:t>
            </a:r>
            <a:r>
              <a:rPr lang="en-US" baseline="0" dirty="0" err="1"/>
              <a:t>javascript</a:t>
            </a:r>
            <a:r>
              <a:rPr lang="en-US" baseline="0" dirty="0"/>
              <a:t> (.</a:t>
            </a:r>
            <a:r>
              <a:rPr lang="en-US" baseline="0" dirty="0" err="1"/>
              <a:t>js</a:t>
            </a:r>
            <a:r>
              <a:rPr lang="en-US" baseline="0" dirty="0"/>
              <a:t>)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link to that code use the script tag within the head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the </a:t>
            </a:r>
            <a:r>
              <a:rPr lang="en-US" baseline="0" dirty="0" err="1"/>
              <a:t>src</a:t>
            </a:r>
            <a:r>
              <a:rPr lang="en-US" baseline="0" dirty="0"/>
              <a:t> attribute as the location of the </a:t>
            </a:r>
            <a:r>
              <a:rPr lang="en-US" baseline="0" dirty="0" err="1"/>
              <a:t>javascript</a:t>
            </a:r>
            <a:r>
              <a:rPr lang="en-US" baseline="0" dirty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DOM is the document object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browser creates the model when the page is loaded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DOM is specified by the W3C standard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the Core DOM, XML DOM, and HTML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focus on the HTML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the DOM every element is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8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HTML DOM follows HTML nesting.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Everything starts with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html element is inside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body is inside the html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From there elements own other elements based upon the nesting in the html of the page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4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91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0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5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5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</a:t>
            </a:r>
            <a:r>
              <a:rPr lang="en-US" baseline="0" dirty="0"/>
              <a:t>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getByElementID</a:t>
            </a:r>
            <a:r>
              <a:rPr lang="en-US" baseline="0" dirty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GetByClassName</a:t>
            </a:r>
            <a:r>
              <a:rPr lang="en-US" baseline="0" dirty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Document.QuerySelectorAll</a:t>
            </a:r>
            <a:r>
              <a:rPr lang="en-US" baseline="0" dirty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Inner html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Attribute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Style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Remove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Append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Replace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6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1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function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function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create a single line comment use 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create multi-line comments use 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74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Variables can be declared with let or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difference with how scope works.  I’m not really going to go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use let for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some different ways to declare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just specify the name without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specify the name and the value and you can specify multiple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const</a:t>
            </a:r>
            <a:r>
              <a:rPr lang="en-US" baseline="0" dirty="0"/>
              <a:t> should be used if a variable will be assigned immediately and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Here are the data types available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There is string, number, boolean, function, object,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You can define many custom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Use typeof to find the type of a variable.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Variables can have local or function scope, global scope, or lexical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 careful of global scoped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may get unintended consequences if you use the same global variables as other </a:t>
            </a:r>
            <a:r>
              <a:rPr lang="en-US" baseline="0" dirty="0" err="1"/>
              <a:t>Javascript</a:t>
            </a:r>
            <a:r>
              <a:rPr lang="en-US" baseline="0" dirty="0"/>
              <a:t>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avoid this, try to use lexical scope where you create a function and have other functions and variables inside of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https://toddmotto.com/everything-you-wanted-to-know-about-javascript-scope/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 keyword in </a:t>
            </a:r>
            <a:r>
              <a:rPr lang="en-US" baseline="0" dirty="0" err="1"/>
              <a:t>Javascript</a:t>
            </a:r>
            <a:r>
              <a:rPr lang="en-US" baseline="0" dirty="0"/>
              <a:t> that can be sometimes confusing.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can be used instead of the variable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different value is bound to this depending on how a function is called.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default is the outer most global object (window) by default.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https://toddmotto.com/everything-you-wanted-to-know-about-javascript-scope/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</a:t>
            </a:r>
            <a:r>
              <a:rPr lang="en-US" baseline="0" dirty="0"/>
              <a:t>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Show conversions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Show variable 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Show this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05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7" Type="http://schemas.openxmlformats.org/officeDocument/2006/relationships/hyperlink" Target="https://www.typescriptlang.org/docs/hom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JavaScript/Language_Resources" TargetMode="External"/><Relationship Id="rId5" Type="http://schemas.openxmlformats.org/officeDocument/2006/relationships/hyperlink" Target="https://mva.microsoft.com/en-us/training-courses/javascript-fundamentals-for-absolute-beginners-14194" TargetMode="External"/><Relationship Id="rId4" Type="http://schemas.openxmlformats.org/officeDocument/2006/relationships/hyperlink" Target="https://www.freecodecamp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</a:t>
            </a:r>
            <a:r>
              <a:rPr lang="en-US" dirty="0" err="1"/>
              <a:t>Javascript</a:t>
            </a:r>
            <a:r>
              <a:rPr lang="en-US" dirty="0"/>
              <a:t>/typescript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== equal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=== equal value and equal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!= not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!== not equal value or not equal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&gt; greater than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&lt; less than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&gt;= greater than or equal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&lt;=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6366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&amp;&amp; logical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|| logical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! Logical not</a:t>
            </a:r>
          </a:p>
        </p:txBody>
      </p:sp>
    </p:spTree>
    <p:extLst>
      <p:ext uri="{BB962C8B-B14F-4D97-AF65-F5344CB8AC3E}">
        <p14:creationId xmlns:p14="http://schemas.microsoft.com/office/powerpoint/2010/main" val="25484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else 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515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status report is needed of all government employees.  Statuses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1: Alive, 2: Zombie, 3: Dead, 4: Unknown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Given a number variable, write if else statements and console out the persons status.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Using the same number variable, modify your code to perform the same operation with a switch statement.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556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/ of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 / while</a:t>
            </a:r>
          </a:p>
        </p:txBody>
      </p:sp>
    </p:spTree>
    <p:extLst>
      <p:ext uri="{BB962C8B-B14F-4D97-AF65-F5344CB8AC3E}">
        <p14:creationId xmlns:p14="http://schemas.microsoft.com/office/powerpoint/2010/main" val="140358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Javascript</a:t>
            </a:r>
            <a:r>
              <a:rPr lang="en-US" sz="2800" dirty="0"/>
              <a:t> !=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LiveScript</a:t>
            </a:r>
            <a:r>
              <a:rPr lang="en-US" sz="2800" dirty="0"/>
              <a:t> vs. ECMAScript vs.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Client Side Scripting vs. Full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Javascript</a:t>
            </a:r>
            <a:r>
              <a:rPr lang="en-US" sz="2800" dirty="0"/>
              <a:t> Engine or Virtual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“Safe” Programming Language – Ignores Memory/CPU</a:t>
            </a:r>
          </a:p>
        </p:txBody>
      </p:sp>
    </p:spTree>
    <p:extLst>
      <p:ext uri="{BB962C8B-B14F-4D97-AF65-F5344CB8AC3E}">
        <p14:creationId xmlns:p14="http://schemas.microsoft.com/office/powerpoint/2010/main" val="32967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status report is needed of all government employees.  Statuses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1: Alive, 2: Zombie, 3: Dead, 4: Unknown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Given an array of number variable, write loops with if else statements and console out everyone’s status.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Use all loop types.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Given another array of string variables with names, write out the name and their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2162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 performs an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also be a type in </a:t>
            </a:r>
            <a:r>
              <a:rPr lang="en-US" sz="2400" dirty="0" err="1"/>
              <a:t>Javascript</a:t>
            </a:r>
            <a:endParaRPr lang="en-US" sz="2400" dirty="0"/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function square(</a:t>
            </a:r>
            <a:r>
              <a:rPr lang="en-US" sz="2400" dirty="0" err="1"/>
              <a:t>num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return </a:t>
            </a:r>
            <a:r>
              <a:rPr lang="en-US" sz="2400" dirty="0" err="1"/>
              <a:t>num</a:t>
            </a:r>
            <a:r>
              <a:rPr lang="en-US" sz="2400" dirty="0"/>
              <a:t> *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r>
              <a:rPr lang="en-US" sz="2400" dirty="0"/>
              <a:t>alert(square(4));</a:t>
            </a:r>
          </a:p>
        </p:txBody>
      </p:sp>
    </p:spTree>
    <p:extLst>
      <p:ext uri="{BB962C8B-B14F-4D97-AF65-F5344CB8AC3E}">
        <p14:creationId xmlns:p14="http://schemas.microsoft.com/office/powerpoint/2010/main" val="37011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4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status report is needed of all government employees.  Statuses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1: Alive, 2: Zombie, 3: Dead, 4: Unknown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Modify your previous program to create a function that handles the condition given a parameter for status and for name that returns the concatenated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Write a void method that takes a string parameter and writes it to the console.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9825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Superset of the </a:t>
            </a:r>
            <a:r>
              <a:rPr lang="en-US" sz="2000" dirty="0" err="1"/>
              <a:t>Javascript</a:t>
            </a:r>
            <a:r>
              <a:rPr lang="en-US" sz="2000" dirty="0"/>
              <a:t>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Transpiler</a:t>
            </a:r>
            <a:r>
              <a:rPr lang="en-US" sz="2000" dirty="0"/>
              <a:t> – interprets Typescript to </a:t>
            </a:r>
            <a:r>
              <a:rPr lang="en-US" sz="2000" dirty="0" err="1"/>
              <a:t>Javascript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Strongly Typed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Also Support for: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Generics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Classes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Interfaces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Namespaces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OOP (Extends and Implements)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08" y="2060574"/>
            <a:ext cx="5297478" cy="3665855"/>
          </a:xfrm>
        </p:spPr>
      </p:pic>
    </p:spTree>
    <p:extLst>
      <p:ext uri="{BB962C8B-B14F-4D97-AF65-F5344CB8AC3E}">
        <p14:creationId xmlns:p14="http://schemas.microsoft.com/office/powerpoint/2010/main" val="123217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* - 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Built-in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Void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Null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Undefined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User-defined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enum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array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6286"/>
            <a:ext cx="8946541" cy="539496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Typescript is written in .</a:t>
            </a:r>
            <a:r>
              <a:rPr lang="en-US" sz="5100" dirty="0" err="1"/>
              <a:t>ts</a:t>
            </a:r>
            <a:r>
              <a:rPr lang="en-US" sz="5100" dirty="0"/>
              <a:t> files that are </a:t>
            </a:r>
            <a:r>
              <a:rPr lang="en-US" sz="5100" dirty="0" err="1"/>
              <a:t>transpiled</a:t>
            </a:r>
            <a:r>
              <a:rPr lang="en-US" sz="5100" dirty="0"/>
              <a:t> to .</a:t>
            </a:r>
            <a:r>
              <a:rPr lang="en-US" sz="5100" dirty="0" err="1"/>
              <a:t>js</a:t>
            </a:r>
            <a:r>
              <a:rPr lang="en-US" sz="5100" dirty="0"/>
              <a:t>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Also option to create .</a:t>
            </a:r>
            <a:r>
              <a:rPr lang="en-US" sz="5100" dirty="0" err="1"/>
              <a:t>d.ts</a:t>
            </a:r>
            <a:r>
              <a:rPr lang="en-US" sz="5100" dirty="0"/>
              <a:t> declaration files for </a:t>
            </a:r>
            <a:r>
              <a:rPr lang="en-US" sz="5100" dirty="0" err="1"/>
              <a:t>intellisense</a:t>
            </a:r>
            <a:endParaRPr lang="en-US" sz="5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Variable Declaration:  let[name] :[type] = [value];</a:t>
            </a:r>
          </a:p>
          <a:p>
            <a:pPr marL="0" indent="0">
              <a:buNone/>
            </a:pPr>
            <a:r>
              <a:rPr lang="en-US" sz="4200" dirty="0"/>
              <a:t>function [name] ([param1]:[type], [param2]:[type]) : [return type] {}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42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Ex.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class [name]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</a:t>
            </a:r>
            <a:r>
              <a:rPr lang="en-US" sz="4200" dirty="0" err="1"/>
              <a:t>name:string</a:t>
            </a:r>
            <a:r>
              <a:rPr lang="en-US" sz="4200" dirty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42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constructor(</a:t>
            </a:r>
            <a:r>
              <a:rPr lang="en-US" sz="4200" dirty="0" err="1"/>
              <a:t>name:string</a:t>
            </a:r>
            <a:r>
              <a:rPr lang="en-US" sz="4200" dirty="0"/>
              <a:t>)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  this.name = name;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42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private write():void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  console.log(“Name is “ + this.name);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Script tag in html can be used to write </a:t>
            </a:r>
            <a:r>
              <a:rPr lang="en-US" sz="3000" dirty="0" err="1"/>
              <a:t>Javascript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Runs JavaScript in script tag when page is loading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err="1"/>
              <a:t>Javascript</a:t>
            </a:r>
            <a:r>
              <a:rPr lang="en-US" sz="3000" dirty="0"/>
              <a:t> files can be linked in the head element of html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&lt;script&gt;</a:t>
            </a:r>
          </a:p>
          <a:p>
            <a:pPr marL="45720" indent="0">
              <a:buNone/>
            </a:pPr>
            <a:r>
              <a:rPr lang="en-US" sz="2400" dirty="0"/>
              <a:t>  alert(‘test </a:t>
            </a:r>
            <a:r>
              <a:rPr lang="en-US" sz="2400" dirty="0" err="1"/>
              <a:t>Javascript</a:t>
            </a:r>
            <a:r>
              <a:rPr lang="en-US" sz="2400" dirty="0"/>
              <a:t>’);</a:t>
            </a:r>
          </a:p>
          <a:p>
            <a:pPr marL="45720" indent="0">
              <a:buNone/>
            </a:pPr>
            <a:r>
              <a:rPr lang="en-US" sz="2400" dirty="0"/>
              <a:t>&lt;/script&gt;</a:t>
            </a:r>
          </a:p>
          <a:p>
            <a:pPr marL="45720" indent="0">
              <a:buNone/>
            </a:pPr>
            <a:r>
              <a:rPr lang="en-US" sz="2400" dirty="0"/>
              <a:t>or</a:t>
            </a:r>
          </a:p>
          <a:p>
            <a:pPr marL="45720" indent="0">
              <a:buNone/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=“/script.js”&gt;&lt;/script&gt;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status report is needed of all government employees.  Statuses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1: Alive, 2: Zombie, 3: Dead, 4: Unknown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Write the same program in </a:t>
            </a:r>
            <a:r>
              <a:rPr lang="en-US" sz="3200" dirty="0" err="1"/>
              <a:t>TypeScript</a:t>
            </a:r>
            <a:r>
              <a:rPr lang="en-US" sz="3200" dirty="0"/>
              <a:t> Syntax that you just created in JavaScript.  Make use of typing.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85110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Browser creates the model when the page is loaded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W3C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Core DOM, XML DOM, HTML 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Every element is an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Property is a value to get or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 are also methods and events associated with elements</a:t>
            </a:r>
          </a:p>
        </p:txBody>
      </p:sp>
    </p:spTree>
    <p:extLst>
      <p:ext uri="{BB962C8B-B14F-4D97-AF65-F5344CB8AC3E}">
        <p14:creationId xmlns:p14="http://schemas.microsoft.com/office/powerpoint/2010/main" val="700309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379"/>
          </a:xfrm>
        </p:spPr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04B57-EA87-4DCB-8149-6E00E98314B0}"/>
              </a:ext>
            </a:extLst>
          </p:cNvPr>
          <p:cNvSpPr/>
          <p:nvPr/>
        </p:nvSpPr>
        <p:spPr>
          <a:xfrm>
            <a:off x="4885508" y="1429543"/>
            <a:ext cx="2037803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0B03A-E9C1-4D83-9B4C-99B50A4C13FE}"/>
              </a:ext>
            </a:extLst>
          </p:cNvPr>
          <p:cNvSpPr/>
          <p:nvPr/>
        </p:nvSpPr>
        <p:spPr>
          <a:xfrm>
            <a:off x="4885508" y="2483907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26B05-238C-462B-B2ED-45F3B80826F5}"/>
              </a:ext>
            </a:extLst>
          </p:cNvPr>
          <p:cNvSpPr/>
          <p:nvPr/>
        </p:nvSpPr>
        <p:spPr>
          <a:xfrm>
            <a:off x="4885507" y="3538069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1CF4B-B42A-4D92-B278-CEB279C2A1DB}"/>
              </a:ext>
            </a:extLst>
          </p:cNvPr>
          <p:cNvSpPr/>
          <p:nvPr/>
        </p:nvSpPr>
        <p:spPr>
          <a:xfrm>
            <a:off x="1528355" y="4553245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div 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E45C-271A-4C7A-8073-6E786E0EB477}"/>
              </a:ext>
            </a:extLst>
          </p:cNvPr>
          <p:cNvSpPr/>
          <p:nvPr/>
        </p:nvSpPr>
        <p:spPr>
          <a:xfrm>
            <a:off x="4885506" y="4553245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header element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EE151-12CA-437A-8DC6-67E0EE21DBB2}"/>
              </a:ext>
            </a:extLst>
          </p:cNvPr>
          <p:cNvSpPr/>
          <p:nvPr/>
        </p:nvSpPr>
        <p:spPr>
          <a:xfrm>
            <a:off x="8625840" y="4553245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footer element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C8C14-4A2B-4487-A019-A03BE6A13222}"/>
              </a:ext>
            </a:extLst>
          </p:cNvPr>
          <p:cNvSpPr/>
          <p:nvPr/>
        </p:nvSpPr>
        <p:spPr>
          <a:xfrm>
            <a:off x="4885506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h1 element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7101BA-3A9A-41A8-A5C2-20DC64C6471A}"/>
              </a:ext>
            </a:extLst>
          </p:cNvPr>
          <p:cNvSpPr/>
          <p:nvPr/>
        </p:nvSpPr>
        <p:spPr>
          <a:xfrm>
            <a:off x="361403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p element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AC54F-A373-4CB6-8906-4943CF8A6485}"/>
              </a:ext>
            </a:extLst>
          </p:cNvPr>
          <p:cNvSpPr/>
          <p:nvPr/>
        </p:nvSpPr>
        <p:spPr>
          <a:xfrm>
            <a:off x="2623454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a element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21F07-3DA0-45FE-A05D-4D29B456AB8D}"/>
              </a:ext>
            </a:extLst>
          </p:cNvPr>
          <p:cNvSpPr/>
          <p:nvPr/>
        </p:nvSpPr>
        <p:spPr>
          <a:xfrm>
            <a:off x="7624355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p element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55DE2-D101-4FA3-A7E0-827943FB6105}"/>
              </a:ext>
            </a:extLst>
          </p:cNvPr>
          <p:cNvSpPr/>
          <p:nvPr/>
        </p:nvSpPr>
        <p:spPr>
          <a:xfrm>
            <a:off x="9892938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div element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015CBF-17E6-46E3-96DE-20D8F93E4C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04410" y="2121875"/>
            <a:ext cx="1" cy="36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57AEFF-3815-436C-A880-1AE5E122AEA7}"/>
              </a:ext>
            </a:extLst>
          </p:cNvPr>
          <p:cNvCxnSpPr>
            <a:stCxn id="5" idx="2"/>
          </p:cNvCxnSpPr>
          <p:nvPr/>
        </p:nvCxnSpPr>
        <p:spPr>
          <a:xfrm flipH="1">
            <a:off x="5904408" y="3176239"/>
            <a:ext cx="3" cy="50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3091F-5E67-43A6-9615-F7CD2383A9A3}"/>
              </a:ext>
            </a:extLst>
          </p:cNvPr>
          <p:cNvCxnSpPr>
            <a:stCxn id="6" idx="2"/>
          </p:cNvCxnSpPr>
          <p:nvPr/>
        </p:nvCxnSpPr>
        <p:spPr>
          <a:xfrm flipH="1">
            <a:off x="5904408" y="4230401"/>
            <a:ext cx="2" cy="4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DF441B-F4C1-4D9C-AFCB-0C53CAF2EA3D}"/>
              </a:ext>
            </a:extLst>
          </p:cNvPr>
          <p:cNvCxnSpPr>
            <a:endCxn id="10" idx="0"/>
          </p:cNvCxnSpPr>
          <p:nvPr/>
        </p:nvCxnSpPr>
        <p:spPr>
          <a:xfrm>
            <a:off x="5904408" y="5058768"/>
            <a:ext cx="1" cy="6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C14661-4B12-4AAB-B64E-C9B5388910B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380306" y="5245577"/>
            <a:ext cx="580212" cy="4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21099B-4C93-4112-B644-056D0523716B}"/>
              </a:ext>
            </a:extLst>
          </p:cNvPr>
          <p:cNvCxnSpPr>
            <a:cxnSpLocks/>
          </p:cNvCxnSpPr>
          <p:nvPr/>
        </p:nvCxnSpPr>
        <p:spPr>
          <a:xfrm>
            <a:off x="3093720" y="5245577"/>
            <a:ext cx="434337" cy="4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12BCF-7868-4D89-91A6-F3D82FE55E24}"/>
              </a:ext>
            </a:extLst>
          </p:cNvPr>
          <p:cNvCxnSpPr>
            <a:cxnSpLocks/>
          </p:cNvCxnSpPr>
          <p:nvPr/>
        </p:nvCxnSpPr>
        <p:spPr>
          <a:xfrm flipH="1">
            <a:off x="8739052" y="5222255"/>
            <a:ext cx="560610" cy="69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756BB1-CA66-4A47-9DE3-6711163033ED}"/>
              </a:ext>
            </a:extLst>
          </p:cNvPr>
          <p:cNvCxnSpPr>
            <a:cxnSpLocks/>
          </p:cNvCxnSpPr>
          <p:nvPr/>
        </p:nvCxnSpPr>
        <p:spPr>
          <a:xfrm>
            <a:off x="10335443" y="5222255"/>
            <a:ext cx="576397" cy="61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86F896-5179-40E4-ACC7-5739AC44380F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6923312" y="3884235"/>
            <a:ext cx="2721431" cy="66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C4FE27-A6A1-4B40-96C1-5C5ED33C22FF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2547258" y="3884235"/>
            <a:ext cx="2338249" cy="66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02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DOM Elements/Objects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document.getElementsByTagName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document.getElementsByClassName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document.querySelector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document.querySelectorAll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39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51922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([id]).</a:t>
            </a:r>
            <a:r>
              <a:rPr lang="en-US" sz="2800" dirty="0" err="1"/>
              <a:t>innerHTML</a:t>
            </a:r>
            <a:r>
              <a:rPr lang="en-US" sz="2800" dirty="0"/>
              <a:t> = “”;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([id]).[attribute] = “”;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([id]).</a:t>
            </a:r>
            <a:r>
              <a:rPr lang="en-US" sz="2800" dirty="0" err="1"/>
              <a:t>setAttribute</a:t>
            </a:r>
            <a:r>
              <a:rPr lang="en-US" sz="2800" dirty="0"/>
              <a:t>([attribute], 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([id]).style.[property] = “”;</a:t>
            </a:r>
          </a:p>
        </p:txBody>
      </p:sp>
    </p:spTree>
    <p:extLst>
      <p:ext uri="{BB962C8B-B14F-4D97-AF65-F5344CB8AC3E}">
        <p14:creationId xmlns:p14="http://schemas.microsoft.com/office/powerpoint/2010/main" val="392876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51922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document.createElement</a:t>
            </a:r>
            <a:r>
              <a:rPr lang="en-US" sz="2800" dirty="0"/>
              <a:t>(“”);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document.removeChild</a:t>
            </a:r>
            <a:r>
              <a:rPr lang="en-US" sz="2800" dirty="0"/>
              <a:t>(“”);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document.appendChild</a:t>
            </a:r>
            <a:r>
              <a:rPr lang="en-US" sz="2800" dirty="0"/>
              <a:t>(“”);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document.replaceChild</a:t>
            </a:r>
            <a:r>
              <a:rPr lang="en-US" sz="2800" dirty="0"/>
              <a:t>(“”);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document.write</a:t>
            </a:r>
            <a:r>
              <a:rPr lang="en-US" sz="2800" dirty="0"/>
              <a:t>(“”);</a:t>
            </a:r>
          </a:p>
        </p:txBody>
      </p:sp>
    </p:spTree>
    <p:extLst>
      <p:ext uri="{BB962C8B-B14F-4D97-AF65-F5344CB8AC3E}">
        <p14:creationId xmlns:p14="http://schemas.microsoft.com/office/powerpoint/2010/main" val="4064516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51922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&lt;a id=“</a:t>
            </a:r>
            <a:r>
              <a:rPr lang="en-US" sz="2800" dirty="0" err="1"/>
              <a:t>myLink</a:t>
            </a:r>
            <a:r>
              <a:rPr lang="en-US" sz="2800" dirty="0"/>
              <a:t>” onclick=“</a:t>
            </a:r>
            <a:r>
              <a:rPr lang="en-US" sz="2800" dirty="0" err="1"/>
              <a:t>linkClicked</a:t>
            </a:r>
            <a:r>
              <a:rPr lang="en-US" sz="2800" dirty="0"/>
              <a:t>()”&gt;My Link&lt;/a&gt;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(“</a:t>
            </a:r>
            <a:r>
              <a:rPr lang="en-US" sz="2800" dirty="0" err="1"/>
              <a:t>myLink</a:t>
            </a:r>
            <a:r>
              <a:rPr lang="en-US" sz="2800" dirty="0"/>
              <a:t>”).onclick = </a:t>
            </a:r>
            <a:r>
              <a:rPr lang="en-US" sz="2800" dirty="0" err="1"/>
              <a:t>linkClicked</a:t>
            </a:r>
            <a:r>
              <a:rPr lang="en-US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(“</a:t>
            </a:r>
            <a:r>
              <a:rPr lang="en-US" sz="2800" dirty="0" err="1"/>
              <a:t>myLink</a:t>
            </a:r>
            <a:r>
              <a:rPr lang="en-US" sz="2800" dirty="0"/>
              <a:t>”).</a:t>
            </a:r>
            <a:r>
              <a:rPr lang="en-US" sz="2800" dirty="0" err="1"/>
              <a:t>addEventListener</a:t>
            </a:r>
            <a:r>
              <a:rPr lang="en-US" sz="2800" dirty="0"/>
              <a:t>(“click”, </a:t>
            </a:r>
            <a:r>
              <a:rPr lang="en-US" sz="2800" dirty="0" err="1"/>
              <a:t>linkClicked</a:t>
            </a:r>
            <a:r>
              <a:rPr lang="en-US" sz="28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function </a:t>
            </a:r>
            <a:r>
              <a:rPr lang="en-US" sz="2800" dirty="0" err="1"/>
              <a:t>linkClicked</a:t>
            </a:r>
            <a:r>
              <a:rPr lang="en-US" sz="2800" dirty="0"/>
              <a:t>() {</a:t>
            </a:r>
          </a:p>
          <a:p>
            <a:pPr marL="0" indent="0">
              <a:buNone/>
            </a:pPr>
            <a:r>
              <a:rPr lang="en-US" sz="2800" dirty="0"/>
              <a:t>	alert(“link clicked”);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077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41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Create a page through the DOM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Start with an empty html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On load, create multiple DOM elements and append them to the document.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Create a link, “Add text”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Add an event listener to the element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On click add a div with text “more text”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47191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/ </a:t>
            </a:r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// - is used for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/* */ – is used for multi-line comments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// this is a comment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/*</a:t>
            </a:r>
          </a:p>
          <a:p>
            <a:pPr marL="45720" indent="0">
              <a:buNone/>
            </a:pPr>
            <a:r>
              <a:rPr lang="en-US" sz="2400" dirty="0"/>
              <a:t>This is a multi-line comment</a:t>
            </a:r>
          </a:p>
          <a:p>
            <a:pPr marL="45720" indent="0">
              <a:buNone/>
            </a:pPr>
            <a:r>
              <a:rPr lang="en-US" sz="24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563764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3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https://www.freecodecamp.org/</a:t>
            </a:r>
            <a:endParaRPr lang="en-US" sz="2600" dirty="0"/>
          </a:p>
          <a:p>
            <a:r>
              <a:rPr lang="en-US" sz="2800" dirty="0"/>
              <a:t>Microsoft Virtual Academy</a:t>
            </a:r>
          </a:p>
          <a:p>
            <a:pPr lvl="1"/>
            <a:r>
              <a:rPr lang="en-US" sz="2600" dirty="0">
                <a:hlinkClick r:id="rId5"/>
              </a:rPr>
              <a:t>https://mva.microsoft.com/en-us/training-courses/javascript-fundamentals-for-absolute-beginners-14194</a:t>
            </a:r>
            <a:endParaRPr lang="en-US" sz="2600" dirty="0"/>
          </a:p>
          <a:p>
            <a:r>
              <a:rPr lang="en-US" sz="3000" dirty="0"/>
              <a:t>MDN Web Docs</a:t>
            </a:r>
          </a:p>
          <a:p>
            <a:pPr lvl="1"/>
            <a:r>
              <a:rPr lang="en-US" sz="2600" dirty="0">
                <a:hlinkClick r:id="rId6"/>
              </a:rPr>
              <a:t>https://developer.mozilla.org/en-US/docs/Web/JavaScript/Language_Resources</a:t>
            </a:r>
            <a:endParaRPr lang="en-US" sz="2600" dirty="0"/>
          </a:p>
          <a:p>
            <a:r>
              <a:rPr lang="en-US" sz="3000" dirty="0" err="1"/>
              <a:t>TypeScript</a:t>
            </a:r>
            <a:r>
              <a:rPr lang="en-US" sz="3000" dirty="0"/>
              <a:t> Documentation</a:t>
            </a:r>
          </a:p>
          <a:p>
            <a:pPr lvl="1"/>
            <a:r>
              <a:rPr lang="en-US" sz="2800" dirty="0">
                <a:hlinkClick r:id="rId7"/>
              </a:rPr>
              <a:t>https://www.typescriptlang.org/docs/home.html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9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let [name];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let [name] = [value];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could use var, but it handles scope differently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let or </a:t>
            </a:r>
            <a:r>
              <a:rPr lang="en-US" sz="2400" dirty="0" err="1"/>
              <a:t>const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let message = “hello”;</a:t>
            </a:r>
          </a:p>
          <a:p>
            <a:pPr marL="45720" indent="0">
              <a:buNone/>
            </a:pPr>
            <a:r>
              <a:rPr lang="en-US" sz="2400" dirty="0"/>
              <a:t>alert(message);</a:t>
            </a:r>
          </a:p>
        </p:txBody>
      </p:sp>
    </p:spTree>
    <p:extLst>
      <p:ext uri="{BB962C8B-B14F-4D97-AF65-F5344CB8AC3E}">
        <p14:creationId xmlns:p14="http://schemas.microsoft.com/office/powerpoint/2010/main" val="676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string– Use single or double quotes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boolean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Date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null – set and doesn’t have a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undefined – not yet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typeof</a:t>
            </a:r>
            <a:r>
              <a:rPr lang="en-US" sz="2400" dirty="0"/>
              <a:t> to find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Local or function scope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defined inside a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Global scope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scope is global if the variable is declared outside of a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Lexical scope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Function inside a function has access to variables declared in outer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29938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can be used instead of variable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Different value bound to this depending on how function is called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Refers to outer most global object (window) by default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Within a method, defined by the object that calls 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Closures used, this becomes the outer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3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9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2935</Words>
  <Application>Microsoft Office PowerPoint</Application>
  <PresentationFormat>Widescreen</PresentationFormat>
  <Paragraphs>426</Paragraphs>
  <Slides>40</Slides>
  <Notes>40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Courier New</vt:lpstr>
      <vt:lpstr>Wingdings 3</vt:lpstr>
      <vt:lpstr>Ion</vt:lpstr>
      <vt:lpstr>Logols Learning</vt:lpstr>
      <vt:lpstr>What is Javascript?</vt:lpstr>
      <vt:lpstr>Javascript Linking</vt:lpstr>
      <vt:lpstr>Comments</vt:lpstr>
      <vt:lpstr>Declaring Variables</vt:lpstr>
      <vt:lpstr>Data Types</vt:lpstr>
      <vt:lpstr>Variable Scope</vt:lpstr>
      <vt:lpstr>What is this?</vt:lpstr>
      <vt:lpstr>EXAMPLE</vt:lpstr>
      <vt:lpstr>ASSESSMENT</vt:lpstr>
      <vt:lpstr>Comparison Operators</vt:lpstr>
      <vt:lpstr>Logical Operators</vt:lpstr>
      <vt:lpstr>Conditional Statements</vt:lpstr>
      <vt:lpstr>EXAMPLE</vt:lpstr>
      <vt:lpstr>ASSESSMENT</vt:lpstr>
      <vt:lpstr>Assignment</vt:lpstr>
      <vt:lpstr>Loops</vt:lpstr>
      <vt:lpstr>EXAMPLE</vt:lpstr>
      <vt:lpstr>ASSESSMENT</vt:lpstr>
      <vt:lpstr>Assignment</vt:lpstr>
      <vt:lpstr>function Syntax</vt:lpstr>
      <vt:lpstr>EXAMPLE</vt:lpstr>
      <vt:lpstr>ASSESSMENT</vt:lpstr>
      <vt:lpstr>Assignment</vt:lpstr>
      <vt:lpstr>What is TypeScript?</vt:lpstr>
      <vt:lpstr>Typescript Types</vt:lpstr>
      <vt:lpstr>TypeScript Syntax</vt:lpstr>
      <vt:lpstr>EXAMPLE</vt:lpstr>
      <vt:lpstr>ASSESSMENT</vt:lpstr>
      <vt:lpstr>Assignment</vt:lpstr>
      <vt:lpstr>DOM – Document Object Model</vt:lpstr>
      <vt:lpstr>HTML DOM</vt:lpstr>
      <vt:lpstr>Getting DOM Elements/Objects</vt:lpstr>
      <vt:lpstr>Updating the DOM</vt:lpstr>
      <vt:lpstr>Adding to the DOM</vt:lpstr>
      <vt:lpstr>Handling DOM Events</vt:lpstr>
      <vt:lpstr>EXAMPLE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286</cp:revision>
  <cp:lastPrinted>2018-06-23T01:26:07Z</cp:lastPrinted>
  <dcterms:created xsi:type="dcterms:W3CDTF">2017-04-24T23:58:16Z</dcterms:created>
  <dcterms:modified xsi:type="dcterms:W3CDTF">2018-06-24T17:47:00Z</dcterms:modified>
</cp:coreProperties>
</file>