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3" r:id="rId3"/>
    <p:sldId id="293" r:id="rId4"/>
    <p:sldId id="284" r:id="rId5"/>
    <p:sldId id="297" r:id="rId6"/>
    <p:sldId id="285" r:id="rId7"/>
    <p:sldId id="313" r:id="rId8"/>
    <p:sldId id="309" r:id="rId9"/>
    <p:sldId id="286" r:id="rId10"/>
    <p:sldId id="287" r:id="rId11"/>
    <p:sldId id="298" r:id="rId12"/>
    <p:sldId id="288" r:id="rId13"/>
    <p:sldId id="299" r:id="rId14"/>
    <p:sldId id="289" r:id="rId15"/>
    <p:sldId id="300" r:id="rId16"/>
    <p:sldId id="314" r:id="rId17"/>
    <p:sldId id="310" r:id="rId18"/>
    <p:sldId id="303" r:id="rId19"/>
    <p:sldId id="305" r:id="rId20"/>
    <p:sldId id="307" r:id="rId21"/>
    <p:sldId id="315" r:id="rId22"/>
    <p:sldId id="311" r:id="rId23"/>
    <p:sldId id="312"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62108" autoAdjust="0"/>
  </p:normalViewPr>
  <p:slideViewPr>
    <p:cSldViewPr snapToGrid="0">
      <p:cViewPr varScale="1">
        <p:scale>
          <a:sx n="54" d="100"/>
          <a:sy n="54" d="100"/>
        </p:scale>
        <p:origin x="11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7A97C-D894-46E7-B5B8-E9DF4B14B99A}" type="datetimeFigureOut">
              <a:rPr lang="en-US" smtClean="0"/>
              <a:t>7/18/2018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E51C4-C5AF-4BE3-9C14-3D5DA10766E2}" type="slidenum">
              <a:rPr lang="en-US" smtClean="0"/>
              <a:t>‹#›</a:t>
            </a:fld>
            <a:endParaRPr lang="en-US"/>
          </a:p>
        </p:txBody>
      </p:sp>
    </p:spTree>
    <p:extLst>
      <p:ext uri="{BB962C8B-B14F-4D97-AF65-F5344CB8AC3E}">
        <p14:creationId xmlns:p14="http://schemas.microsoft.com/office/powerpoint/2010/main" val="277514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FE51C4-C5AF-4BE3-9C14-3D5DA10766E2}" type="slidenum">
              <a:rPr lang="en-US" smtClean="0"/>
              <a:t>1</a:t>
            </a:fld>
            <a:endParaRPr lang="en-US"/>
          </a:p>
        </p:txBody>
      </p:sp>
    </p:spTree>
    <p:extLst>
      <p:ext uri="{BB962C8B-B14F-4D97-AF65-F5344CB8AC3E}">
        <p14:creationId xmlns:p14="http://schemas.microsoft.com/office/powerpoint/2010/main" val="5052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normal form is ensuring there are no repeating groups and an attribute holds only one value.</a:t>
            </a:r>
          </a:p>
          <a:p>
            <a:pPr marL="171450" indent="-171450">
              <a:buFont typeface="Arial" panose="020B0604020202020204" pitchFamily="34" charset="0"/>
              <a:buChar char="•"/>
            </a:pPr>
            <a:r>
              <a:rPr lang="en-US" dirty="0"/>
              <a:t>For example</a:t>
            </a:r>
            <a:r>
              <a:rPr lang="en-US" baseline="0" dirty="0"/>
              <a:t> address includes the number, street name, city, state and zip code.</a:t>
            </a:r>
          </a:p>
          <a:p>
            <a:pPr marL="171450" indent="-171450">
              <a:buFont typeface="Arial" panose="020B0604020202020204" pitchFamily="34" charset="0"/>
              <a:buChar char="•"/>
            </a:pPr>
            <a:r>
              <a:rPr lang="en-US" baseline="0" dirty="0"/>
              <a:t>We call of this the address, but it can all be broken down as well.</a:t>
            </a:r>
          </a:p>
          <a:p>
            <a:pPr marL="171450" indent="-171450">
              <a:buFont typeface="Arial" panose="020B0604020202020204" pitchFamily="34" charset="0"/>
              <a:buChar char="•"/>
            </a:pPr>
            <a:r>
              <a:rPr lang="en-US" baseline="0" dirty="0"/>
              <a:t>So we could put the number and street name in a separate column, city in a separate column, state in a separate column and zip in a separate column</a:t>
            </a:r>
          </a:p>
          <a:p>
            <a:pPr marL="171450" indent="-171450">
              <a:buFont typeface="Arial" panose="020B0604020202020204" pitchFamily="34" charset="0"/>
              <a:buChar char="•"/>
            </a:pPr>
            <a:r>
              <a:rPr lang="en-US" baseline="0" dirty="0"/>
              <a:t>We also want to define a primary key.</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10</a:t>
            </a:fld>
            <a:endParaRPr lang="en-US"/>
          </a:p>
        </p:txBody>
      </p:sp>
    </p:spTree>
    <p:extLst>
      <p:ext uri="{BB962C8B-B14F-4D97-AF65-F5344CB8AC3E}">
        <p14:creationId xmlns:p14="http://schemas.microsoft.com/office/powerpoint/2010/main" val="2729033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11</a:t>
            </a:fld>
            <a:endParaRPr lang="en-US"/>
          </a:p>
        </p:txBody>
      </p:sp>
    </p:spTree>
    <p:extLst>
      <p:ext uri="{BB962C8B-B14F-4D97-AF65-F5344CB8AC3E}">
        <p14:creationId xmlns:p14="http://schemas.microsoft.com/office/powerpoint/2010/main" val="189660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Wow that sounds confusing</a:t>
            </a:r>
            <a:r>
              <a:rPr lang="en-US" baseline="0" dirty="0"/>
              <a:t> doesn’t it?</a:t>
            </a:r>
          </a:p>
          <a:p>
            <a:pPr marL="171450" indent="-171450">
              <a:buFont typeface="Arial" panose="020B0604020202020204" pitchFamily="34" charset="0"/>
              <a:buChar char="•"/>
            </a:pPr>
            <a:r>
              <a:rPr lang="en-US" dirty="0"/>
              <a:t>It really just means that we need to</a:t>
            </a:r>
            <a:r>
              <a:rPr lang="en-US" baseline="0" dirty="0"/>
              <a:t> look for any other subsets of data that are dependent on only part of the candidate key.</a:t>
            </a:r>
          </a:p>
          <a:p>
            <a:pPr marL="171450" indent="-171450">
              <a:buFont typeface="Arial" panose="020B0604020202020204" pitchFamily="34" charset="0"/>
              <a:buChar char="•"/>
            </a:pPr>
            <a:r>
              <a:rPr lang="en-US" baseline="0" dirty="0"/>
              <a:t>For example you have been given data about a family that contains their names, ages, gender, address, and classes that they signed up for at the Local YMCA that includes the name, room, and time of the class.</a:t>
            </a:r>
          </a:p>
          <a:p>
            <a:pPr marL="171450" indent="-171450">
              <a:buFont typeface="Arial" panose="020B0604020202020204" pitchFamily="34" charset="0"/>
              <a:buChar char="•"/>
            </a:pPr>
            <a:r>
              <a:rPr lang="en-US" baseline="0" dirty="0"/>
              <a:t>The candidate key would likely be made up of the persons social security number or </a:t>
            </a:r>
            <a:r>
              <a:rPr lang="en-US" baseline="0" dirty="0" err="1"/>
              <a:t>persion</a:t>
            </a:r>
            <a:r>
              <a:rPr lang="en-US" baseline="0" dirty="0"/>
              <a:t> id along with the class id.</a:t>
            </a:r>
          </a:p>
          <a:p>
            <a:pPr marL="171450" indent="-171450">
              <a:buFont typeface="Arial" panose="020B0604020202020204" pitchFamily="34" charset="0"/>
              <a:buChar char="•"/>
            </a:pPr>
            <a:r>
              <a:rPr lang="en-US" baseline="0" dirty="0"/>
              <a:t>The class info is only partially dependent on the full key of the person id and class id because it can live on it’s own only being dependent on the class id.</a:t>
            </a:r>
          </a:p>
          <a:p>
            <a:pPr marL="171450" indent="-171450">
              <a:buFont typeface="Arial" panose="020B0604020202020204" pitchFamily="34" charset="0"/>
              <a:buChar char="•"/>
            </a:pPr>
            <a:r>
              <a:rPr lang="en-US" baseline="0" dirty="0"/>
              <a:t>So we would break this out as a separate class entity.</a:t>
            </a:r>
          </a:p>
        </p:txBody>
      </p:sp>
      <p:sp>
        <p:nvSpPr>
          <p:cNvPr id="4" name="Slide Number Placeholder 3"/>
          <p:cNvSpPr>
            <a:spLocks noGrp="1"/>
          </p:cNvSpPr>
          <p:nvPr>
            <p:ph type="sldNum" sz="quarter" idx="10"/>
          </p:nvPr>
        </p:nvSpPr>
        <p:spPr/>
        <p:txBody>
          <a:bodyPr/>
          <a:lstStyle/>
          <a:p>
            <a:fld id="{8BFE51C4-C5AF-4BE3-9C14-3D5DA10766E2}" type="slidenum">
              <a:rPr lang="en-US" smtClean="0"/>
              <a:t>12</a:t>
            </a:fld>
            <a:endParaRPr lang="en-US"/>
          </a:p>
        </p:txBody>
      </p:sp>
    </p:spTree>
    <p:extLst>
      <p:ext uri="{BB962C8B-B14F-4D97-AF65-F5344CB8AC3E}">
        <p14:creationId xmlns:p14="http://schemas.microsoft.com/office/powerpoint/2010/main" val="136031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13</a:t>
            </a:fld>
            <a:endParaRPr lang="en-US"/>
          </a:p>
        </p:txBody>
      </p:sp>
    </p:spTree>
    <p:extLst>
      <p:ext uri="{BB962C8B-B14F-4D97-AF65-F5344CB8AC3E}">
        <p14:creationId xmlns:p14="http://schemas.microsoft.com/office/powerpoint/2010/main" val="160790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very similar to what we did with second normal form.</a:t>
            </a:r>
          </a:p>
          <a:p>
            <a:pPr marL="171450" indent="-171450">
              <a:buFont typeface="Arial" panose="020B0604020202020204" pitchFamily="34" charset="0"/>
              <a:buChar char="•"/>
            </a:pPr>
            <a:r>
              <a:rPr lang="en-US" dirty="0"/>
              <a:t>The difference here is that transitive dependencies are dependent on non key attributes</a:t>
            </a:r>
          </a:p>
          <a:p>
            <a:pPr marL="171450" indent="-171450">
              <a:buFont typeface="Arial" panose="020B0604020202020204" pitchFamily="34" charset="0"/>
              <a:buChar char="•"/>
            </a:pPr>
            <a:r>
              <a:rPr lang="en-US" baseline="0" dirty="0"/>
              <a:t>From our previous example about our family data</a:t>
            </a:r>
          </a:p>
          <a:p>
            <a:pPr marL="171450" indent="-171450">
              <a:buFont typeface="Arial" panose="020B0604020202020204" pitchFamily="34" charset="0"/>
              <a:buChar char="•"/>
            </a:pPr>
            <a:r>
              <a:rPr lang="en-US" baseline="0" dirty="0"/>
              <a:t>They all live at the same house so if we put the data in a table like this, the address would be repeated multiple times and cause anomalies.</a:t>
            </a:r>
          </a:p>
          <a:p>
            <a:pPr marL="171450" indent="-171450">
              <a:buFont typeface="Arial" panose="020B0604020202020204" pitchFamily="34" charset="0"/>
              <a:buChar char="•"/>
            </a:pPr>
            <a:r>
              <a:rPr lang="en-US" baseline="0" dirty="0"/>
              <a:t>Second normal form tells us to take address and create a new entity out of it because it can live on it’s own with it’s own candidate key.</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14</a:t>
            </a:fld>
            <a:endParaRPr lang="en-US"/>
          </a:p>
        </p:txBody>
      </p:sp>
    </p:spTree>
    <p:extLst>
      <p:ext uri="{BB962C8B-B14F-4D97-AF65-F5344CB8AC3E}">
        <p14:creationId xmlns:p14="http://schemas.microsoft.com/office/powerpoint/2010/main" val="278599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15</a:t>
            </a:fld>
            <a:endParaRPr lang="en-US"/>
          </a:p>
        </p:txBody>
      </p:sp>
    </p:spTree>
    <p:extLst>
      <p:ext uri="{BB962C8B-B14F-4D97-AF65-F5344CB8AC3E}">
        <p14:creationId xmlns:p14="http://schemas.microsoft.com/office/powerpoint/2010/main" val="153105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Name at least two reasons for normalization.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 many values should an attribute hold?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should be done if columns are dependent on an attribute that is not or only part of the candidate key?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16</a:t>
            </a:fld>
            <a:endParaRPr lang="en-US"/>
          </a:p>
        </p:txBody>
      </p:sp>
    </p:spTree>
    <p:extLst>
      <p:ext uri="{BB962C8B-B14F-4D97-AF65-F5344CB8AC3E}">
        <p14:creationId xmlns:p14="http://schemas.microsoft.com/office/powerpoint/2010/main" val="324943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7488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A table is for the most part a</a:t>
            </a:r>
            <a:r>
              <a:rPr lang="en-US" baseline="0" dirty="0"/>
              <a:t> relation.  It is the definition of what can be stored.</a:t>
            </a:r>
          </a:p>
          <a:p>
            <a:pPr marL="628650" lvl="1" indent="-171450">
              <a:buFont typeface="Arial" panose="020B0604020202020204" pitchFamily="34" charset="0"/>
              <a:buChar char="•"/>
            </a:pPr>
            <a:r>
              <a:rPr lang="en-US" baseline="0" dirty="0"/>
              <a:t>A table has columns which are the attributes that define the parts of a table like first name, last name, social security, etc. for an employee table</a:t>
            </a:r>
          </a:p>
          <a:p>
            <a:pPr marL="628650" lvl="1" indent="-171450">
              <a:buFont typeface="Arial" panose="020B0604020202020204" pitchFamily="34" charset="0"/>
              <a:buChar char="•"/>
            </a:pPr>
            <a:r>
              <a:rPr lang="en-US" baseline="0" dirty="0"/>
              <a:t>A table also has rows, which is the data itself, like John Smith, Tom Jones for an employee</a:t>
            </a:r>
          </a:p>
          <a:p>
            <a:pPr marL="171450" lvl="0" indent="-171450">
              <a:buFont typeface="Arial" panose="020B0604020202020204" pitchFamily="34" charset="0"/>
              <a:buChar char="•"/>
            </a:pPr>
            <a:r>
              <a:rPr lang="en-US" baseline="0" dirty="0"/>
              <a:t>A constraint is a predicate that can be applied to a column.</a:t>
            </a:r>
          </a:p>
          <a:p>
            <a:pPr marL="171450" lvl="0" indent="-171450">
              <a:buFont typeface="Arial" panose="020B0604020202020204" pitchFamily="34" charset="0"/>
              <a:buChar char="•"/>
            </a:pPr>
            <a:r>
              <a:rPr lang="en-US" baseline="0" dirty="0"/>
              <a:t>A Primary key is one or multiple columns that uniquely defines each row in the table.  This cannot be repeated in any other row of the table.</a:t>
            </a:r>
          </a:p>
          <a:p>
            <a:pPr marL="628650" lvl="1" indent="-171450">
              <a:buFont typeface="Arial" panose="020B0604020202020204" pitchFamily="34" charset="0"/>
              <a:buChar char="•"/>
            </a:pPr>
            <a:r>
              <a:rPr lang="en-US" baseline="0" dirty="0"/>
              <a:t>For an employee table this might be the social security number or an employee id.  We will discuss best practices on this later.</a:t>
            </a:r>
          </a:p>
          <a:p>
            <a:pPr marL="171450" lvl="0" indent="-171450">
              <a:buFont typeface="Arial" panose="020B0604020202020204" pitchFamily="34" charset="0"/>
              <a:buChar char="•"/>
            </a:pPr>
            <a:r>
              <a:rPr lang="en-US" baseline="0" dirty="0"/>
              <a:t>A foreign key is a column or multiple columns that relate to a column or columns in another table to relate data between tables.</a:t>
            </a:r>
          </a:p>
          <a:p>
            <a:pPr marL="628650" lvl="1" indent="-171450">
              <a:buFont typeface="Arial" panose="020B0604020202020204" pitchFamily="34" charset="0"/>
              <a:buChar char="•"/>
            </a:pPr>
            <a:r>
              <a:rPr lang="en-US" baseline="0" dirty="0"/>
              <a:t>For example we may have an employee table with an employee id and we may have a company table with a company id.  To relate these two tables together.  We may add the company id to the employee table.  The company id in the employee table would be considered the foreign key because it is the column that exists in both tables and links the 2 tables together.</a:t>
            </a:r>
          </a:p>
          <a:p>
            <a:pPr marL="171450" lvl="0" indent="-171450">
              <a:buFont typeface="Arial" panose="020B0604020202020204" pitchFamily="34" charset="0"/>
              <a:buChar char="•"/>
            </a:pPr>
            <a:r>
              <a:rPr lang="en-US" baseline="0" dirty="0"/>
              <a:t>An index is a definition for one or multiple columns for the database to create a tree structure so data can easily be search by the one or set of columns.</a:t>
            </a:r>
          </a:p>
          <a:p>
            <a:pPr marL="171450" lvl="0" indent="-171450">
              <a:buFont typeface="Arial" panose="020B0604020202020204" pitchFamily="34" charset="0"/>
              <a:buChar char="•"/>
            </a:pPr>
            <a:r>
              <a:rPr lang="en-US" baseline="0" dirty="0"/>
              <a:t>SQL stands for structure query language.  It is a standard language that is used between different relational databases.  </a:t>
            </a:r>
          </a:p>
          <a:p>
            <a:pPr marL="628650" lvl="1" indent="-171450">
              <a:buFont typeface="Arial" panose="020B0604020202020204" pitchFamily="34" charset="0"/>
              <a:buChar char="•"/>
            </a:pPr>
            <a:r>
              <a:rPr lang="en-US" baseline="0" dirty="0"/>
              <a:t>The language is used to insert, update, delete, or select data as well as to define the structure of tables.</a:t>
            </a:r>
          </a:p>
          <a:p>
            <a:pPr marL="628650" lvl="1" indent="-171450">
              <a:buFont typeface="Arial" panose="020B0604020202020204" pitchFamily="34" charset="0"/>
              <a:buChar char="•"/>
            </a:pPr>
            <a:r>
              <a:rPr lang="en-US" baseline="0" dirty="0"/>
              <a:t>The language is standard across different relational databases, but most relational databases have their own flavor of the language that can only be used with that relational database.  For example, Microsoft </a:t>
            </a:r>
            <a:r>
              <a:rPr lang="en-US" baseline="0" dirty="0" err="1"/>
              <a:t>Sql</a:t>
            </a:r>
            <a:r>
              <a:rPr lang="en-US" baseline="0" dirty="0"/>
              <a:t> Server has T-</a:t>
            </a:r>
            <a:r>
              <a:rPr lang="en-US" baseline="0" dirty="0" err="1"/>
              <a:t>Sql</a:t>
            </a:r>
            <a:r>
              <a:rPr lang="en-US" baseline="0" dirty="0"/>
              <a:t> and Oracle has PL-SQL.  They are based on standard ANSI </a:t>
            </a:r>
            <a:r>
              <a:rPr lang="en-US" baseline="0" dirty="0" err="1"/>
              <a:t>sql</a:t>
            </a:r>
            <a:r>
              <a:rPr lang="en-US" baseline="0" dirty="0"/>
              <a:t> but are different.</a:t>
            </a:r>
          </a:p>
          <a:p>
            <a:pPr marL="628650" lvl="1" indent="-171450">
              <a:buFont typeface="Arial" panose="020B0604020202020204" pitchFamily="34" charset="0"/>
              <a:buChar char="•"/>
            </a:pPr>
            <a:r>
              <a:rPr lang="en-US" baseline="0" dirty="0"/>
              <a:t>Standard ANSI </a:t>
            </a:r>
            <a:r>
              <a:rPr lang="en-US" baseline="0" dirty="0" err="1"/>
              <a:t>sql</a:t>
            </a:r>
            <a:r>
              <a:rPr lang="en-US" baseline="0" dirty="0"/>
              <a:t> is recommended to be used.</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18</a:t>
            </a:fld>
            <a:endParaRPr lang="en-US"/>
          </a:p>
        </p:txBody>
      </p:sp>
    </p:spTree>
    <p:extLst>
      <p:ext uri="{BB962C8B-B14F-4D97-AF65-F5344CB8AC3E}">
        <p14:creationId xmlns:p14="http://schemas.microsoft.com/office/powerpoint/2010/main" val="130531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A primary key uniquely</a:t>
            </a:r>
            <a:r>
              <a:rPr lang="en-US" baseline="0" dirty="0"/>
              <a:t> defines a record in a table</a:t>
            </a:r>
            <a:endParaRPr lang="en-US" dirty="0"/>
          </a:p>
          <a:p>
            <a:pPr marL="171450" lvl="0" indent="-171450">
              <a:buFont typeface="Arial" panose="020B0604020202020204" pitchFamily="34" charset="0"/>
              <a:buChar char="•"/>
            </a:pPr>
            <a:r>
              <a:rPr lang="en-US" dirty="0"/>
              <a:t>Table</a:t>
            </a:r>
            <a:r>
              <a:rPr lang="en-US" baseline="0" dirty="0"/>
              <a:t> searches perform a whole lot better when there are primary keys / clustered indexes on them.</a:t>
            </a:r>
          </a:p>
          <a:p>
            <a:pPr marL="171450" lvl="0" indent="-171450">
              <a:buFont typeface="Arial" panose="020B0604020202020204" pitchFamily="34" charset="0"/>
              <a:buChar char="•"/>
            </a:pPr>
            <a:r>
              <a:rPr lang="en-US" baseline="0" dirty="0"/>
              <a:t>There can only be one on every table.</a:t>
            </a:r>
          </a:p>
          <a:p>
            <a:pPr marL="171450" lvl="0" indent="-171450">
              <a:buFont typeface="Arial" panose="020B0604020202020204" pitchFamily="34" charset="0"/>
              <a:buChar char="•"/>
            </a:pPr>
            <a:r>
              <a:rPr lang="en-US" baseline="0" dirty="0"/>
              <a:t>Once the primary key is placed on the table the database management system can use that to form a tree, which makes operations faster for the database to perform.</a:t>
            </a:r>
          </a:p>
          <a:p>
            <a:pPr marL="171450" lvl="0" indent="-171450">
              <a:buFont typeface="Arial" panose="020B0604020202020204" pitchFamily="34" charset="0"/>
              <a:buChar char="•"/>
            </a:pPr>
            <a:r>
              <a:rPr lang="en-US" baseline="0" dirty="0"/>
              <a:t>Multiple columns can make up a primary key – this is called a composite key</a:t>
            </a:r>
          </a:p>
          <a:p>
            <a:pPr marL="628650" lvl="1" indent="-171450">
              <a:buFont typeface="Arial" panose="020B0604020202020204" pitchFamily="34" charset="0"/>
              <a:buChar char="•"/>
            </a:pPr>
            <a:r>
              <a:rPr lang="en-US" baseline="0" dirty="0"/>
              <a:t>For example, we have a class at our local YMCA could be defined with a primary key of the class name, teacher, room, and time</a:t>
            </a:r>
          </a:p>
          <a:p>
            <a:pPr marL="171450" lvl="0" indent="-171450">
              <a:buFont typeface="Arial" panose="020B0604020202020204" pitchFamily="34" charset="0"/>
              <a:buChar char="•"/>
            </a:pPr>
            <a:r>
              <a:rPr lang="en-US" baseline="0" dirty="0"/>
              <a:t>This is quite long though, we normally don’t want our keys to be more than 3 columns, so instead we might make up a unique id called </a:t>
            </a:r>
            <a:r>
              <a:rPr lang="en-US" baseline="0" dirty="0" err="1"/>
              <a:t>ClassId</a:t>
            </a:r>
            <a:r>
              <a:rPr lang="en-US" baseline="0" dirty="0"/>
              <a:t>.  This would be called a surrogate key because we are using it in place of the composite key.</a:t>
            </a:r>
          </a:p>
          <a:p>
            <a:pPr marL="628650" lvl="1" indent="-171450">
              <a:buFont typeface="Arial" panose="020B0604020202020204" pitchFamily="34" charset="0"/>
              <a:buChar char="•"/>
            </a:pPr>
            <a:r>
              <a:rPr lang="en-US" baseline="0" dirty="0"/>
              <a:t>I generally use surrogate keys for almost every table.  This is fairly common practice.</a:t>
            </a:r>
          </a:p>
          <a:p>
            <a:pPr marL="171450" lvl="0" indent="-171450">
              <a:buFont typeface="Arial" panose="020B0604020202020204" pitchFamily="34" charset="0"/>
              <a:buChar char="•"/>
            </a:pPr>
            <a:r>
              <a:rPr lang="en-US" dirty="0"/>
              <a:t>A foreign</a:t>
            </a:r>
            <a:r>
              <a:rPr lang="en-US" baseline="0" dirty="0"/>
              <a:t> key is used to relate one table to another.</a:t>
            </a:r>
          </a:p>
          <a:p>
            <a:pPr marL="171450" lvl="0" indent="-171450">
              <a:buFont typeface="Arial" panose="020B0604020202020204" pitchFamily="34" charset="0"/>
              <a:buChar char="•"/>
            </a:pPr>
            <a:r>
              <a:rPr lang="en-US" baseline="0" dirty="0"/>
              <a:t>Usually this is done by placing the primary key of one table into another table as a foreign key.</a:t>
            </a:r>
          </a:p>
          <a:p>
            <a:pPr marL="171450" lvl="0" indent="-171450">
              <a:buFont typeface="Arial" panose="020B0604020202020204" pitchFamily="34" charset="0"/>
              <a:buChar char="•"/>
            </a:pPr>
            <a:r>
              <a:rPr lang="en-US" baseline="0" dirty="0"/>
              <a:t>For example We have a class table with a primary key of </a:t>
            </a:r>
            <a:r>
              <a:rPr lang="en-US" baseline="0" dirty="0" err="1"/>
              <a:t>classId</a:t>
            </a:r>
            <a:r>
              <a:rPr lang="en-US" baseline="0" dirty="0"/>
              <a:t> and a teacher table with a primary key or </a:t>
            </a:r>
            <a:r>
              <a:rPr lang="en-US" baseline="0" dirty="0" err="1"/>
              <a:t>teacherId</a:t>
            </a:r>
            <a:r>
              <a:rPr lang="en-US" baseline="0" dirty="0"/>
              <a:t>.</a:t>
            </a:r>
          </a:p>
          <a:p>
            <a:pPr marL="628650" lvl="1" indent="-171450">
              <a:buFont typeface="Arial" panose="020B0604020202020204" pitchFamily="34" charset="0"/>
              <a:buChar char="•"/>
            </a:pPr>
            <a:r>
              <a:rPr lang="en-US" baseline="0" dirty="0"/>
              <a:t>Because this is a one to many relationship with one teacher having one to many classes we will add the </a:t>
            </a:r>
            <a:r>
              <a:rPr lang="en-US" baseline="0" dirty="0" err="1"/>
              <a:t>teacherId</a:t>
            </a:r>
            <a:r>
              <a:rPr lang="en-US" baseline="0" dirty="0"/>
              <a:t> to the class table as a foreign key.</a:t>
            </a:r>
          </a:p>
          <a:p>
            <a:pPr marL="171450" lvl="0" indent="-171450">
              <a:buFont typeface="Arial" panose="020B0604020202020204" pitchFamily="34" charset="0"/>
              <a:buChar char="•"/>
            </a:pPr>
            <a:r>
              <a:rPr lang="en-US" dirty="0"/>
              <a:t>When</a:t>
            </a:r>
            <a:r>
              <a:rPr lang="en-US" baseline="0" dirty="0"/>
              <a:t> you add a foreign key you have to option to enforce constraints and cascade updates and deletes</a:t>
            </a:r>
          </a:p>
          <a:p>
            <a:pPr marL="171450" lvl="0" indent="-171450">
              <a:buFont typeface="Arial" panose="020B0604020202020204" pitchFamily="34" charset="0"/>
              <a:buChar char="•"/>
            </a:pPr>
            <a:r>
              <a:rPr lang="en-US" baseline="0" dirty="0"/>
              <a:t>Enforcing constraints is generally suggested as you want to ensure that what is being inserted into the foreign key column does exist in the table that it is related to.</a:t>
            </a:r>
          </a:p>
          <a:p>
            <a:pPr marL="171450" lvl="0" indent="-171450">
              <a:buFont typeface="Arial" panose="020B0604020202020204" pitchFamily="34" charset="0"/>
              <a:buChar char="•"/>
            </a:pPr>
            <a:r>
              <a:rPr lang="en-US" baseline="0" dirty="0"/>
              <a:t>Cascading updates and deletes can be dangerous because data could be lost unexpectedly.  </a:t>
            </a:r>
          </a:p>
          <a:p>
            <a:pPr marL="628650" lvl="1" indent="-171450">
              <a:buFont typeface="Arial" panose="020B0604020202020204" pitchFamily="34" charset="0"/>
              <a:buChar char="•"/>
            </a:pPr>
            <a:r>
              <a:rPr lang="en-US" baseline="0" dirty="0"/>
              <a:t>Many systems prefer to do soft deletes because of the possible loss of data so cascading deletes become less important</a:t>
            </a:r>
          </a:p>
          <a:p>
            <a:pPr marL="628650" lvl="1" indent="-171450">
              <a:buFont typeface="Arial" panose="020B0604020202020204" pitchFamily="34" charset="0"/>
              <a:buChar char="•"/>
            </a:pPr>
            <a:r>
              <a:rPr lang="en-US" baseline="0" dirty="0"/>
              <a:t>Also, many systems use surrogate keys and prefer to soft delete a record than update a primary key which can make cascading updates less important.</a:t>
            </a: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19</a:t>
            </a:fld>
            <a:endParaRPr lang="en-US"/>
          </a:p>
        </p:txBody>
      </p:sp>
    </p:spTree>
    <p:extLst>
      <p:ext uri="{BB962C8B-B14F-4D97-AF65-F5344CB8AC3E}">
        <p14:creationId xmlns:p14="http://schemas.microsoft.com/office/powerpoint/2010/main" val="48131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Entities are the different types of data that you are trying to map.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anything that you want to hold data for.</a:t>
            </a:r>
          </a:p>
          <a:p>
            <a:pPr marL="171450" indent="-171450">
              <a:buFont typeface="Arial" panose="020B0604020202020204" pitchFamily="34" charset="0"/>
              <a:buChar char="•"/>
            </a:pPr>
            <a:r>
              <a:rPr lang="en-US" dirty="0"/>
              <a:t>They are things that exist either</a:t>
            </a:r>
            <a:r>
              <a:rPr lang="en-US" baseline="0" dirty="0"/>
              <a:t> physically or logically.</a:t>
            </a:r>
          </a:p>
          <a:p>
            <a:pPr marL="171450" indent="-171450">
              <a:buFont typeface="Arial" panose="020B0604020202020204" pitchFamily="34" charset="0"/>
              <a:buChar char="•"/>
            </a:pPr>
            <a:r>
              <a:rPr lang="en-US" baseline="0" dirty="0"/>
              <a:t>They can be thought of as nouns normally – person, place, or thing</a:t>
            </a:r>
          </a:p>
          <a:p>
            <a:pPr marL="171450" indent="-171450">
              <a:buFont typeface="Arial" panose="020B0604020202020204" pitchFamily="34" charset="0"/>
              <a:buChar char="•"/>
            </a:pPr>
            <a:r>
              <a:rPr lang="en-US" baseline="0" dirty="0"/>
              <a:t>By existing physically I mean a physical object or person like a table, a chair, a customer, an employee, a product, a user</a:t>
            </a:r>
            <a:endParaRPr lang="en-US" dirty="0"/>
          </a:p>
          <a:p>
            <a:pPr marL="171450" indent="-171450">
              <a:buFont typeface="Arial" panose="020B0604020202020204" pitchFamily="34" charset="0"/>
              <a:buChar char="•"/>
            </a:pPr>
            <a:r>
              <a:rPr lang="en-US" dirty="0"/>
              <a:t>By existing logically I mean any</a:t>
            </a:r>
            <a:r>
              <a:rPr lang="en-US" baseline="0" dirty="0"/>
              <a:t> thing that exists that is not physical.  </a:t>
            </a:r>
          </a:p>
          <a:p>
            <a:pPr marL="628650" lvl="1" indent="-171450">
              <a:buFont typeface="Arial" panose="020B0604020202020204" pitchFamily="34" charset="0"/>
              <a:buChar char="•"/>
            </a:pPr>
            <a:r>
              <a:rPr lang="en-US" baseline="0" dirty="0"/>
              <a:t>Examples include transactions, bill of materials, or different types of events like text message received or server restarted.</a:t>
            </a:r>
          </a:p>
          <a:p>
            <a:pPr marL="171450" lvl="0" indent="-171450">
              <a:buFont typeface="Arial" panose="020B0604020202020204" pitchFamily="34" charset="0"/>
              <a:buChar char="•"/>
            </a:pPr>
            <a:r>
              <a:rPr lang="en-US" baseline="0" dirty="0"/>
              <a:t>An entity is represented as a rectangle with the name of the entity written in the middle of the shape.</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2</a:t>
            </a:fld>
            <a:endParaRPr lang="en-US"/>
          </a:p>
        </p:txBody>
      </p:sp>
    </p:spTree>
    <p:extLst>
      <p:ext uri="{BB962C8B-B14F-4D97-AF65-F5344CB8AC3E}">
        <p14:creationId xmlns:p14="http://schemas.microsoft.com/office/powerpoint/2010/main" val="2590591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create</a:t>
            </a:r>
            <a:r>
              <a:rPr lang="en-US" baseline="0" dirty="0"/>
              <a:t> a physical data model for our assessment system from our logical data model</a:t>
            </a: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813999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is stored in a what?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uniquely defines the table?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relates to another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Create a physical data model for a teacher, class, and students</a:t>
            </a:r>
          </a:p>
        </p:txBody>
      </p:sp>
      <p:sp>
        <p:nvSpPr>
          <p:cNvPr id="4" name="Slide Number Placeholder 3"/>
          <p:cNvSpPr>
            <a:spLocks noGrp="1"/>
          </p:cNvSpPr>
          <p:nvPr>
            <p:ph type="sldNum" sz="quarter" idx="10"/>
          </p:nvPr>
        </p:nvSpPr>
        <p:spPr/>
        <p:txBody>
          <a:bodyPr/>
          <a:lstStyle/>
          <a:p>
            <a:fld id="{226FA58D-4B12-4E7B-A2FA-693CE3EACDFD}" type="slidenum">
              <a:rPr lang="en-US" smtClean="0"/>
              <a:t>21</a:t>
            </a:fld>
            <a:endParaRPr lang="en-US"/>
          </a:p>
        </p:txBody>
      </p:sp>
    </p:spTree>
    <p:extLst>
      <p:ext uri="{BB962C8B-B14F-4D97-AF65-F5344CB8AC3E}">
        <p14:creationId xmlns:p14="http://schemas.microsoft.com/office/powerpoint/2010/main" val="3517470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22</a:t>
            </a:fld>
            <a:endParaRPr lang="en-US"/>
          </a:p>
        </p:txBody>
      </p:sp>
    </p:spTree>
    <p:extLst>
      <p:ext uri="{BB962C8B-B14F-4D97-AF65-F5344CB8AC3E}">
        <p14:creationId xmlns:p14="http://schemas.microsoft.com/office/powerpoint/2010/main" val="102774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3 different ways that entities are related?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Name at least two reasons for normalization.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 many values should an attribute hold?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uniquely defines the table?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relates to another table?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physical data model for a teacher, class, and students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23</a:t>
            </a:fld>
            <a:endParaRPr lang="en-US"/>
          </a:p>
        </p:txBody>
      </p:sp>
    </p:spTree>
    <p:extLst>
      <p:ext uri="{BB962C8B-B14F-4D97-AF65-F5344CB8AC3E}">
        <p14:creationId xmlns:p14="http://schemas.microsoft.com/office/powerpoint/2010/main" val="2776043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24</a:t>
            </a:fld>
            <a:endParaRPr lang="en-US"/>
          </a:p>
        </p:txBody>
      </p:sp>
    </p:spTree>
    <p:extLst>
      <p:ext uri="{BB962C8B-B14F-4D97-AF65-F5344CB8AC3E}">
        <p14:creationId xmlns:p14="http://schemas.microsoft.com/office/powerpoint/2010/main" val="54153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Attributes are fields or pieces of data within an entity.</a:t>
            </a:r>
          </a:p>
          <a:p>
            <a:pPr marL="171450" indent="-171450">
              <a:buFont typeface="Arial" panose="020B0604020202020204" pitchFamily="34" charset="0"/>
              <a:buChar char="•"/>
            </a:pPr>
            <a:r>
              <a:rPr lang="en-US" dirty="0"/>
              <a:t>They are represented by an oval shape</a:t>
            </a:r>
          </a:p>
          <a:p>
            <a:pPr marL="171450" indent="-171450">
              <a:buFont typeface="Arial" panose="020B0604020202020204" pitchFamily="34" charset="0"/>
              <a:buChar char="•"/>
            </a:pPr>
            <a:r>
              <a:rPr lang="en-US" dirty="0"/>
              <a:t>Examples would be name, phone number, address, and social security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3</a:t>
            </a:fld>
            <a:endParaRPr lang="en-US"/>
          </a:p>
        </p:txBody>
      </p:sp>
    </p:spTree>
    <p:extLst>
      <p:ext uri="{BB962C8B-B14F-4D97-AF65-F5344CB8AC3E}">
        <p14:creationId xmlns:p14="http://schemas.microsoft.com/office/powerpoint/2010/main" val="165528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Relationships show which</a:t>
            </a:r>
            <a:r>
              <a:rPr lang="en-US" baseline="0" dirty="0"/>
              <a:t> entities are related.</a:t>
            </a:r>
          </a:p>
          <a:p>
            <a:pPr marL="171450" indent="-171450">
              <a:buFont typeface="Arial" panose="020B0604020202020204" pitchFamily="34" charset="0"/>
              <a:buChar char="•"/>
            </a:pPr>
            <a:r>
              <a:rPr lang="en-US" baseline="0" dirty="0"/>
              <a:t>These are usually verbs, like a person owns a house or a manger manages an employee</a:t>
            </a:r>
          </a:p>
          <a:p>
            <a:pPr marL="171450" indent="-171450">
              <a:buFont typeface="Arial" panose="020B0604020202020204" pitchFamily="34" charset="0"/>
              <a:buChar char="•"/>
            </a:pPr>
            <a:r>
              <a:rPr lang="en-US" baseline="0" dirty="0"/>
              <a:t>The relationships also show how entities are related.  Possible options are:</a:t>
            </a:r>
          </a:p>
          <a:p>
            <a:pPr marL="628650" lvl="1" indent="-171450">
              <a:buFont typeface="Arial" panose="020B0604020202020204" pitchFamily="34" charset="0"/>
              <a:buChar char="•"/>
            </a:pPr>
            <a:r>
              <a:rPr lang="en-US" baseline="0" dirty="0"/>
              <a:t>One to One</a:t>
            </a:r>
          </a:p>
          <a:p>
            <a:pPr marL="628650" lvl="1" indent="-171450">
              <a:buFont typeface="Arial" panose="020B0604020202020204" pitchFamily="34" charset="0"/>
              <a:buChar char="•"/>
            </a:pPr>
            <a:r>
              <a:rPr lang="en-US" baseline="0" dirty="0"/>
              <a:t>One to Many</a:t>
            </a:r>
          </a:p>
          <a:p>
            <a:pPr marL="628650" lvl="1" indent="-171450">
              <a:buFont typeface="Arial" panose="020B0604020202020204" pitchFamily="34" charset="0"/>
              <a:buChar char="•"/>
            </a:pPr>
            <a:r>
              <a:rPr lang="en-US" baseline="0" dirty="0"/>
              <a:t>Many to Many</a:t>
            </a:r>
          </a:p>
          <a:p>
            <a:pPr marL="171450" lvl="0" indent="-171450">
              <a:buFont typeface="Arial" panose="020B0604020202020204" pitchFamily="34" charset="0"/>
              <a:buChar char="•"/>
            </a:pPr>
            <a:r>
              <a:rPr lang="en-US" dirty="0"/>
              <a:t>An example of a one to one relationship</a:t>
            </a:r>
            <a:r>
              <a:rPr lang="en-US" baseline="0" dirty="0"/>
              <a:t> is, one employee has one desk</a:t>
            </a:r>
          </a:p>
          <a:p>
            <a:pPr marL="171450" lvl="0" indent="-171450">
              <a:buFont typeface="Arial" panose="020B0604020202020204" pitchFamily="34" charset="0"/>
              <a:buChar char="•"/>
            </a:pPr>
            <a:r>
              <a:rPr lang="en-US" baseline="0" dirty="0"/>
              <a:t>An example of a one to many relationship is, one manager has many employees</a:t>
            </a:r>
          </a:p>
          <a:p>
            <a:pPr marL="171450" lvl="0" indent="-171450">
              <a:buFont typeface="Arial" panose="020B0604020202020204" pitchFamily="34" charset="0"/>
              <a:buChar char="•"/>
            </a:pPr>
            <a:r>
              <a:rPr lang="en-US" baseline="0" dirty="0"/>
              <a:t>An example of a many to many relationship is, many employees work on many projects.</a:t>
            </a:r>
          </a:p>
          <a:p>
            <a:pPr marL="171450" lvl="0" indent="-171450">
              <a:buFont typeface="Arial" panose="020B0604020202020204" pitchFamily="34" charset="0"/>
              <a:buChar char="•"/>
            </a:pPr>
            <a:r>
              <a:rPr lang="en-US" baseline="0" dirty="0"/>
              <a:t>This is called the cardinality of the relationship</a:t>
            </a:r>
          </a:p>
          <a:p>
            <a:pPr marL="171450" lvl="0" indent="-171450">
              <a:buFont typeface="Arial" panose="020B0604020202020204" pitchFamily="34" charset="0"/>
              <a:buChar char="•"/>
            </a:pPr>
            <a:r>
              <a:rPr lang="en-US" baseline="0" dirty="0"/>
              <a:t>The relationship defines the minimum and maximum cardinality of the relationship</a:t>
            </a:r>
          </a:p>
          <a:p>
            <a:pPr marL="171450" lvl="0" indent="-171450">
              <a:buFont typeface="Arial" panose="020B0604020202020204" pitchFamily="34" charset="0"/>
              <a:buChar char="•"/>
            </a:pPr>
            <a:r>
              <a:rPr lang="en-US" baseline="0" dirty="0"/>
              <a:t>The minimum can be as low as 0</a:t>
            </a:r>
          </a:p>
          <a:p>
            <a:pPr marL="171450" lvl="0" indent="-171450">
              <a:buFont typeface="Arial" panose="020B0604020202020204" pitchFamily="34" charset="0"/>
              <a:buChar char="•"/>
            </a:pPr>
            <a:r>
              <a:rPr lang="en-US" baseline="0" dirty="0"/>
              <a:t>The maximum can be as high as many – which means infinite.</a:t>
            </a:r>
          </a:p>
          <a:p>
            <a:pPr marL="171450" lvl="0" indent="-171450">
              <a:buFont typeface="Arial" panose="020B0604020202020204" pitchFamily="34" charset="0"/>
              <a:buChar char="•"/>
            </a:pPr>
            <a:r>
              <a:rPr lang="en-US" dirty="0"/>
              <a:t>The only other option is 1</a:t>
            </a:r>
          </a:p>
        </p:txBody>
      </p:sp>
      <p:sp>
        <p:nvSpPr>
          <p:cNvPr id="4" name="Slide Number Placeholder 3"/>
          <p:cNvSpPr>
            <a:spLocks noGrp="1"/>
          </p:cNvSpPr>
          <p:nvPr>
            <p:ph type="sldNum" sz="quarter" idx="10"/>
          </p:nvPr>
        </p:nvSpPr>
        <p:spPr/>
        <p:txBody>
          <a:bodyPr/>
          <a:lstStyle/>
          <a:p>
            <a:fld id="{8BFE51C4-C5AF-4BE3-9C14-3D5DA10766E2}" type="slidenum">
              <a:rPr lang="en-US" smtClean="0"/>
              <a:t>4</a:t>
            </a:fld>
            <a:endParaRPr lang="en-US"/>
          </a:p>
        </p:txBody>
      </p:sp>
    </p:spTree>
    <p:extLst>
      <p:ext uri="{BB962C8B-B14F-4D97-AF65-F5344CB8AC3E}">
        <p14:creationId xmlns:p14="http://schemas.microsoft.com/office/powerpoint/2010/main" val="227017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a:t>
            </a:r>
            <a:r>
              <a:rPr lang="en-US" baseline="0" dirty="0"/>
              <a:t> are different permutations of the crowfoot notation.</a:t>
            </a:r>
          </a:p>
          <a:p>
            <a:pPr marL="171450" indent="-171450">
              <a:buFont typeface="Arial" panose="020B0604020202020204" pitchFamily="34" charset="0"/>
              <a:buChar char="•"/>
            </a:pPr>
            <a:r>
              <a:rPr lang="en-US" baseline="0" dirty="0"/>
              <a:t>As you can see there are two parts</a:t>
            </a:r>
          </a:p>
          <a:p>
            <a:pPr marL="171450" indent="-171450">
              <a:buFont typeface="Arial" panose="020B0604020202020204" pitchFamily="34" charset="0"/>
              <a:buChar char="•"/>
            </a:pPr>
            <a:r>
              <a:rPr lang="en-US" baseline="0" dirty="0"/>
              <a:t>The end of the line shows that max number and next to it there is a definition of the min number</a:t>
            </a:r>
          </a:p>
          <a:p>
            <a:pPr marL="171450" indent="-171450">
              <a:buFont typeface="Arial" panose="020B0604020202020204" pitchFamily="34" charset="0"/>
              <a:buChar char="•"/>
            </a:pPr>
            <a:r>
              <a:rPr lang="en-US" baseline="0" dirty="0"/>
              <a:t>The options are 0, one, or many</a:t>
            </a:r>
          </a:p>
          <a:p>
            <a:pPr marL="171450" indent="-171450">
              <a:buFont typeface="Arial" panose="020B0604020202020204" pitchFamily="34" charset="0"/>
              <a:buChar char="•"/>
            </a:pPr>
            <a:r>
              <a:rPr lang="en-US" baseline="0" dirty="0"/>
              <a:t>The max number has to at least be one.</a:t>
            </a:r>
          </a:p>
          <a:p>
            <a:pPr marL="171450" indent="-171450">
              <a:buFont typeface="Arial" panose="020B0604020202020204" pitchFamily="34" charset="0"/>
              <a:buChar char="•"/>
            </a:pPr>
            <a:r>
              <a:rPr lang="en-US" baseline="0" dirty="0"/>
              <a:t>This is shown for each side of the relation.</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5</a:t>
            </a:fld>
            <a:endParaRPr lang="en-US"/>
          </a:p>
        </p:txBody>
      </p:sp>
    </p:spTree>
    <p:extLst>
      <p:ext uri="{BB962C8B-B14F-4D97-AF65-F5344CB8AC3E}">
        <p14:creationId xmlns:p14="http://schemas.microsoft.com/office/powerpoint/2010/main" val="257467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6</a:t>
            </a:fld>
            <a:endParaRPr lang="en-US"/>
          </a:p>
        </p:txBody>
      </p:sp>
    </p:spTree>
    <p:extLst>
      <p:ext uri="{BB962C8B-B14F-4D97-AF65-F5344CB8AC3E}">
        <p14:creationId xmlns:p14="http://schemas.microsoft.com/office/powerpoint/2010/main" val="98363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shape is used to model Entities?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shape is used to model attributes of an entity?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3 different ways that entities are related?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symbols that represent the 3 ways that entities are related?</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7</a:t>
            </a:fld>
            <a:endParaRPr lang="en-US"/>
          </a:p>
        </p:txBody>
      </p:sp>
    </p:spTree>
    <p:extLst>
      <p:ext uri="{BB962C8B-B14F-4D97-AF65-F5344CB8AC3E}">
        <p14:creationId xmlns:p14="http://schemas.microsoft.com/office/powerpoint/2010/main" val="35654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319427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Normalization unbundles overlapping entities, meaning entities with the same attributes associated</a:t>
            </a:r>
            <a:r>
              <a:rPr lang="en-US" baseline="0" dirty="0"/>
              <a:t> with them.</a:t>
            </a:r>
          </a:p>
          <a:p>
            <a:pPr marL="171450" indent="-171450">
              <a:buFont typeface="Arial" panose="020B0604020202020204" pitchFamily="34" charset="0"/>
              <a:buChar char="•"/>
            </a:pPr>
            <a:r>
              <a:rPr lang="en-US" baseline="0" dirty="0"/>
              <a:t>This is important for a few reasons.</a:t>
            </a:r>
          </a:p>
          <a:p>
            <a:pPr marL="628650" lvl="1" indent="-171450">
              <a:buFont typeface="Arial" panose="020B0604020202020204" pitchFamily="34" charset="0"/>
              <a:buChar char="•"/>
            </a:pPr>
            <a:r>
              <a:rPr lang="en-US" dirty="0"/>
              <a:t>First we want to maintain data integrity.</a:t>
            </a:r>
          </a:p>
          <a:p>
            <a:pPr marL="1085850" lvl="2" indent="-171450">
              <a:buFont typeface="Arial" panose="020B0604020202020204" pitchFamily="34" charset="0"/>
              <a:buChar char="•"/>
            </a:pPr>
            <a:r>
              <a:rPr lang="en-US" dirty="0"/>
              <a:t>This means minimizing the duplication of data.</a:t>
            </a:r>
          </a:p>
          <a:p>
            <a:pPr marL="628650" lvl="1" indent="-171450">
              <a:buFont typeface="Arial" panose="020B0604020202020204" pitchFamily="34" charset="0"/>
              <a:buChar char="•"/>
            </a:pPr>
            <a:r>
              <a:rPr lang="en-US" dirty="0"/>
              <a:t>Second we want to maintain referential</a:t>
            </a:r>
            <a:r>
              <a:rPr lang="en-US" baseline="0" dirty="0"/>
              <a:t> integrity.</a:t>
            </a:r>
          </a:p>
          <a:p>
            <a:pPr marL="1085850" lvl="2" indent="-171450">
              <a:buFont typeface="Arial" panose="020B0604020202020204" pitchFamily="34" charset="0"/>
              <a:buChar char="•"/>
            </a:pPr>
            <a:r>
              <a:rPr lang="en-US" baseline="0" dirty="0"/>
              <a:t>With this we want to ensure all updates are done in one place.</a:t>
            </a:r>
          </a:p>
          <a:p>
            <a:pPr marL="628650" lvl="1" indent="-171450">
              <a:buFont typeface="Arial" panose="020B0604020202020204" pitchFamily="34" charset="0"/>
              <a:buChar char="•"/>
            </a:pPr>
            <a:r>
              <a:rPr lang="en-US" baseline="0" dirty="0"/>
              <a:t>Third we want keyed data access.</a:t>
            </a:r>
          </a:p>
          <a:p>
            <a:pPr marL="1085850" lvl="2" indent="-171450">
              <a:buFont typeface="Arial" panose="020B0604020202020204" pitchFamily="34" charset="0"/>
              <a:buChar char="•"/>
            </a:pPr>
            <a:r>
              <a:rPr lang="en-US" baseline="0" dirty="0"/>
              <a:t>This allows for quick data selection and updates</a:t>
            </a:r>
          </a:p>
          <a:p>
            <a:pPr marL="628650" lvl="1" indent="-171450">
              <a:buFont typeface="Arial" panose="020B0604020202020204" pitchFamily="34" charset="0"/>
              <a:buChar char="•"/>
            </a:pPr>
            <a:r>
              <a:rPr lang="en-US" baseline="0" dirty="0"/>
              <a:t>Overall, we are trying to remove anomalies</a:t>
            </a:r>
          </a:p>
          <a:p>
            <a:pPr marL="1085850" lvl="2" indent="-171450">
              <a:buFont typeface="Arial" panose="020B0604020202020204" pitchFamily="34" charset="0"/>
              <a:buChar char="•"/>
            </a:pPr>
            <a:r>
              <a:rPr lang="en-US" baseline="0" dirty="0"/>
              <a:t>These could be insert, update, and delete anomalies.</a:t>
            </a:r>
          </a:p>
          <a:p>
            <a:pPr marL="1085850" lvl="2" indent="-171450">
              <a:buFont typeface="Arial" panose="020B0604020202020204" pitchFamily="34" charset="0"/>
              <a:buChar char="•"/>
            </a:pPr>
            <a:r>
              <a:rPr lang="en-US" baseline="0" dirty="0"/>
              <a:t>An insert anomaly would occur if you are not able to insert data that needs to be inserted because a dependency on other data does not exist yet.</a:t>
            </a:r>
          </a:p>
          <a:p>
            <a:pPr marL="1085850" lvl="2" indent="-171450">
              <a:buFont typeface="Arial" panose="020B0604020202020204" pitchFamily="34" charset="0"/>
              <a:buChar char="•"/>
            </a:pPr>
            <a:r>
              <a:rPr lang="en-US" baseline="0" dirty="0"/>
              <a:t>An update anomaly occurs if the same data exists in multiple locations and only one of those locations is updated.</a:t>
            </a:r>
          </a:p>
          <a:p>
            <a:pPr marL="1085850" lvl="2" indent="-171450">
              <a:buFont typeface="Arial" panose="020B0604020202020204" pitchFamily="34" charset="0"/>
              <a:buChar char="•"/>
            </a:pPr>
            <a:r>
              <a:rPr lang="en-US" baseline="0" dirty="0"/>
              <a:t>A delete anomaly would occur if you have to delete data you don’t want to delete in order to delete data you do want to delete.</a:t>
            </a:r>
          </a:p>
          <a:p>
            <a:pPr marL="171450" lvl="0" indent="-171450">
              <a:buFont typeface="Arial" panose="020B0604020202020204" pitchFamily="34" charset="0"/>
              <a:buChar char="•"/>
            </a:pPr>
            <a:r>
              <a:rPr lang="en-US" baseline="0" dirty="0"/>
              <a:t>To normalize is to go through a number of steps.</a:t>
            </a:r>
          </a:p>
          <a:p>
            <a:pPr marL="171450" lvl="0" indent="-171450">
              <a:buFont typeface="Arial" panose="020B0604020202020204" pitchFamily="34" charset="0"/>
              <a:buChar char="•"/>
            </a:pPr>
            <a:r>
              <a:rPr lang="en-US" baseline="0" dirty="0"/>
              <a:t>After each step you end at a different normal form.</a:t>
            </a:r>
          </a:p>
          <a:p>
            <a:pPr marL="171450" lvl="0" indent="-171450">
              <a:buFont typeface="Arial" panose="020B0604020202020204" pitchFamily="34" charset="0"/>
              <a:buChar char="•"/>
            </a:pPr>
            <a:r>
              <a:rPr lang="en-US" baseline="0" dirty="0"/>
              <a:t>We are only go through third normal form even though there are further forms.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9</a:t>
            </a:fld>
            <a:endParaRPr lang="en-US"/>
          </a:p>
        </p:txBody>
      </p:sp>
    </p:spTree>
    <p:extLst>
      <p:ext uri="{BB962C8B-B14F-4D97-AF65-F5344CB8AC3E}">
        <p14:creationId xmlns:p14="http://schemas.microsoft.com/office/powerpoint/2010/main" val="319001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2748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145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74277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146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657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3599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8936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4673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008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150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10035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856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7553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0797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626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7/18/2018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281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4840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7/18/2018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1675018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agiledata.org/essays/dataModeling101.html"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www.youtube.com/watch?v=0suZ8H_bDgY&amp;t=487s" TargetMode="External"/><Relationship Id="rId4" Type="http://schemas.openxmlformats.org/officeDocument/2006/relationships/hyperlink" Target="https://www.youtube.com/watch?v=NScuEk7CSN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Logols</a:t>
            </a:r>
            <a:r>
              <a:rPr lang="en-US" dirty="0"/>
              <a:t> Learning</a:t>
            </a:r>
          </a:p>
        </p:txBody>
      </p:sp>
      <p:sp>
        <p:nvSpPr>
          <p:cNvPr id="3" name="Subtitle 2"/>
          <p:cNvSpPr>
            <a:spLocks noGrp="1"/>
          </p:cNvSpPr>
          <p:nvPr>
            <p:ph type="subTitle" idx="1"/>
          </p:nvPr>
        </p:nvSpPr>
        <p:spPr/>
        <p:txBody>
          <a:bodyPr/>
          <a:lstStyle/>
          <a:p>
            <a:r>
              <a:rPr lang="en-US" dirty="0"/>
              <a:t>Weekend web Development Boot Camp</a:t>
            </a:r>
          </a:p>
          <a:p>
            <a:r>
              <a:rPr lang="en-US" dirty="0"/>
              <a:t>Training:  DATA MODELING</a:t>
            </a:r>
          </a:p>
        </p:txBody>
      </p:sp>
    </p:spTree>
    <p:extLst>
      <p:ext uri="{BB962C8B-B14F-4D97-AF65-F5344CB8AC3E}">
        <p14:creationId xmlns:p14="http://schemas.microsoft.com/office/powerpoint/2010/main" val="5306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1104293" y="1853248"/>
            <a:ext cx="8946541" cy="2690533"/>
          </a:xfrm>
        </p:spPr>
        <p:txBody>
          <a:bodyPr>
            <a:normAutofit/>
          </a:bodyPr>
          <a:lstStyle/>
          <a:p>
            <a:r>
              <a:rPr lang="en-US" sz="2800" dirty="0"/>
              <a:t>Ensure Data is Atomic</a:t>
            </a:r>
          </a:p>
          <a:p>
            <a:pPr lvl="1"/>
            <a:r>
              <a:rPr lang="en-US" sz="2800" dirty="0"/>
              <a:t>Having no repeating groups (array of the same value)</a:t>
            </a:r>
          </a:p>
          <a:p>
            <a:r>
              <a:rPr lang="en-US" sz="2800" dirty="0"/>
              <a:t>Attribute cannot hold multiple values.</a:t>
            </a:r>
          </a:p>
          <a:p>
            <a:r>
              <a:rPr lang="en-US" sz="2800" dirty="0"/>
              <a:t>Define a primary or candidate key</a:t>
            </a:r>
          </a:p>
        </p:txBody>
      </p:sp>
    </p:spTree>
    <p:extLst>
      <p:ext uri="{BB962C8B-B14F-4D97-AF65-F5344CB8AC3E}">
        <p14:creationId xmlns:p14="http://schemas.microsoft.com/office/powerpoint/2010/main" val="335789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First normal form</a:t>
            </a:r>
          </a:p>
        </p:txBody>
      </p:sp>
    </p:spTree>
    <p:extLst>
      <p:ext uri="{BB962C8B-B14F-4D97-AF65-F5344CB8AC3E}">
        <p14:creationId xmlns:p14="http://schemas.microsoft.com/office/powerpoint/2010/main" val="239774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a:xfrm>
            <a:off x="1103312" y="2052918"/>
            <a:ext cx="8946541" cy="4195481"/>
          </a:xfrm>
        </p:spPr>
        <p:txBody>
          <a:bodyPr>
            <a:normAutofit/>
          </a:bodyPr>
          <a:lstStyle/>
          <a:p>
            <a:r>
              <a:rPr lang="en-US" sz="2800" dirty="0"/>
              <a:t>Table is in 1NF</a:t>
            </a:r>
          </a:p>
          <a:p>
            <a:r>
              <a:rPr lang="en-US" sz="2800" dirty="0"/>
              <a:t>Non key attributes are dependent on the primary key</a:t>
            </a:r>
          </a:p>
          <a:p>
            <a:r>
              <a:rPr lang="en-US" sz="2800" dirty="0"/>
              <a:t>Put redundant data in another table</a:t>
            </a:r>
          </a:p>
        </p:txBody>
      </p:sp>
    </p:spTree>
    <p:extLst>
      <p:ext uri="{BB962C8B-B14F-4D97-AF65-F5344CB8AC3E}">
        <p14:creationId xmlns:p14="http://schemas.microsoft.com/office/powerpoint/2010/main" val="50442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Second normal form</a:t>
            </a:r>
          </a:p>
        </p:txBody>
      </p:sp>
    </p:spTree>
    <p:extLst>
      <p:ext uri="{BB962C8B-B14F-4D97-AF65-F5344CB8AC3E}">
        <p14:creationId xmlns:p14="http://schemas.microsoft.com/office/powerpoint/2010/main" val="140795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a:xfrm>
            <a:off x="1103312" y="2052918"/>
            <a:ext cx="8946541" cy="4195481"/>
          </a:xfrm>
        </p:spPr>
        <p:txBody>
          <a:bodyPr>
            <a:normAutofit/>
          </a:bodyPr>
          <a:lstStyle/>
          <a:p>
            <a:r>
              <a:rPr lang="en-US" sz="2800" dirty="0"/>
              <a:t>Table is in 2NF</a:t>
            </a:r>
          </a:p>
          <a:p>
            <a:r>
              <a:rPr lang="en-US" sz="2800" dirty="0"/>
              <a:t>Non key attributes are dependent on the whole primary key (not just part of it)</a:t>
            </a:r>
          </a:p>
          <a:p>
            <a:r>
              <a:rPr lang="en-US" sz="2800" dirty="0"/>
              <a:t>Put redundant data in another table</a:t>
            </a:r>
          </a:p>
        </p:txBody>
      </p:sp>
    </p:spTree>
    <p:extLst>
      <p:ext uri="{BB962C8B-B14F-4D97-AF65-F5344CB8AC3E}">
        <p14:creationId xmlns:p14="http://schemas.microsoft.com/office/powerpoint/2010/main" val="328911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Third normal form</a:t>
            </a:r>
          </a:p>
        </p:txBody>
      </p:sp>
    </p:spTree>
    <p:extLst>
      <p:ext uri="{BB962C8B-B14F-4D97-AF65-F5344CB8AC3E}">
        <p14:creationId xmlns:p14="http://schemas.microsoft.com/office/powerpoint/2010/main" val="40925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Normalization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00474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 PROJECT</a:t>
            </a:r>
          </a:p>
        </p:txBody>
      </p:sp>
      <p:sp>
        <p:nvSpPr>
          <p:cNvPr id="3" name="Subtitle 2"/>
          <p:cNvSpPr>
            <a:spLocks noGrp="1"/>
          </p:cNvSpPr>
          <p:nvPr>
            <p:ph type="subTitle" idx="1"/>
          </p:nvPr>
        </p:nvSpPr>
        <p:spPr/>
        <p:txBody>
          <a:bodyPr/>
          <a:lstStyle/>
          <a:p>
            <a:r>
              <a:rPr lang="en-US" dirty="0">
                <a:solidFill>
                  <a:schemeClr val="bg2">
                    <a:lumMod val="40000"/>
                    <a:lumOff val="60000"/>
                  </a:schemeClr>
                </a:solidFill>
              </a:rPr>
              <a:t>normalization</a:t>
            </a:r>
          </a:p>
        </p:txBody>
      </p:sp>
    </p:spTree>
    <p:extLst>
      <p:ext uri="{BB962C8B-B14F-4D97-AF65-F5344CB8AC3E}">
        <p14:creationId xmlns:p14="http://schemas.microsoft.com/office/powerpoint/2010/main" val="87812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Terminology</a:t>
            </a:r>
          </a:p>
        </p:txBody>
      </p:sp>
      <p:sp>
        <p:nvSpPr>
          <p:cNvPr id="3" name="Content Placeholder 2"/>
          <p:cNvSpPr>
            <a:spLocks noGrp="1"/>
          </p:cNvSpPr>
          <p:nvPr>
            <p:ph idx="1"/>
          </p:nvPr>
        </p:nvSpPr>
        <p:spPr/>
        <p:txBody>
          <a:bodyPr>
            <a:noAutofit/>
          </a:bodyPr>
          <a:lstStyle/>
          <a:p>
            <a:r>
              <a:rPr lang="en-US" sz="2400" dirty="0"/>
              <a:t>Table - Relation</a:t>
            </a:r>
          </a:p>
          <a:p>
            <a:pPr lvl="1"/>
            <a:r>
              <a:rPr lang="en-US" sz="2400" dirty="0"/>
              <a:t>Column – Relation Header Attribute</a:t>
            </a:r>
          </a:p>
          <a:p>
            <a:pPr lvl="1"/>
            <a:r>
              <a:rPr lang="en-US" sz="2400" dirty="0"/>
              <a:t>Row– Relation Body</a:t>
            </a:r>
          </a:p>
          <a:p>
            <a:r>
              <a:rPr lang="en-US" sz="2400" dirty="0"/>
              <a:t>Constraint – Predicate on a column</a:t>
            </a:r>
          </a:p>
          <a:p>
            <a:r>
              <a:rPr lang="en-US" sz="2400" dirty="0"/>
              <a:t>Primary Key – Uniquely Defines the table</a:t>
            </a:r>
          </a:p>
          <a:p>
            <a:r>
              <a:rPr lang="en-US" sz="2400" dirty="0"/>
              <a:t>Foreign Key – Relates to another table</a:t>
            </a:r>
          </a:p>
          <a:p>
            <a:r>
              <a:rPr lang="en-US" sz="2400" dirty="0"/>
              <a:t>Index – Provides quicker data access on one or a set of columns</a:t>
            </a:r>
          </a:p>
          <a:p>
            <a:r>
              <a:rPr lang="en-US" sz="2400" dirty="0"/>
              <a:t>SQL – Structured Query Language – Query</a:t>
            </a:r>
          </a:p>
        </p:txBody>
      </p:sp>
    </p:spTree>
    <p:extLst>
      <p:ext uri="{BB962C8B-B14F-4D97-AF65-F5344CB8AC3E}">
        <p14:creationId xmlns:p14="http://schemas.microsoft.com/office/powerpoint/2010/main" val="291995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Keys</a:t>
            </a:r>
          </a:p>
        </p:txBody>
      </p:sp>
      <p:sp>
        <p:nvSpPr>
          <p:cNvPr id="3" name="Content Placeholder 2"/>
          <p:cNvSpPr>
            <a:spLocks noGrp="1"/>
          </p:cNvSpPr>
          <p:nvPr>
            <p:ph idx="1"/>
          </p:nvPr>
        </p:nvSpPr>
        <p:spPr/>
        <p:txBody>
          <a:bodyPr/>
          <a:lstStyle/>
          <a:p>
            <a:r>
              <a:rPr lang="en-US" sz="2800" dirty="0"/>
              <a:t>Primary Key</a:t>
            </a:r>
          </a:p>
          <a:p>
            <a:pPr lvl="1"/>
            <a:r>
              <a:rPr lang="en-US" sz="2600" dirty="0"/>
              <a:t>Uniquely defines a record in a table</a:t>
            </a:r>
          </a:p>
          <a:p>
            <a:pPr lvl="1"/>
            <a:r>
              <a:rPr lang="en-US" sz="2600" dirty="0"/>
              <a:t>Types:</a:t>
            </a:r>
          </a:p>
          <a:p>
            <a:pPr lvl="2"/>
            <a:r>
              <a:rPr lang="en-US" sz="2600" dirty="0"/>
              <a:t>Composite</a:t>
            </a:r>
          </a:p>
          <a:p>
            <a:pPr lvl="2"/>
            <a:r>
              <a:rPr lang="en-US" sz="2600" dirty="0"/>
              <a:t>Surrogate</a:t>
            </a:r>
          </a:p>
          <a:p>
            <a:r>
              <a:rPr lang="en-US" sz="3000" dirty="0"/>
              <a:t>Foreign Key</a:t>
            </a:r>
          </a:p>
          <a:p>
            <a:pPr lvl="1"/>
            <a:r>
              <a:rPr lang="en-US" sz="2600" dirty="0"/>
              <a:t>Columns that uniquely relate to another table</a:t>
            </a:r>
          </a:p>
          <a:p>
            <a:pPr lvl="1"/>
            <a:endParaRPr lang="en-US" dirty="0"/>
          </a:p>
        </p:txBody>
      </p:sp>
    </p:spTree>
    <p:extLst>
      <p:ext uri="{BB962C8B-B14F-4D97-AF65-F5344CB8AC3E}">
        <p14:creationId xmlns:p14="http://schemas.microsoft.com/office/powerpoint/2010/main" val="305657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Content Placeholder 2"/>
          <p:cNvSpPr>
            <a:spLocks noGrp="1"/>
          </p:cNvSpPr>
          <p:nvPr>
            <p:ph sz="half" idx="1"/>
          </p:nvPr>
        </p:nvSpPr>
        <p:spPr/>
        <p:txBody>
          <a:bodyPr>
            <a:normAutofit lnSpcReduction="10000"/>
          </a:bodyPr>
          <a:lstStyle/>
          <a:p>
            <a:r>
              <a:rPr lang="en-US" sz="2800" dirty="0"/>
              <a:t>Types of data</a:t>
            </a:r>
          </a:p>
          <a:p>
            <a:pPr lvl="1"/>
            <a:r>
              <a:rPr lang="en-US" sz="2000" dirty="0"/>
              <a:t>Exist physically or logically</a:t>
            </a:r>
          </a:p>
          <a:p>
            <a:pPr lvl="1"/>
            <a:r>
              <a:rPr lang="en-US" sz="2000" dirty="0"/>
              <a:t>Think of nouns</a:t>
            </a:r>
          </a:p>
          <a:p>
            <a:r>
              <a:rPr lang="en-US" sz="2800" dirty="0"/>
              <a:t>Physical Ex.</a:t>
            </a:r>
          </a:p>
          <a:p>
            <a:pPr lvl="1"/>
            <a:r>
              <a:rPr lang="en-US" sz="2000" dirty="0"/>
              <a:t>Customer</a:t>
            </a:r>
          </a:p>
          <a:p>
            <a:pPr lvl="1"/>
            <a:r>
              <a:rPr lang="en-US" sz="2000" dirty="0"/>
              <a:t>Employee</a:t>
            </a:r>
          </a:p>
          <a:p>
            <a:r>
              <a:rPr lang="en-US" sz="2800" dirty="0"/>
              <a:t>Logical Ex.</a:t>
            </a:r>
          </a:p>
          <a:p>
            <a:pPr lvl="1"/>
            <a:r>
              <a:rPr lang="en-US" sz="2000" dirty="0"/>
              <a:t>Transaction</a:t>
            </a:r>
          </a:p>
          <a:p>
            <a:pPr lvl="1"/>
            <a:r>
              <a:rPr lang="en-US" sz="2000" dirty="0"/>
              <a:t>Bill of Materials</a:t>
            </a:r>
          </a:p>
        </p:txBody>
      </p:sp>
      <p:sp>
        <p:nvSpPr>
          <p:cNvPr id="4" name="Content Placeholder 3"/>
          <p:cNvSpPr>
            <a:spLocks noGrp="1"/>
          </p:cNvSpPr>
          <p:nvPr>
            <p:ph sz="half" idx="2"/>
          </p:nvPr>
        </p:nvSpPr>
        <p:spPr/>
        <p:txBody>
          <a:bodyPr>
            <a:normAutofit lnSpcReduction="10000"/>
          </a:bodyPr>
          <a:lstStyle/>
          <a:p>
            <a:r>
              <a:rPr lang="en-US" sz="2800" dirty="0"/>
              <a:t>Shape:  Rectangle</a:t>
            </a:r>
          </a:p>
        </p:txBody>
      </p:sp>
      <p:sp>
        <p:nvSpPr>
          <p:cNvPr id="5" name="Rectangle 4"/>
          <p:cNvSpPr/>
          <p:nvPr/>
        </p:nvSpPr>
        <p:spPr>
          <a:xfrm>
            <a:off x="6621518" y="3031066"/>
            <a:ext cx="2184400" cy="1202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Tree>
    <p:extLst>
      <p:ext uri="{BB962C8B-B14F-4D97-AF65-F5344CB8AC3E}">
        <p14:creationId xmlns:p14="http://schemas.microsoft.com/office/powerpoint/2010/main" val="377076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Physical Data Model</a:t>
            </a:r>
          </a:p>
        </p:txBody>
      </p:sp>
    </p:spTree>
    <p:extLst>
      <p:ext uri="{BB962C8B-B14F-4D97-AF65-F5344CB8AC3E}">
        <p14:creationId xmlns:p14="http://schemas.microsoft.com/office/powerpoint/2010/main" val="2412342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Physical Data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2323906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 PROJECT</a:t>
            </a:r>
          </a:p>
        </p:txBody>
      </p:sp>
      <p:sp>
        <p:nvSpPr>
          <p:cNvPr id="3" name="Subtitle 2"/>
          <p:cNvSpPr>
            <a:spLocks noGrp="1"/>
          </p:cNvSpPr>
          <p:nvPr>
            <p:ph type="subTitle" idx="1"/>
          </p:nvPr>
        </p:nvSpPr>
        <p:spPr/>
        <p:txBody>
          <a:bodyPr/>
          <a:lstStyle/>
          <a:p>
            <a:r>
              <a:rPr lang="en-US" dirty="0">
                <a:solidFill>
                  <a:schemeClr val="bg2">
                    <a:lumMod val="40000"/>
                    <a:lumOff val="60000"/>
                  </a:schemeClr>
                </a:solidFill>
              </a:rPr>
              <a:t>Physical data model</a:t>
            </a:r>
          </a:p>
        </p:txBody>
      </p:sp>
    </p:spTree>
    <p:extLst>
      <p:ext uri="{BB962C8B-B14F-4D97-AF65-F5344CB8AC3E}">
        <p14:creationId xmlns:p14="http://schemas.microsoft.com/office/powerpoint/2010/main" val="243424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QUICK REVIEW</a:t>
            </a:r>
          </a:p>
        </p:txBody>
      </p:sp>
      <p:sp>
        <p:nvSpPr>
          <p:cNvPr id="3" name="Subtitle 2"/>
          <p:cNvSpPr>
            <a:spLocks noGrp="1"/>
          </p:cNvSpPr>
          <p:nvPr>
            <p:ph type="subTitle" idx="1"/>
          </p:nvPr>
        </p:nvSpPr>
        <p:spPr/>
        <p:txBody>
          <a:bodyPr/>
          <a:lstStyle/>
          <a:p>
            <a:r>
              <a:rPr lang="en-US" dirty="0"/>
              <a:t>Data Modeling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153919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a:t>Data Modeling 101</a:t>
            </a:r>
          </a:p>
          <a:p>
            <a:pPr lvl="1"/>
            <a:r>
              <a:rPr lang="en-US" sz="2600" dirty="0">
                <a:hlinkClick r:id="rId3"/>
              </a:rPr>
              <a:t>http://www.agiledata.org/essays/dataModeling101.html</a:t>
            </a:r>
            <a:endParaRPr lang="en-US" sz="2600" dirty="0"/>
          </a:p>
          <a:p>
            <a:r>
              <a:rPr lang="en-US" sz="3000" dirty="0"/>
              <a:t>Normalization Videos:</a:t>
            </a:r>
          </a:p>
          <a:p>
            <a:pPr lvl="1"/>
            <a:r>
              <a:rPr lang="en-US" sz="2600" dirty="0">
                <a:hlinkClick r:id="rId4"/>
              </a:rPr>
              <a:t>https://www.youtube.com/watch?v=NScuEk7CSNo</a:t>
            </a:r>
            <a:endParaRPr lang="en-US" sz="2600" dirty="0"/>
          </a:p>
          <a:p>
            <a:pPr lvl="1"/>
            <a:r>
              <a:rPr lang="en-US" sz="2600" dirty="0">
                <a:hlinkClick r:id="rId5"/>
              </a:rPr>
              <a:t>https://www.youtube.com/watch?v=0suZ8H_bDgY&amp;t=487s</a:t>
            </a:r>
            <a:endParaRPr lang="en-US" sz="2600" dirty="0"/>
          </a:p>
        </p:txBody>
      </p:sp>
    </p:spTree>
    <p:extLst>
      <p:ext uri="{BB962C8B-B14F-4D97-AF65-F5344CB8AC3E}">
        <p14:creationId xmlns:p14="http://schemas.microsoft.com/office/powerpoint/2010/main" val="246722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sz="half" idx="1"/>
          </p:nvPr>
        </p:nvSpPr>
        <p:spPr/>
        <p:txBody>
          <a:bodyPr>
            <a:normAutofit/>
          </a:bodyPr>
          <a:lstStyle/>
          <a:p>
            <a:r>
              <a:rPr lang="en-US" sz="2800" dirty="0"/>
              <a:t>Fields within an Entity</a:t>
            </a:r>
          </a:p>
          <a:p>
            <a:r>
              <a:rPr lang="en-US" sz="2800" dirty="0"/>
              <a:t>Ex.  A Person Entity has the following attributes:</a:t>
            </a:r>
          </a:p>
          <a:p>
            <a:pPr lvl="1"/>
            <a:r>
              <a:rPr lang="en-US" sz="2000" dirty="0"/>
              <a:t>Name</a:t>
            </a:r>
          </a:p>
          <a:p>
            <a:pPr lvl="1"/>
            <a:r>
              <a:rPr lang="en-US" sz="2000" dirty="0"/>
              <a:t>Phone Number</a:t>
            </a:r>
          </a:p>
          <a:p>
            <a:pPr lvl="1"/>
            <a:r>
              <a:rPr lang="en-US" sz="2000" dirty="0"/>
              <a:t>Address</a:t>
            </a:r>
          </a:p>
          <a:p>
            <a:pPr lvl="1"/>
            <a:r>
              <a:rPr lang="en-US" sz="2000" dirty="0"/>
              <a:t>Social Security Number</a:t>
            </a:r>
          </a:p>
        </p:txBody>
      </p:sp>
      <p:sp>
        <p:nvSpPr>
          <p:cNvPr id="4" name="Content Placeholder 3"/>
          <p:cNvSpPr>
            <a:spLocks noGrp="1"/>
          </p:cNvSpPr>
          <p:nvPr>
            <p:ph sz="half" idx="2"/>
          </p:nvPr>
        </p:nvSpPr>
        <p:spPr/>
        <p:txBody>
          <a:bodyPr>
            <a:normAutofit/>
          </a:bodyPr>
          <a:lstStyle/>
          <a:p>
            <a:r>
              <a:rPr lang="en-US" sz="2800" dirty="0"/>
              <a:t>Shape:  Oval</a:t>
            </a:r>
          </a:p>
        </p:txBody>
      </p:sp>
      <p:sp>
        <p:nvSpPr>
          <p:cNvPr id="6" name="Oval 5"/>
          <p:cNvSpPr/>
          <p:nvPr/>
        </p:nvSpPr>
        <p:spPr>
          <a:xfrm>
            <a:off x="6930189" y="3152274"/>
            <a:ext cx="2141622" cy="1010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a:t>
            </a:r>
          </a:p>
        </p:txBody>
      </p:sp>
    </p:spTree>
    <p:extLst>
      <p:ext uri="{BB962C8B-B14F-4D97-AF65-F5344CB8AC3E}">
        <p14:creationId xmlns:p14="http://schemas.microsoft.com/office/powerpoint/2010/main" val="12265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sz="half" idx="1"/>
          </p:nvPr>
        </p:nvSpPr>
        <p:spPr/>
        <p:txBody>
          <a:bodyPr>
            <a:normAutofit/>
          </a:bodyPr>
          <a:lstStyle/>
          <a:p>
            <a:r>
              <a:rPr lang="en-US" sz="2800" dirty="0"/>
              <a:t>Which entities are related</a:t>
            </a:r>
          </a:p>
          <a:p>
            <a:r>
              <a:rPr lang="en-US" sz="2800" dirty="0"/>
              <a:t>Think of verbs</a:t>
            </a:r>
          </a:p>
          <a:p>
            <a:r>
              <a:rPr lang="en-US" sz="2800" dirty="0"/>
              <a:t>How entities are related - Cardinality</a:t>
            </a:r>
          </a:p>
          <a:p>
            <a:pPr lvl="1"/>
            <a:r>
              <a:rPr lang="en-US" sz="2000" dirty="0"/>
              <a:t>One to One</a:t>
            </a:r>
          </a:p>
          <a:p>
            <a:pPr lvl="1"/>
            <a:r>
              <a:rPr lang="en-US" sz="2000" dirty="0"/>
              <a:t>One to Many</a:t>
            </a:r>
          </a:p>
          <a:p>
            <a:pPr lvl="1"/>
            <a:r>
              <a:rPr lang="en-US" sz="2000" dirty="0"/>
              <a:t>Many to Many</a:t>
            </a:r>
          </a:p>
          <a:p>
            <a:pPr lvl="1"/>
            <a:endParaRPr lang="en-US" dirty="0"/>
          </a:p>
        </p:txBody>
      </p:sp>
      <p:sp>
        <p:nvSpPr>
          <p:cNvPr id="4" name="Content Placeholder 3"/>
          <p:cNvSpPr>
            <a:spLocks noGrp="1"/>
          </p:cNvSpPr>
          <p:nvPr>
            <p:ph sz="half" idx="2"/>
          </p:nvPr>
        </p:nvSpPr>
        <p:spPr/>
        <p:txBody>
          <a:bodyPr>
            <a:normAutofit/>
          </a:bodyPr>
          <a:lstStyle/>
          <a:p>
            <a:r>
              <a:rPr lang="en-US" sz="2800" dirty="0"/>
              <a:t>Shape:  Line</a:t>
            </a:r>
          </a:p>
          <a:p>
            <a:pPr lvl="1"/>
            <a:r>
              <a:rPr lang="en-US" sz="2800" dirty="0"/>
              <a:t>Has different notations at the ends of the lines</a:t>
            </a:r>
          </a:p>
          <a:p>
            <a:pPr lvl="2"/>
            <a:r>
              <a:rPr lang="en-US" sz="2800" dirty="0"/>
              <a:t>Describe how entities are related</a:t>
            </a:r>
          </a:p>
        </p:txBody>
      </p:sp>
      <p:cxnSp>
        <p:nvCxnSpPr>
          <p:cNvPr id="7" name="Straight Connector 6"/>
          <p:cNvCxnSpPr/>
          <p:nvPr/>
        </p:nvCxnSpPr>
        <p:spPr>
          <a:xfrm>
            <a:off x="6792543" y="5813994"/>
            <a:ext cx="264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4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Crowfoot Notation</a:t>
            </a:r>
          </a:p>
        </p:txBody>
      </p:sp>
      <p:pic>
        <p:nvPicPr>
          <p:cNvPr id="7" name="Picture 6"/>
          <p:cNvPicPr>
            <a:picLocks noChangeAspect="1"/>
          </p:cNvPicPr>
          <p:nvPr/>
        </p:nvPicPr>
        <p:blipFill>
          <a:blip r:embed="rId3"/>
          <a:stretch>
            <a:fillRect/>
          </a:stretch>
        </p:blipFill>
        <p:spPr>
          <a:xfrm>
            <a:off x="304798" y="1584324"/>
            <a:ext cx="1895475" cy="2276475"/>
          </a:xfrm>
          <a:prstGeom prst="rect">
            <a:avLst/>
          </a:prstGeom>
        </p:spPr>
      </p:pic>
      <p:pic>
        <p:nvPicPr>
          <p:cNvPr id="9" name="Picture 8"/>
          <p:cNvPicPr>
            <a:picLocks noChangeAspect="1"/>
          </p:cNvPicPr>
          <p:nvPr/>
        </p:nvPicPr>
        <p:blipFill>
          <a:blip r:embed="rId4"/>
          <a:stretch>
            <a:fillRect/>
          </a:stretch>
        </p:blipFill>
        <p:spPr>
          <a:xfrm>
            <a:off x="2155984" y="1574006"/>
            <a:ext cx="1743075" cy="2324100"/>
          </a:xfrm>
          <a:prstGeom prst="rect">
            <a:avLst/>
          </a:prstGeom>
        </p:spPr>
      </p:pic>
      <p:pic>
        <p:nvPicPr>
          <p:cNvPr id="10" name="Picture 9"/>
          <p:cNvPicPr>
            <a:picLocks noChangeAspect="1"/>
          </p:cNvPicPr>
          <p:nvPr/>
        </p:nvPicPr>
        <p:blipFill>
          <a:blip r:embed="rId5"/>
          <a:stretch>
            <a:fillRect/>
          </a:stretch>
        </p:blipFill>
        <p:spPr>
          <a:xfrm>
            <a:off x="3875248" y="1572418"/>
            <a:ext cx="1724025" cy="2505075"/>
          </a:xfrm>
          <a:prstGeom prst="rect">
            <a:avLst/>
          </a:prstGeom>
        </p:spPr>
      </p:pic>
      <p:pic>
        <p:nvPicPr>
          <p:cNvPr id="11" name="Picture 10"/>
          <p:cNvPicPr>
            <a:picLocks noChangeAspect="1"/>
          </p:cNvPicPr>
          <p:nvPr/>
        </p:nvPicPr>
        <p:blipFill>
          <a:blip r:embed="rId6"/>
          <a:stretch>
            <a:fillRect/>
          </a:stretch>
        </p:blipFill>
        <p:spPr>
          <a:xfrm>
            <a:off x="5480212" y="1578293"/>
            <a:ext cx="1838325" cy="2495550"/>
          </a:xfrm>
          <a:prstGeom prst="rect">
            <a:avLst/>
          </a:prstGeom>
        </p:spPr>
      </p:pic>
      <p:pic>
        <p:nvPicPr>
          <p:cNvPr id="12" name="Picture 11"/>
          <p:cNvPicPr>
            <a:picLocks noChangeAspect="1"/>
          </p:cNvPicPr>
          <p:nvPr/>
        </p:nvPicPr>
        <p:blipFill>
          <a:blip r:embed="rId7"/>
          <a:stretch>
            <a:fillRect/>
          </a:stretch>
        </p:blipFill>
        <p:spPr>
          <a:xfrm>
            <a:off x="7318537" y="1563686"/>
            <a:ext cx="2124075" cy="2282825"/>
          </a:xfrm>
          <a:prstGeom prst="rect">
            <a:avLst/>
          </a:prstGeom>
        </p:spPr>
      </p:pic>
      <p:pic>
        <p:nvPicPr>
          <p:cNvPr id="13" name="Picture 12"/>
          <p:cNvPicPr>
            <a:picLocks noChangeAspect="1"/>
          </p:cNvPicPr>
          <p:nvPr/>
        </p:nvPicPr>
        <p:blipFill>
          <a:blip r:embed="rId8"/>
          <a:stretch>
            <a:fillRect/>
          </a:stretch>
        </p:blipFill>
        <p:spPr>
          <a:xfrm>
            <a:off x="9442612" y="1543683"/>
            <a:ext cx="1971675" cy="2524125"/>
          </a:xfrm>
          <a:prstGeom prst="rect">
            <a:avLst/>
          </a:prstGeom>
        </p:spPr>
      </p:pic>
      <p:pic>
        <p:nvPicPr>
          <p:cNvPr id="14" name="Picture 13"/>
          <p:cNvPicPr>
            <a:picLocks noChangeAspect="1"/>
          </p:cNvPicPr>
          <p:nvPr/>
        </p:nvPicPr>
        <p:blipFill>
          <a:blip r:embed="rId9"/>
          <a:stretch>
            <a:fillRect/>
          </a:stretch>
        </p:blipFill>
        <p:spPr>
          <a:xfrm>
            <a:off x="1600198" y="4048124"/>
            <a:ext cx="1905000" cy="2562225"/>
          </a:xfrm>
          <a:prstGeom prst="rect">
            <a:avLst/>
          </a:prstGeom>
        </p:spPr>
      </p:pic>
      <p:pic>
        <p:nvPicPr>
          <p:cNvPr id="15" name="Picture 14"/>
          <p:cNvPicPr>
            <a:picLocks noChangeAspect="1"/>
          </p:cNvPicPr>
          <p:nvPr/>
        </p:nvPicPr>
        <p:blipFill>
          <a:blip r:embed="rId10"/>
          <a:stretch>
            <a:fillRect/>
          </a:stretch>
        </p:blipFill>
        <p:spPr>
          <a:xfrm>
            <a:off x="3492818" y="4098923"/>
            <a:ext cx="2095500" cy="2466975"/>
          </a:xfrm>
          <a:prstGeom prst="rect">
            <a:avLst/>
          </a:prstGeom>
        </p:spPr>
      </p:pic>
      <p:pic>
        <p:nvPicPr>
          <p:cNvPr id="16" name="Picture 15"/>
          <p:cNvPicPr>
            <a:picLocks noChangeAspect="1"/>
          </p:cNvPicPr>
          <p:nvPr/>
        </p:nvPicPr>
        <p:blipFill>
          <a:blip r:embed="rId11"/>
          <a:stretch>
            <a:fillRect/>
          </a:stretch>
        </p:blipFill>
        <p:spPr>
          <a:xfrm>
            <a:off x="5588318" y="4078286"/>
            <a:ext cx="2009775" cy="2514600"/>
          </a:xfrm>
          <a:prstGeom prst="rect">
            <a:avLst/>
          </a:prstGeom>
        </p:spPr>
      </p:pic>
      <p:pic>
        <p:nvPicPr>
          <p:cNvPr id="17" name="Picture 16"/>
          <p:cNvPicPr>
            <a:picLocks noChangeAspect="1"/>
          </p:cNvPicPr>
          <p:nvPr/>
        </p:nvPicPr>
        <p:blipFill>
          <a:blip r:embed="rId12"/>
          <a:stretch>
            <a:fillRect/>
          </a:stretch>
        </p:blipFill>
        <p:spPr>
          <a:xfrm>
            <a:off x="7563173" y="4050506"/>
            <a:ext cx="2019300" cy="2524125"/>
          </a:xfrm>
          <a:prstGeom prst="rect">
            <a:avLst/>
          </a:prstGeom>
        </p:spPr>
      </p:pic>
    </p:spTree>
    <p:extLst>
      <p:ext uri="{BB962C8B-B14F-4D97-AF65-F5344CB8AC3E}">
        <p14:creationId xmlns:p14="http://schemas.microsoft.com/office/powerpoint/2010/main" val="141029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Entities &amp; Relationships</a:t>
            </a:r>
          </a:p>
        </p:txBody>
      </p:sp>
    </p:spTree>
    <p:extLst>
      <p:ext uri="{BB962C8B-B14F-4D97-AF65-F5344CB8AC3E}">
        <p14:creationId xmlns:p14="http://schemas.microsoft.com/office/powerpoint/2010/main" val="3473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Entities &amp; Relationships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01386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 PROJECT</a:t>
            </a:r>
          </a:p>
        </p:txBody>
      </p:sp>
      <p:sp>
        <p:nvSpPr>
          <p:cNvPr id="3" name="Subtitle 2"/>
          <p:cNvSpPr>
            <a:spLocks noGrp="1"/>
          </p:cNvSpPr>
          <p:nvPr>
            <p:ph type="subTitle" idx="1"/>
          </p:nvPr>
        </p:nvSpPr>
        <p:spPr/>
        <p:txBody>
          <a:bodyPr/>
          <a:lstStyle/>
          <a:p>
            <a:r>
              <a:rPr lang="en-US" dirty="0">
                <a:solidFill>
                  <a:schemeClr val="bg2">
                    <a:lumMod val="40000"/>
                    <a:lumOff val="60000"/>
                  </a:schemeClr>
                </a:solidFill>
              </a:rPr>
              <a:t>Entities and relationships</a:t>
            </a:r>
          </a:p>
        </p:txBody>
      </p:sp>
    </p:spTree>
    <p:extLst>
      <p:ext uri="{BB962C8B-B14F-4D97-AF65-F5344CB8AC3E}">
        <p14:creationId xmlns:p14="http://schemas.microsoft.com/office/powerpoint/2010/main" val="280974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noAutofit/>
          </a:bodyPr>
          <a:lstStyle/>
          <a:p>
            <a:r>
              <a:rPr lang="en-US" sz="2200" dirty="0"/>
              <a:t>Unbundles overlapping entities</a:t>
            </a:r>
          </a:p>
          <a:p>
            <a:r>
              <a:rPr lang="en-US" sz="2200" dirty="0"/>
              <a:t>Data Integrity</a:t>
            </a:r>
          </a:p>
          <a:p>
            <a:pPr lvl="1"/>
            <a:r>
              <a:rPr lang="en-US" sz="2200" dirty="0"/>
              <a:t>Minimize Duplication of data</a:t>
            </a:r>
          </a:p>
          <a:p>
            <a:r>
              <a:rPr lang="en-US" sz="2200" dirty="0"/>
              <a:t>Referential Integrity</a:t>
            </a:r>
          </a:p>
          <a:p>
            <a:pPr lvl="1"/>
            <a:r>
              <a:rPr lang="en-US" sz="2200" dirty="0"/>
              <a:t>Make a change only in one place</a:t>
            </a:r>
          </a:p>
          <a:p>
            <a:r>
              <a:rPr lang="en-US" sz="2200" dirty="0"/>
              <a:t>Keyed Data Access</a:t>
            </a:r>
          </a:p>
          <a:p>
            <a:pPr lvl="1"/>
            <a:r>
              <a:rPr lang="en-US" sz="2200" dirty="0"/>
              <a:t>Access and manipulate data quickly</a:t>
            </a:r>
          </a:p>
          <a:p>
            <a:r>
              <a:rPr lang="en-US" sz="2200" dirty="0"/>
              <a:t>Avoid Anomalies</a:t>
            </a:r>
          </a:p>
          <a:p>
            <a:pPr lvl="1"/>
            <a:r>
              <a:rPr lang="en-US" sz="2200" dirty="0"/>
              <a:t>Insert, Update, Delete</a:t>
            </a:r>
          </a:p>
        </p:txBody>
      </p:sp>
    </p:spTree>
    <p:extLst>
      <p:ext uri="{BB962C8B-B14F-4D97-AF65-F5344CB8AC3E}">
        <p14:creationId xmlns:p14="http://schemas.microsoft.com/office/powerpoint/2010/main" val="3964925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063D67"/>
      </a:dk2>
      <a:lt2>
        <a:srgbClr val="EBEBEB"/>
      </a:lt2>
      <a:accent1>
        <a:srgbClr val="EE1A4C"/>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2266</Words>
  <Application>Microsoft Office PowerPoint</Application>
  <PresentationFormat>Widescreen</PresentationFormat>
  <Paragraphs>240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Logols Learning</vt:lpstr>
      <vt:lpstr>Entities</vt:lpstr>
      <vt:lpstr>Attributes</vt:lpstr>
      <vt:lpstr>Relationships</vt:lpstr>
      <vt:lpstr>Crowfoot Notation</vt:lpstr>
      <vt:lpstr>EXAMPLE</vt:lpstr>
      <vt:lpstr>ASSESSMENT</vt:lpstr>
      <vt:lpstr>TEAM PROJECT</vt:lpstr>
      <vt:lpstr>Normalization</vt:lpstr>
      <vt:lpstr>First Normal Form</vt:lpstr>
      <vt:lpstr>EXAMPLE</vt:lpstr>
      <vt:lpstr>Second Normal Form</vt:lpstr>
      <vt:lpstr>EXAMPLE</vt:lpstr>
      <vt:lpstr>Third Normal Form</vt:lpstr>
      <vt:lpstr>EXAMPLE</vt:lpstr>
      <vt:lpstr>ASSESSMENT</vt:lpstr>
      <vt:lpstr>TEAM PROJECT</vt:lpstr>
      <vt:lpstr>Relational Database Terminology</vt:lpstr>
      <vt:lpstr>Primary Keys</vt:lpstr>
      <vt:lpstr>EXAMPLE</vt:lpstr>
      <vt:lpstr>ASSESSMENT</vt:lpstr>
      <vt:lpstr>TEAM PROJECT</vt:lpstr>
      <vt:lpstr>QUICK REVIEW</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Joseph Mackie</cp:lastModifiedBy>
  <cp:revision>202</cp:revision>
  <dcterms:created xsi:type="dcterms:W3CDTF">2017-04-24T23:58:16Z</dcterms:created>
  <dcterms:modified xsi:type="dcterms:W3CDTF">2018-07-19T21:25:50Z</dcterms:modified>
</cp:coreProperties>
</file>