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23" r:id="rId20"/>
    <p:sldId id="322" r:id="rId21"/>
    <p:sldId id="300" r:id="rId22"/>
    <p:sldId id="303" r:id="rId23"/>
    <p:sldId id="295" r:id="rId24"/>
    <p:sldId id="305" r:id="rId25"/>
    <p:sldId id="293" r:id="rId26"/>
    <p:sldId id="334" r:id="rId27"/>
    <p:sldId id="341" r:id="rId28"/>
    <p:sldId id="344" r:id="rId29"/>
    <p:sldId id="306" r:id="rId30"/>
    <p:sldId id="326" r:id="rId31"/>
    <p:sldId id="298" r:id="rId32"/>
    <p:sldId id="335" r:id="rId33"/>
    <p:sldId id="340" r:id="rId34"/>
    <p:sldId id="331" r:id="rId35"/>
    <p:sldId id="337" r:id="rId36"/>
    <p:sldId id="3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35" autoAdjust="0"/>
  </p:normalViewPr>
  <p:slideViewPr>
    <p:cSldViewPr snapToGrid="0">
      <p:cViewPr varScale="1">
        <p:scale>
          <a:sx n="43" d="100"/>
          <a:sy n="43" d="100"/>
        </p:scale>
        <p:origin x="15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Object Oriented Programming is a way of programming in which code is separated into objects or classes.</a:t>
            </a:r>
          </a:p>
          <a:p>
            <a:pPr marL="171450" indent="-171450">
              <a:buFont typeface="Arial" panose="020B0604020202020204" pitchFamily="34" charset="0"/>
              <a:buChar char="•"/>
            </a:pPr>
            <a:r>
              <a:rPr lang="en-US" baseline="0" dirty="0" smtClean="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smtClean="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smtClean="0"/>
              <a:t>This usually makes for more code reuse instead of just writing code throughout the program when you need it.</a:t>
            </a:r>
          </a:p>
          <a:p>
            <a:pPr marL="171450" indent="-171450">
              <a:buFont typeface="Arial" panose="020B0604020202020204" pitchFamily="34" charset="0"/>
              <a:buChar char="•"/>
            </a:pPr>
            <a:r>
              <a:rPr lang="en-US" baseline="0" dirty="0" smtClean="0"/>
              <a:t>There is also the ability to inherit properties and methods from a base class.</a:t>
            </a:r>
          </a:p>
          <a:p>
            <a:pPr marL="171450" indent="-171450">
              <a:buFont typeface="Arial" panose="020B0604020202020204" pitchFamily="34" charset="0"/>
              <a:buChar char="•"/>
            </a:pPr>
            <a:r>
              <a:rPr lang="en-US" baseline="0" dirty="0" smtClean="0"/>
              <a:t>So, for example you could have a shape base class with a height property and width property.</a:t>
            </a:r>
          </a:p>
          <a:p>
            <a:pPr marL="171450" indent="-171450">
              <a:buFont typeface="Arial" panose="020B0604020202020204" pitchFamily="34" charset="0"/>
              <a:buChar char="•"/>
            </a:pPr>
            <a:r>
              <a:rPr lang="en-US" baseline="0" dirty="0" smtClean="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smtClean="0"/>
              <a:t>In </a:t>
            </a:r>
            <a:r>
              <a:rPr lang="en-US" baseline="0" dirty="0" err="1" smtClean="0"/>
              <a:t>.Net</a:t>
            </a:r>
            <a:r>
              <a:rPr lang="en-US" baseline="0" dirty="0" smtClean="0"/>
              <a:t> there is a difference between a class and an object.</a:t>
            </a:r>
          </a:p>
          <a:p>
            <a:pPr marL="171450" indent="-171450">
              <a:buFont typeface="Arial" panose="020B0604020202020204" pitchFamily="34" charset="0"/>
              <a:buChar char="•"/>
            </a:pPr>
            <a:r>
              <a:rPr lang="en-US" baseline="0" dirty="0" smtClean="0"/>
              <a:t>The class is the definition.</a:t>
            </a:r>
          </a:p>
          <a:p>
            <a:pPr marL="171450" indent="-171450">
              <a:buFont typeface="Arial" panose="020B0604020202020204" pitchFamily="34" charset="0"/>
              <a:buChar char="•"/>
            </a:pPr>
            <a:r>
              <a:rPr lang="en-US" baseline="0" dirty="0" smtClean="0"/>
              <a:t>The object is what is created each time a class is instantiated.</a:t>
            </a:r>
          </a:p>
          <a:p>
            <a:pPr marL="171450" indent="-171450">
              <a:buFont typeface="Arial" panose="020B0604020202020204" pitchFamily="34" charset="0"/>
              <a:buChar char="•"/>
            </a:pPr>
            <a:r>
              <a:rPr lang="en-US" baseline="0" dirty="0" smtClean="0"/>
              <a:t>There are alternatives to object oriented programming such as procedural and functional programming.</a:t>
            </a:r>
          </a:p>
          <a:p>
            <a:pPr marL="628650" lvl="1" indent="-171450">
              <a:buFont typeface="Arial" panose="020B0604020202020204" pitchFamily="34" charset="0"/>
              <a:buChar char="•"/>
            </a:pPr>
            <a:r>
              <a:rPr lang="en-US" baseline="0" dirty="0" smtClean="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represent data associated with the class or object.</a:t>
            </a:r>
          </a:p>
          <a:p>
            <a:pPr marL="171450" indent="-171450">
              <a:buFont typeface="Arial" panose="020B0604020202020204" pitchFamily="34" charset="0"/>
              <a:buChar char="•"/>
            </a:pPr>
            <a:r>
              <a:rPr lang="en-US" baseline="0" dirty="0" smtClean="0"/>
              <a:t>Properties are available outside of the class and are considered part of the interface of the class.</a:t>
            </a:r>
          </a:p>
          <a:p>
            <a:pPr marL="171450" indent="-171450">
              <a:buFont typeface="Arial" panose="020B0604020202020204" pitchFamily="34" charset="0"/>
              <a:buChar char="•"/>
            </a:pPr>
            <a:r>
              <a:rPr lang="en-US" baseline="0" dirty="0" smtClean="0"/>
              <a:t>There is a get part of the property which allows retrieval of data.</a:t>
            </a:r>
          </a:p>
          <a:p>
            <a:pPr marL="171450" indent="-171450">
              <a:buFont typeface="Arial" panose="020B0604020202020204" pitchFamily="34" charset="0"/>
              <a:buChar char="•"/>
            </a:pPr>
            <a:r>
              <a:rPr lang="en-US" baseline="0" dirty="0" smtClean="0"/>
              <a:t>Also, there is a set part of the property which allows assignment of data.</a:t>
            </a:r>
          </a:p>
          <a:p>
            <a:pPr marL="171450" indent="-171450">
              <a:buFont typeface="Arial" panose="020B0604020202020204" pitchFamily="34" charset="0"/>
              <a:buChar char="•"/>
            </a:pPr>
            <a:r>
              <a:rPr lang="en-US" baseline="0" dirty="0" smtClean="0"/>
              <a:t>Only one part (the get or the set) is required to be implemented.</a:t>
            </a:r>
          </a:p>
          <a:p>
            <a:pPr marL="628650" lvl="1" indent="-171450">
              <a:buFont typeface="Arial" panose="020B0604020202020204" pitchFamily="34" charset="0"/>
              <a:buChar char="•"/>
            </a:pPr>
            <a:r>
              <a:rPr lang="en-US" baseline="0" dirty="0" smtClean="0"/>
              <a:t>If get is not implemented, then the user of the class would not be able to retrieve data.</a:t>
            </a:r>
          </a:p>
          <a:p>
            <a:pPr marL="628650" lvl="1" indent="-171450">
              <a:buFont typeface="Arial" panose="020B0604020202020204" pitchFamily="34" charset="0"/>
              <a:buChar char="•"/>
            </a:pPr>
            <a:r>
              <a:rPr lang="en-US" baseline="0" dirty="0" smtClean="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have a shorthand syntax called auto implemented properties.</a:t>
            </a:r>
          </a:p>
          <a:p>
            <a:pPr marL="171450" indent="-171450">
              <a:buFont typeface="Arial" panose="020B0604020202020204" pitchFamily="34" charset="0"/>
              <a:buChar char="•"/>
            </a:pPr>
            <a:r>
              <a:rPr lang="en-US" baseline="0" dirty="0" smtClean="0"/>
              <a:t>In these methods a variable is created that underlies the property.</a:t>
            </a:r>
          </a:p>
          <a:p>
            <a:pPr marL="628650" lvl="1" indent="-171450">
              <a:buFont typeface="Arial" panose="020B0604020202020204" pitchFamily="34" charset="0"/>
              <a:buChar char="•"/>
            </a:pPr>
            <a:r>
              <a:rPr lang="en-US" baseline="0" dirty="0" smtClean="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needs to be instantiated to be used unless it is static.</a:t>
            </a:r>
          </a:p>
          <a:p>
            <a:pPr marL="171450" indent="-171450">
              <a:buFont typeface="Arial" panose="020B0604020202020204" pitchFamily="34" charset="0"/>
              <a:buChar char="•"/>
            </a:pPr>
            <a:r>
              <a:rPr lang="en-US" baseline="0" dirty="0" smtClean="0"/>
              <a:t>A class can be instantiated as many times as needed.</a:t>
            </a:r>
          </a:p>
          <a:p>
            <a:pPr marL="171450" indent="-171450">
              <a:buFont typeface="Arial" panose="020B0604020202020204" pitchFamily="34" charset="0"/>
              <a:buChar char="•"/>
            </a:pPr>
            <a:r>
              <a:rPr lang="en-US" baseline="0" dirty="0" smtClean="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smtClean="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Anonymous types allow for a type to be created dynamically.</a:t>
            </a:r>
          </a:p>
          <a:p>
            <a:pPr marL="171450" indent="-171450">
              <a:buFont typeface="Arial" panose="020B0604020202020204" pitchFamily="34" charset="0"/>
              <a:buChar char="•"/>
            </a:pPr>
            <a:r>
              <a:rPr lang="en-US" baseline="0" dirty="0" smtClean="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smtClean="0"/>
              <a:t>The </a:t>
            </a:r>
            <a:r>
              <a:rPr lang="en-US" baseline="0" dirty="0" err="1" smtClean="0"/>
              <a:t>var</a:t>
            </a:r>
            <a:r>
              <a:rPr lang="en-US" baseline="0" dirty="0" smtClean="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smtClean="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Encapsulation is the objective to only provide what is necessary to the user of a class.</a:t>
            </a:r>
          </a:p>
          <a:p>
            <a:pPr marL="171450" indent="-171450">
              <a:buFont typeface="Arial" panose="020B0604020202020204" pitchFamily="34" charset="0"/>
              <a:buChar char="•"/>
            </a:pPr>
            <a:r>
              <a:rPr lang="en-US" baseline="0" dirty="0" smtClean="0"/>
              <a:t>Any other details of the class should be hidden to the user of a class.</a:t>
            </a:r>
          </a:p>
          <a:p>
            <a:pPr marL="171450" indent="-171450">
              <a:buFont typeface="Arial" panose="020B0604020202020204" pitchFamily="34" charset="0"/>
              <a:buChar char="•"/>
            </a:pPr>
            <a:r>
              <a:rPr lang="en-US" baseline="0" dirty="0" smtClean="0"/>
              <a:t>This makes the class easier to use, because there is less information to take in.</a:t>
            </a:r>
          </a:p>
          <a:p>
            <a:pPr marL="171450" indent="-171450">
              <a:buFont typeface="Arial" panose="020B0604020202020204" pitchFamily="34" charset="0"/>
              <a:buChar char="•"/>
            </a:pPr>
            <a:r>
              <a:rPr lang="en-US" baseline="0" dirty="0" smtClean="0"/>
              <a:t>There is also less chance to use the class incorrectly.</a:t>
            </a:r>
          </a:p>
          <a:p>
            <a:pPr marL="628650" lvl="1" indent="-171450">
              <a:buFont typeface="Arial" panose="020B0604020202020204" pitchFamily="34" charset="0"/>
              <a:buChar char="•"/>
            </a:pPr>
            <a:r>
              <a:rPr lang="en-US" baseline="0" dirty="0" smtClean="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are statement blocks that contain methods and properties and fields.</a:t>
            </a:r>
          </a:p>
          <a:p>
            <a:pPr marL="171450" indent="-171450">
              <a:buFont typeface="Arial" panose="020B0604020202020204" pitchFamily="34" charset="0"/>
              <a:buChar char="•"/>
            </a:pPr>
            <a:r>
              <a:rPr lang="en-US" baseline="0" dirty="0" smtClean="0"/>
              <a:t>The methods act as the actions or behaviors of the object.</a:t>
            </a:r>
          </a:p>
          <a:p>
            <a:pPr marL="171450" indent="-171450">
              <a:buFont typeface="Arial" panose="020B0604020202020204" pitchFamily="34" charset="0"/>
              <a:buChar char="•"/>
            </a:pPr>
            <a:r>
              <a:rPr lang="en-US" baseline="0" dirty="0" smtClean="0"/>
              <a:t>The properties and fields are used to store data for the object.</a:t>
            </a:r>
          </a:p>
          <a:p>
            <a:pPr marL="171450" indent="-171450">
              <a:buFont typeface="Arial" panose="020B0604020202020204" pitchFamily="34" charset="0"/>
              <a:buChar char="•"/>
            </a:pPr>
            <a:r>
              <a:rPr lang="en-US" baseline="0" dirty="0" smtClean="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smtClean="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smtClean="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Scope access modifiers specify who can access what code where</a:t>
            </a:r>
          </a:p>
          <a:p>
            <a:pPr marL="171450" indent="-171450">
              <a:buFont typeface="Arial" panose="020B0604020202020204" pitchFamily="34" charset="0"/>
              <a:buChar char="•"/>
            </a:pPr>
            <a:r>
              <a:rPr lang="en-US" baseline="0" dirty="0" smtClean="0"/>
              <a:t>These can be used on classes, methods, properties, or fields.</a:t>
            </a:r>
          </a:p>
          <a:p>
            <a:pPr marL="171450" indent="-171450">
              <a:buFont typeface="Arial" panose="020B0604020202020204" pitchFamily="34" charset="0"/>
              <a:buChar char="•"/>
            </a:pPr>
            <a:r>
              <a:rPr lang="en-US" baseline="0" dirty="0" smtClean="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private it means that code can be access only within that class.</a:t>
            </a:r>
          </a:p>
          <a:p>
            <a:pPr marL="171450" indent="-171450">
              <a:buFont typeface="Arial" panose="020B0604020202020204" pitchFamily="34" charset="0"/>
              <a:buChar char="•"/>
            </a:pPr>
            <a:r>
              <a:rPr lang="en-US" baseline="0" dirty="0" smtClean="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Variables have scope depending upon where they are defined and the scope access attached to them.</a:t>
            </a:r>
          </a:p>
          <a:p>
            <a:pPr marL="171450" indent="-171450">
              <a:buFont typeface="Arial" panose="020B0604020202020204" pitchFamily="34" charset="0"/>
              <a:buChar char="•"/>
            </a:pPr>
            <a:r>
              <a:rPr lang="en-US" baseline="0" dirty="0" smtClean="0"/>
              <a:t>Those defined as public are available everywhere.</a:t>
            </a:r>
          </a:p>
          <a:p>
            <a:pPr marL="171450" indent="-171450">
              <a:buFont typeface="Arial" panose="020B0604020202020204" pitchFamily="34" charset="0"/>
              <a:buChar char="•"/>
            </a:pPr>
            <a:r>
              <a:rPr lang="en-US" baseline="0" dirty="0" smtClean="0"/>
              <a:t>Those defined as private within the class are available anywhere in the class.  Also known as modular variables.</a:t>
            </a:r>
          </a:p>
          <a:p>
            <a:pPr marL="171450" indent="-171450">
              <a:buFont typeface="Arial" panose="020B0604020202020204" pitchFamily="34" charset="0"/>
              <a:buChar char="•"/>
            </a:pPr>
            <a:r>
              <a:rPr lang="en-US" baseline="0" dirty="0" smtClean="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Here’s a more detailed example of inheritance.</a:t>
            </a:r>
          </a:p>
          <a:p>
            <a:pPr marL="171450" indent="-171450">
              <a:buFont typeface="Arial" panose="020B0604020202020204" pitchFamily="34" charset="0"/>
              <a:buChar char="•"/>
            </a:pPr>
            <a:r>
              <a:rPr lang="en-US" baseline="0" dirty="0" smtClean="0"/>
              <a:t>A derived class inherits from the base class</a:t>
            </a:r>
          </a:p>
          <a:p>
            <a:pPr marL="171450" indent="-171450">
              <a:buFont typeface="Arial" panose="020B0604020202020204" pitchFamily="34" charset="0"/>
              <a:buChar char="•"/>
            </a:pPr>
            <a:r>
              <a:rPr lang="en-US" baseline="0" dirty="0" smtClean="0"/>
              <a:t>This means that all properties, fields, and methods of the base class now belong to the derived class.</a:t>
            </a:r>
          </a:p>
          <a:p>
            <a:pPr marL="171450" indent="-171450">
              <a:buFont typeface="Arial" panose="020B0604020202020204" pitchFamily="34" charset="0"/>
              <a:buChar char="•"/>
            </a:pPr>
            <a:r>
              <a:rPr lang="en-US" baseline="0" dirty="0" smtClean="0"/>
              <a:t>In this shapes example there are a number of methods available in object.</a:t>
            </a:r>
          </a:p>
          <a:p>
            <a:pPr marL="171450" indent="-171450">
              <a:buFont typeface="Arial" panose="020B0604020202020204" pitchFamily="34" charset="0"/>
              <a:buChar char="•"/>
            </a:pPr>
            <a:r>
              <a:rPr lang="en-US" baseline="0" dirty="0" smtClean="0"/>
              <a:t>Since all types inherit from object these methods exist in our shape class.</a:t>
            </a:r>
          </a:p>
          <a:p>
            <a:pPr marL="171450" indent="-171450">
              <a:buFont typeface="Arial" panose="020B0604020202020204" pitchFamily="34" charset="0"/>
              <a:buChar char="•"/>
            </a:pPr>
            <a:r>
              <a:rPr lang="en-US" baseline="0" dirty="0" smtClean="0"/>
              <a:t>We add the draw and area methods to the shape class</a:t>
            </a:r>
          </a:p>
          <a:p>
            <a:pPr marL="171450" indent="-171450">
              <a:buFont typeface="Arial" panose="020B0604020202020204" pitchFamily="34" charset="0"/>
              <a:buChar char="•"/>
            </a:pPr>
            <a:r>
              <a:rPr lang="en-US" baseline="0" dirty="0" smtClean="0"/>
              <a:t>Then we create a rectangle and circle class</a:t>
            </a:r>
          </a:p>
          <a:p>
            <a:pPr marL="171450" indent="-171450">
              <a:buFont typeface="Arial" panose="020B0604020202020204" pitchFamily="34" charset="0"/>
              <a:buChar char="•"/>
            </a:pPr>
            <a:r>
              <a:rPr lang="en-US" baseline="0" dirty="0" smtClean="0"/>
              <a:t>Both of these can inherit from the shape class to gain the draw and area methods.</a:t>
            </a:r>
          </a:p>
          <a:p>
            <a:pPr marL="171450" indent="-171450">
              <a:buFont typeface="Arial" panose="020B0604020202020204" pitchFamily="34" charset="0"/>
              <a:buChar char="•"/>
            </a:pPr>
            <a:r>
              <a:rPr lang="en-US" baseline="0" dirty="0" smtClean="0"/>
              <a:t>Then we differentiate these because we will only use the diameter property for the circle, but we will add </a:t>
            </a:r>
            <a:r>
              <a:rPr lang="en-US" baseline="0" dirty="0" smtClean="0"/>
              <a:t>height </a:t>
            </a:r>
            <a:r>
              <a:rPr lang="en-US" baseline="0" dirty="0" smtClean="0"/>
              <a:t>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or method can be specified as abstract.</a:t>
            </a:r>
          </a:p>
          <a:p>
            <a:pPr marL="171450" indent="-171450">
              <a:buFont typeface="Arial" panose="020B0604020202020204" pitchFamily="34" charset="0"/>
              <a:buChar char="•"/>
            </a:pPr>
            <a:r>
              <a:rPr lang="en-US" baseline="0" dirty="0" smtClean="0"/>
              <a:t>For a class this means that it can not be instantiated directly.  The derived class must be instantiated instead.</a:t>
            </a:r>
          </a:p>
          <a:p>
            <a:pPr marL="171450" indent="-171450">
              <a:buFont typeface="Arial" panose="020B0604020202020204" pitchFamily="34" charset="0"/>
              <a:buChar char="•"/>
            </a:pPr>
            <a:r>
              <a:rPr lang="en-US" baseline="0" dirty="0" smtClean="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smtClean="0"/>
              <a:t>A class or method can be specified as sealed.</a:t>
            </a:r>
          </a:p>
          <a:p>
            <a:pPr marL="171450" indent="-171450">
              <a:buFont typeface="Arial" panose="020B0604020202020204" pitchFamily="34" charset="0"/>
              <a:buChar char="•"/>
            </a:pPr>
            <a:r>
              <a:rPr lang="en-US" baseline="0" dirty="0" smtClean="0"/>
              <a:t>This means that the class cannot be inherited or the method cannot have an override.</a:t>
            </a:r>
          </a:p>
          <a:p>
            <a:pPr marL="171450" indent="-171450">
              <a:buFont typeface="Arial" panose="020B0604020202020204" pitchFamily="34" charset="0"/>
              <a:buChar char="•"/>
            </a:pPr>
            <a:r>
              <a:rPr lang="en-US" baseline="0" dirty="0" smtClean="0"/>
              <a:t>Virtual means that the method can have an override.</a:t>
            </a:r>
          </a:p>
          <a:p>
            <a:pPr marL="171450" indent="-171450">
              <a:buFont typeface="Arial" panose="020B0604020202020204" pitchFamily="34" charset="0"/>
              <a:buChar char="•"/>
            </a:pPr>
            <a:r>
              <a:rPr lang="en-US" baseline="0" dirty="0" smtClean="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25</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26</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 interface defines what needs to be implemented.</a:t>
            </a:r>
          </a:p>
          <a:p>
            <a:pPr marL="171450" indent="-171450">
              <a:buFont typeface="Arial" panose="020B0604020202020204" pitchFamily="34" charset="0"/>
              <a:buChar char="•"/>
            </a:pPr>
            <a:r>
              <a:rPr lang="en-US" baseline="0" dirty="0" smtClean="0"/>
              <a:t>It has no implementation itself.</a:t>
            </a:r>
          </a:p>
          <a:p>
            <a:pPr marL="171450" indent="-171450">
              <a:buFont typeface="Arial" panose="020B0604020202020204" pitchFamily="34" charset="0"/>
              <a:buChar char="•"/>
            </a:pPr>
            <a:r>
              <a:rPr lang="en-US" baseline="0" dirty="0" smtClean="0"/>
              <a:t>It contains properties and methods.</a:t>
            </a:r>
          </a:p>
          <a:p>
            <a:pPr marL="171450" indent="-171450">
              <a:buFont typeface="Arial" panose="020B0604020202020204" pitchFamily="34" charset="0"/>
              <a:buChar char="•"/>
            </a:pPr>
            <a:r>
              <a:rPr lang="en-US" baseline="0" dirty="0" smtClean="0"/>
              <a:t>Classes and </a:t>
            </a:r>
            <a:r>
              <a:rPr lang="en-US" baseline="0" dirty="0" err="1" smtClean="0"/>
              <a:t>structs</a:t>
            </a:r>
            <a:r>
              <a:rPr lang="en-US" baseline="0" dirty="0" smtClean="0"/>
              <a:t> can implement interfaces.</a:t>
            </a:r>
          </a:p>
          <a:p>
            <a:pPr marL="171450" indent="-171450">
              <a:buFont typeface="Arial" panose="020B0604020202020204" pitchFamily="34" charset="0"/>
              <a:buChar char="•"/>
            </a:pPr>
            <a:r>
              <a:rPr lang="en-US" baseline="0" dirty="0" smtClean="0"/>
              <a:t>Multiple interfaces can be implemented by one class.</a:t>
            </a:r>
          </a:p>
          <a:p>
            <a:pPr marL="171450" indent="-171450">
              <a:buFont typeface="Arial" panose="020B0604020202020204" pitchFamily="34" charset="0"/>
              <a:buChar char="•"/>
            </a:pPr>
            <a:r>
              <a:rPr lang="en-US" baseline="0" dirty="0" smtClean="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29</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smtClean="0"/>
              <a:t>This can be implemented by using interfaces or inheritance.</a:t>
            </a:r>
          </a:p>
          <a:p>
            <a:pPr marL="171450" indent="-171450">
              <a:buFont typeface="Arial" panose="020B0604020202020204" pitchFamily="34" charset="0"/>
              <a:buChar char="•"/>
            </a:pPr>
            <a:r>
              <a:rPr lang="en-US" baseline="0" dirty="0" smtClean="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smtClean="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30</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have an access modifier which we will discuss later.</a:t>
            </a:r>
          </a:p>
          <a:p>
            <a:pPr marL="171450" indent="-171450">
              <a:buFont typeface="Arial" panose="020B0604020202020204" pitchFamily="34" charset="0"/>
              <a:buChar char="•"/>
            </a:pPr>
            <a:r>
              <a:rPr lang="en-US" baseline="0" dirty="0" smtClean="0"/>
              <a:t>They can inherit from one base class.</a:t>
            </a:r>
          </a:p>
          <a:p>
            <a:pPr marL="171450" indent="-171450">
              <a:buFont typeface="Arial" panose="020B0604020202020204" pitchFamily="34" charset="0"/>
              <a:buChar char="•"/>
            </a:pPr>
            <a:r>
              <a:rPr lang="en-US" baseline="0" dirty="0" smtClean="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31</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32</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33</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Namespaces are statement blocks that contain classes.</a:t>
            </a:r>
          </a:p>
          <a:p>
            <a:pPr marL="171450" indent="-171450">
              <a:buFont typeface="Arial" panose="020B0604020202020204" pitchFamily="34" charset="0"/>
              <a:buChar char="•"/>
            </a:pPr>
            <a:r>
              <a:rPr lang="en-US" baseline="0" dirty="0" smtClean="0"/>
              <a:t>Namespaces group related classes together similar to a category.</a:t>
            </a:r>
          </a:p>
          <a:p>
            <a:pPr marL="171450" indent="-171450">
              <a:buFont typeface="Arial" panose="020B0604020202020204" pitchFamily="34" charset="0"/>
              <a:buChar char="•"/>
            </a:pPr>
            <a:r>
              <a:rPr lang="en-US" baseline="0" dirty="0" smtClean="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 naming convention is often used like:   </a:t>
            </a:r>
            <a:r>
              <a:rPr lang="en-US" sz="1200" dirty="0" smtClean="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namespace is straightforward.</a:t>
            </a:r>
          </a:p>
          <a:p>
            <a:pPr marL="171450" indent="-171450">
              <a:buFont typeface="Arial" panose="020B0604020202020204" pitchFamily="34" charset="0"/>
              <a:buChar char="•"/>
            </a:pPr>
            <a:r>
              <a:rPr lang="en-US" baseline="0" dirty="0" smtClean="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using directive allows the use of a type within a namespace in a class with a different namespace.</a:t>
            </a:r>
          </a:p>
          <a:p>
            <a:pPr marL="171450" indent="-171450">
              <a:buFont typeface="Arial" panose="020B0604020202020204" pitchFamily="34" charset="0"/>
              <a:buChar char="•"/>
            </a:pPr>
            <a:r>
              <a:rPr lang="en-US" baseline="0" dirty="0" smtClean="0"/>
              <a:t>The using statements are listed at the top of the code file.</a:t>
            </a:r>
          </a:p>
          <a:p>
            <a:pPr marL="171450" indent="-171450">
              <a:buFont typeface="Arial" panose="020B0604020202020204" pitchFamily="34" charset="0"/>
              <a:buChar char="•"/>
            </a:pPr>
            <a:r>
              <a:rPr lang="en-US" baseline="0" dirty="0" smtClean="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constructor is a method that is called when a class is instantiated.</a:t>
            </a:r>
          </a:p>
          <a:p>
            <a:pPr marL="171450" indent="-171450">
              <a:buFont typeface="Arial" panose="020B0604020202020204" pitchFamily="34" charset="0"/>
              <a:buChar char="•"/>
            </a:pPr>
            <a:r>
              <a:rPr lang="en-US" baseline="0" dirty="0" smtClean="0"/>
              <a:t>The name has to match the name of the class.</a:t>
            </a:r>
          </a:p>
          <a:p>
            <a:pPr marL="171450" indent="-171450">
              <a:buFont typeface="Arial" panose="020B0604020202020204" pitchFamily="34" charset="0"/>
              <a:buChar char="•"/>
            </a:pPr>
            <a:r>
              <a:rPr lang="en-US" baseline="0" dirty="0" smtClean="0"/>
              <a:t>No return type or void is specified for this method.</a:t>
            </a:r>
          </a:p>
          <a:p>
            <a:pPr marL="171450" indent="-171450">
              <a:buFont typeface="Arial" panose="020B0604020202020204" pitchFamily="34" charset="0"/>
              <a:buChar char="•"/>
            </a:pPr>
            <a:r>
              <a:rPr lang="en-US" baseline="0" dirty="0" smtClean="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2/11/2018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2/11/2018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object oriented programming</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smtClean="0"/>
              <a:t>We have been surrounded by zombies and need to change camps.</a:t>
            </a:r>
            <a:r>
              <a:rPr lang="en-US" sz="3600" dirty="0"/>
              <a:t> </a:t>
            </a:r>
            <a:r>
              <a:rPr lang="en-US" sz="3600" dirty="0" smtClean="0"/>
              <a:t> We will move by foot.  The zombies will likely follow.</a:t>
            </a:r>
          </a:p>
          <a:p>
            <a:r>
              <a:rPr lang="en-US" sz="3600" dirty="0" smtClean="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92500" lnSpcReduction="20000"/>
          </a:bodyPr>
          <a:lstStyle/>
          <a:p>
            <a:r>
              <a:rPr lang="en-US" sz="4000" dirty="0" smtClean="0"/>
              <a:t>Create a new console project named </a:t>
            </a:r>
            <a:r>
              <a:rPr lang="en-US" sz="4000" dirty="0" err="1" smtClean="0"/>
              <a:t>Zombie.Simulator</a:t>
            </a:r>
            <a:r>
              <a:rPr lang="en-US" sz="4000" dirty="0" smtClean="0"/>
              <a:t>.</a:t>
            </a:r>
          </a:p>
          <a:p>
            <a:r>
              <a:rPr lang="en-US" sz="4000" dirty="0" smtClean="0"/>
              <a:t>Create a Person Class within the namespace </a:t>
            </a:r>
            <a:r>
              <a:rPr lang="en-US" sz="4000" dirty="0" err="1" smtClean="0"/>
              <a:t>Zombie.Simulator</a:t>
            </a:r>
            <a:r>
              <a:rPr lang="en-US" sz="4000" dirty="0" smtClean="0"/>
              <a:t>.</a:t>
            </a:r>
          </a:p>
          <a:p>
            <a:r>
              <a:rPr lang="en-US" sz="4000" dirty="0" smtClean="0"/>
              <a:t>Create a constructor that writes to the console:  “A new person has been created.”</a:t>
            </a:r>
          </a:p>
          <a:p>
            <a:r>
              <a:rPr lang="en-US" sz="4000" dirty="0" smtClean="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sz="2800" dirty="0" smtClean="0"/>
              <a:t>Data Associated with a Class</a:t>
            </a:r>
          </a:p>
          <a:p>
            <a:r>
              <a:rPr lang="en-US" sz="2800" dirty="0" smtClean="0"/>
              <a:t>Part of the Interface</a:t>
            </a:r>
          </a:p>
          <a:p>
            <a:pPr lvl="1"/>
            <a:r>
              <a:rPr lang="en-US" sz="2600" dirty="0" smtClean="0"/>
              <a:t>Available to Other Classes</a:t>
            </a:r>
          </a:p>
          <a:p>
            <a:r>
              <a:rPr lang="en-US" sz="2800" dirty="0" smtClean="0"/>
              <a:t>Get – Allows retrieval of the data</a:t>
            </a:r>
          </a:p>
          <a:p>
            <a:r>
              <a:rPr lang="en-US" sz="2800" dirty="0" smtClean="0"/>
              <a:t>Set – Allows assignment of the data</a:t>
            </a:r>
          </a:p>
          <a:p>
            <a:r>
              <a:rPr lang="en-US" sz="2800" dirty="0" smtClean="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smtClean="0"/>
              <a:t>General </a:t>
            </a:r>
            <a:br>
              <a:rPr lang="en-US" dirty="0" smtClean="0"/>
            </a:br>
            <a:r>
              <a:rPr lang="en-US" dirty="0" smtClean="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smtClean="0"/>
              <a:t>Fully Implemented Example</a:t>
            </a:r>
            <a:endParaRPr lang="en-US" dirty="0"/>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smtClean="0"/>
              <a:t>Auto Implemented Example</a:t>
            </a:r>
            <a:endParaRPr lang="en-US" dirty="0"/>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a:t>
            </a:r>
            <a:r>
              <a:rPr lang="en-US" dirty="0" smtClean="0"/>
              <a:t>Count { get; set; }</a:t>
            </a:r>
            <a:endParaRPr lang="en-US" dirty="0"/>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Instantiating and Using Objects</a:t>
            </a:r>
            <a:endParaRPr lang="en-US" dirty="0"/>
          </a:p>
        </p:txBody>
      </p:sp>
      <p:sp>
        <p:nvSpPr>
          <p:cNvPr id="3" name="Content Placeholder 2"/>
          <p:cNvSpPr>
            <a:spLocks noGrp="1"/>
          </p:cNvSpPr>
          <p:nvPr>
            <p:ph idx="1"/>
          </p:nvPr>
        </p:nvSpPr>
        <p:spPr/>
        <p:txBody>
          <a:bodyPr>
            <a:normAutofit/>
          </a:bodyPr>
          <a:lstStyle/>
          <a:p>
            <a:r>
              <a:rPr lang="en-US" sz="2800" dirty="0" smtClean="0"/>
              <a:t>A class needs to be instantiated to be used</a:t>
            </a:r>
          </a:p>
          <a:p>
            <a:r>
              <a:rPr lang="en-US" sz="2800" dirty="0" smtClean="0"/>
              <a:t>A class can be instantiated many times</a:t>
            </a:r>
          </a:p>
          <a:p>
            <a:r>
              <a:rPr lang="en-US" sz="2800" dirty="0" smtClean="0"/>
              <a:t>One instance of a class does not effect another</a:t>
            </a:r>
          </a:p>
          <a:p>
            <a:r>
              <a:rPr lang="en-US" sz="2800" dirty="0" smtClean="0"/>
              <a:t>Example:</a:t>
            </a:r>
          </a:p>
          <a:p>
            <a:pPr marL="0" indent="0">
              <a:buNone/>
            </a:pPr>
            <a:r>
              <a:rPr lang="en-US" sz="2800" dirty="0" smtClean="0"/>
              <a:t>Car </a:t>
            </a:r>
            <a:r>
              <a:rPr lang="en-US" sz="2800" dirty="0" err="1" smtClean="0"/>
              <a:t>car</a:t>
            </a:r>
            <a:r>
              <a:rPr lang="en-US" sz="2800" dirty="0" smtClean="0"/>
              <a:t> = new Car();</a:t>
            </a:r>
          </a:p>
          <a:p>
            <a:pPr marL="0" indent="0">
              <a:buNone/>
            </a:pPr>
            <a:r>
              <a:rPr lang="en-US" sz="2800" dirty="0" err="1" smtClean="0"/>
              <a:t>Console.WriteLine</a:t>
            </a:r>
            <a:r>
              <a:rPr lang="en-US" sz="2800" dirty="0" smtClean="0"/>
              <a:t>(</a:t>
            </a:r>
            <a:r>
              <a:rPr lang="en-US" sz="2800" dirty="0" err="1" smtClean="0"/>
              <a:t>car.DistanceTraveled</a:t>
            </a:r>
            <a:r>
              <a:rPr lang="en-US" sz="2800" dirty="0" smtClean="0"/>
              <a:t>);</a:t>
            </a:r>
          </a:p>
          <a:p>
            <a:pPr marL="0" indent="0">
              <a:buNone/>
            </a:pPr>
            <a:r>
              <a:rPr lang="en-US" sz="2800" dirty="0" err="1" smtClean="0"/>
              <a:t>car.Drive</a:t>
            </a:r>
            <a:r>
              <a:rPr lang="en-US" sz="2800" dirty="0" smtClean="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Class with Properties and Methods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77500" lnSpcReduction="20000"/>
          </a:bodyPr>
          <a:lstStyle/>
          <a:p>
            <a:r>
              <a:rPr lang="en-US" sz="4000" dirty="0" smtClean="0"/>
              <a:t>Add to the simulator project.</a:t>
            </a:r>
          </a:p>
          <a:p>
            <a:r>
              <a:rPr lang="en-US" sz="4000" dirty="0" smtClean="0"/>
              <a:t>Use the general property syntax to create a new property named </a:t>
            </a:r>
            <a:r>
              <a:rPr lang="en-US" sz="4000" dirty="0" err="1" smtClean="0"/>
              <a:t>DistanceTraveled</a:t>
            </a:r>
            <a:r>
              <a:rPr lang="en-US" sz="4000" dirty="0" smtClean="0"/>
              <a:t>.  Use an underlying field to store data.</a:t>
            </a:r>
          </a:p>
          <a:p>
            <a:r>
              <a:rPr lang="en-US" sz="4000" dirty="0" smtClean="0"/>
              <a:t>Practice calling and setting this property from the Main method.</a:t>
            </a:r>
          </a:p>
          <a:p>
            <a:r>
              <a:rPr lang="en-US" sz="4000" dirty="0" smtClean="0"/>
              <a:t>Modify this to an auto implemented property.</a:t>
            </a:r>
          </a:p>
          <a:p>
            <a:r>
              <a:rPr lang="en-US" sz="4000" dirty="0" smtClean="0"/>
              <a:t>Try instantiating multiple objects of the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Types</a:t>
            </a:r>
            <a:endParaRPr lang="en-US" dirty="0"/>
          </a:p>
        </p:txBody>
      </p:sp>
      <p:sp>
        <p:nvSpPr>
          <p:cNvPr id="3" name="Content Placeholder 2"/>
          <p:cNvSpPr>
            <a:spLocks noGrp="1"/>
          </p:cNvSpPr>
          <p:nvPr>
            <p:ph idx="1"/>
          </p:nvPr>
        </p:nvSpPr>
        <p:spPr/>
        <p:txBody>
          <a:bodyPr>
            <a:normAutofit/>
          </a:bodyPr>
          <a:lstStyle/>
          <a:p>
            <a:pPr marL="388620"/>
            <a:r>
              <a:rPr lang="en-US" dirty="0" smtClean="0"/>
              <a:t>Allow for a type to be created dynamically</a:t>
            </a:r>
          </a:p>
          <a:p>
            <a:pPr marL="388620"/>
            <a:r>
              <a:rPr lang="en-US" dirty="0" smtClean="0"/>
              <a:t>Usually used for one time use.</a:t>
            </a:r>
          </a:p>
          <a:p>
            <a:pPr marL="388620"/>
            <a:r>
              <a:rPr lang="en-US" dirty="0" err="1" smtClean="0"/>
              <a:t>var</a:t>
            </a:r>
            <a:r>
              <a:rPr lang="en-US" dirty="0" smtClean="0"/>
              <a:t> keyword</a:t>
            </a:r>
          </a:p>
          <a:p>
            <a:pPr marL="788670" lvl="1"/>
            <a:r>
              <a:rPr lang="en-US" dirty="0" smtClean="0"/>
              <a:t>Declares a variable of unknown type.</a:t>
            </a:r>
          </a:p>
          <a:p>
            <a:pPr marL="388620"/>
            <a:r>
              <a:rPr lang="en-US" dirty="0" smtClean="0"/>
              <a:t>Example:</a:t>
            </a:r>
          </a:p>
          <a:p>
            <a:pPr marL="45720" indent="0">
              <a:buNone/>
            </a:pPr>
            <a:r>
              <a:rPr lang="en-US" dirty="0" err="1" smtClean="0"/>
              <a:t>var</a:t>
            </a:r>
            <a:r>
              <a:rPr lang="en-US" dirty="0" smtClean="0"/>
              <a:t> person = new { </a:t>
            </a:r>
            <a:r>
              <a:rPr lang="en-US" dirty="0" err="1" smtClean="0"/>
              <a:t>FirstName</a:t>
            </a:r>
            <a:r>
              <a:rPr lang="en-US" dirty="0" smtClean="0"/>
              <a:t> = “Joe”, </a:t>
            </a:r>
            <a:r>
              <a:rPr lang="en-US" dirty="0" err="1" smtClean="0"/>
              <a:t>LastName</a:t>
            </a:r>
            <a:r>
              <a:rPr lang="en-US" dirty="0" smtClean="0"/>
              <a:t> = “Mackie” }</a:t>
            </a:r>
            <a:endParaRPr lang="en-US" dirty="0"/>
          </a:p>
        </p:txBody>
      </p:sp>
    </p:spTree>
    <p:extLst>
      <p:ext uri="{BB962C8B-B14F-4D97-AF65-F5344CB8AC3E}">
        <p14:creationId xmlns:p14="http://schemas.microsoft.com/office/powerpoint/2010/main" val="33266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 Object Oriented Programming</a:t>
            </a:r>
            <a:endParaRPr lang="en-US" dirty="0"/>
          </a:p>
        </p:txBody>
      </p:sp>
      <p:sp>
        <p:nvSpPr>
          <p:cNvPr id="3" name="Content Placeholder 2"/>
          <p:cNvSpPr>
            <a:spLocks noGrp="1"/>
          </p:cNvSpPr>
          <p:nvPr>
            <p:ph idx="1"/>
          </p:nvPr>
        </p:nvSpPr>
        <p:spPr/>
        <p:txBody>
          <a:bodyPr>
            <a:normAutofit/>
          </a:bodyPr>
          <a:lstStyle/>
          <a:p>
            <a:r>
              <a:rPr lang="en-US" sz="2800" dirty="0" smtClean="0"/>
              <a:t>Classes Defined and Separated Based Upon Properties and Methods</a:t>
            </a:r>
          </a:p>
          <a:p>
            <a:r>
              <a:rPr lang="en-US" sz="2800" dirty="0" smtClean="0"/>
              <a:t>Single Responsibility</a:t>
            </a:r>
          </a:p>
          <a:p>
            <a:r>
              <a:rPr lang="en-US" sz="2800" dirty="0" smtClean="0"/>
              <a:t>Code Reuse</a:t>
            </a:r>
          </a:p>
          <a:p>
            <a:r>
              <a:rPr lang="en-US" sz="2800" dirty="0" smtClean="0"/>
              <a:t>Inheritance</a:t>
            </a:r>
          </a:p>
          <a:p>
            <a:r>
              <a:rPr lang="en-US" sz="2800" dirty="0" smtClean="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r>
              <a:rPr lang="en-US" sz="2800" dirty="0" smtClean="0"/>
              <a:t>Only provide what’s necessary</a:t>
            </a:r>
          </a:p>
          <a:p>
            <a:r>
              <a:rPr lang="en-US" sz="2800" dirty="0" smtClean="0"/>
              <a:t>Hide everything else</a:t>
            </a:r>
          </a:p>
          <a:p>
            <a:r>
              <a:rPr lang="en-US" sz="2800" dirty="0" smtClean="0"/>
              <a:t>Easier to use</a:t>
            </a:r>
          </a:p>
          <a:p>
            <a:r>
              <a:rPr lang="en-US" sz="2800" dirty="0" smtClean="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Access Modifiers</a:t>
            </a:r>
            <a:endParaRPr lang="en-US" dirty="0"/>
          </a:p>
        </p:txBody>
      </p:sp>
      <p:sp>
        <p:nvSpPr>
          <p:cNvPr id="3" name="Content Placeholder 2"/>
          <p:cNvSpPr>
            <a:spLocks noGrp="1"/>
          </p:cNvSpPr>
          <p:nvPr>
            <p:ph idx="1"/>
          </p:nvPr>
        </p:nvSpPr>
        <p:spPr/>
        <p:txBody>
          <a:bodyPr>
            <a:normAutofit/>
          </a:bodyPr>
          <a:lstStyle/>
          <a:p>
            <a:r>
              <a:rPr lang="en-US" sz="2800" dirty="0" smtClean="0"/>
              <a:t>public – accessible to everyone, not restricted</a:t>
            </a:r>
          </a:p>
          <a:p>
            <a:r>
              <a:rPr lang="en-US" sz="2800" dirty="0" smtClean="0"/>
              <a:t>Internal – access limited to current assembly</a:t>
            </a:r>
          </a:p>
          <a:p>
            <a:r>
              <a:rPr lang="en-US" sz="2800" dirty="0"/>
              <a:t>p</a:t>
            </a:r>
            <a:r>
              <a:rPr lang="en-US" sz="2800" dirty="0" smtClean="0"/>
              <a:t>rivate – access limited to defined class</a:t>
            </a:r>
          </a:p>
          <a:p>
            <a:r>
              <a:rPr lang="en-US" sz="2800" dirty="0"/>
              <a:t>protected – access limited to derived classes</a:t>
            </a:r>
          </a:p>
          <a:p>
            <a:endParaRPr lang="en-US" sz="2800" dirty="0" smtClean="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normAutofit/>
          </a:bodyPr>
          <a:lstStyle/>
          <a:p>
            <a:r>
              <a:rPr lang="en-US" sz="2400" dirty="0" smtClean="0"/>
              <a:t>Public Variables</a:t>
            </a:r>
            <a:endParaRPr lang="en-US" sz="2400" dirty="0"/>
          </a:p>
          <a:p>
            <a:pPr lvl="1"/>
            <a:r>
              <a:rPr lang="en-US" sz="2400" dirty="0" smtClean="0"/>
              <a:t>Available to other classes</a:t>
            </a:r>
          </a:p>
          <a:p>
            <a:pPr lvl="1"/>
            <a:r>
              <a:rPr lang="en-US" sz="2400" dirty="0" smtClean="0"/>
              <a:t>Use properties instead</a:t>
            </a:r>
          </a:p>
          <a:p>
            <a:r>
              <a:rPr lang="en-US" sz="2400" dirty="0" smtClean="0"/>
              <a:t>Modular Variables</a:t>
            </a:r>
          </a:p>
          <a:p>
            <a:pPr lvl="1"/>
            <a:r>
              <a:rPr lang="en-US" sz="2400" dirty="0" smtClean="0"/>
              <a:t>Available within the class</a:t>
            </a:r>
          </a:p>
          <a:p>
            <a:r>
              <a:rPr lang="en-US" sz="2400" dirty="0" smtClean="0"/>
              <a:t>Local Variables</a:t>
            </a:r>
          </a:p>
          <a:p>
            <a:pPr lvl="1"/>
            <a:r>
              <a:rPr lang="en-US" sz="2400" dirty="0" smtClean="0"/>
              <a:t>Available within the method</a:t>
            </a:r>
          </a:p>
          <a:p>
            <a:pPr lvl="1"/>
            <a:endParaRPr lang="en-US" dirty="0" smtClean="0"/>
          </a:p>
        </p:txBody>
      </p:sp>
    </p:spTree>
    <p:extLst>
      <p:ext uri="{BB962C8B-B14F-4D97-AF65-F5344CB8AC3E}">
        <p14:creationId xmlns:p14="http://schemas.microsoft.com/office/powerpoint/2010/main" val="113227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800" dirty="0" smtClean="0"/>
              <a:t>Base Class</a:t>
            </a:r>
          </a:p>
          <a:p>
            <a:r>
              <a:rPr lang="en-US" sz="2800" dirty="0" smtClean="0"/>
              <a:t>Derived Class</a:t>
            </a:r>
          </a:p>
          <a:p>
            <a:r>
              <a:rPr lang="en-US" sz="2800" dirty="0" smtClean="0"/>
              <a:t>Example</a:t>
            </a:r>
            <a:endParaRPr lang="en-US" sz="2800" dirty="0"/>
          </a:p>
          <a:p>
            <a:pPr marL="4572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896941369"/>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gridCol w="2236424"/>
                <a:gridCol w="2269474"/>
              </a:tblGrid>
              <a:tr h="370840">
                <a:tc>
                  <a:txBody>
                    <a:bodyPr/>
                    <a:lstStyle/>
                    <a:p>
                      <a:pPr algn="ctr"/>
                      <a:r>
                        <a:rPr lang="en-US" dirty="0" smtClean="0"/>
                        <a:t>Vehicle</a:t>
                      </a:r>
                      <a:endParaRPr lang="en-US" dirty="0"/>
                    </a:p>
                  </a:txBody>
                  <a:tcPr/>
                </a:tc>
                <a:tc>
                  <a:txBody>
                    <a:bodyPr/>
                    <a:lstStyle/>
                    <a:p>
                      <a:pPr algn="ctr"/>
                      <a:r>
                        <a:rPr lang="en-US" dirty="0" smtClean="0"/>
                        <a:t>Car</a:t>
                      </a:r>
                      <a:endParaRPr lang="en-US" dirty="0"/>
                    </a:p>
                  </a:txBody>
                  <a:tcPr/>
                </a:tc>
                <a:tc>
                  <a:txBody>
                    <a:bodyPr/>
                    <a:lstStyle/>
                    <a:p>
                      <a:pPr algn="ctr"/>
                      <a:r>
                        <a:rPr lang="en-US" dirty="0" smtClean="0"/>
                        <a:t>Truck</a:t>
                      </a:r>
                      <a:endParaRPr lang="en-US" dirty="0"/>
                    </a:p>
                  </a:txBody>
                  <a:tcPr/>
                </a:tc>
              </a:tr>
              <a:tr h="370840">
                <a:tc>
                  <a:txBody>
                    <a:bodyPr/>
                    <a:lstStyle/>
                    <a:p>
                      <a:pPr marL="285750" indent="-285750">
                        <a:buFont typeface="Arial" panose="020B0604020202020204" pitchFamily="34" charset="0"/>
                        <a:buChar char="•"/>
                      </a:pPr>
                      <a:r>
                        <a:rPr lang="en-US" dirty="0" smtClean="0"/>
                        <a:t>draw()</a:t>
                      </a:r>
                      <a:endParaRPr lang="en-US" dirty="0" smtClean="0"/>
                    </a:p>
                    <a:p>
                      <a:pPr marL="285750" indent="-285750">
                        <a:buFont typeface="Arial" panose="020B0604020202020204" pitchFamily="34" charset="0"/>
                        <a:buChar char="•"/>
                      </a:pPr>
                      <a:r>
                        <a:rPr lang="en-US" dirty="0" smtClean="0"/>
                        <a:t>area()</a:t>
                      </a:r>
                      <a:endParaRPr lang="en-US" dirty="0" smtClean="0"/>
                    </a:p>
                  </a:txBody>
                  <a:tcPr/>
                </a:tc>
                <a:tc>
                  <a:txBody>
                    <a:bodyPr/>
                    <a:lstStyle/>
                    <a:p>
                      <a:pPr marL="285750" indent="-285750">
                        <a:buFont typeface="Arial" panose="020B0604020202020204" pitchFamily="34" charset="0"/>
                        <a:buChar char="•"/>
                      </a:pPr>
                      <a:r>
                        <a:rPr lang="en-US" dirty="0" smtClean="0"/>
                        <a:t>height</a:t>
                      </a:r>
                    </a:p>
                    <a:p>
                      <a:pPr marL="285750" indent="-285750">
                        <a:buFont typeface="Arial" panose="020B0604020202020204" pitchFamily="34" charset="0"/>
                        <a:buChar char="•"/>
                      </a:pPr>
                      <a:r>
                        <a:rPr lang="en-US" dirty="0" smtClean="0"/>
                        <a:t>width</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endParaRPr lang="en-US" dirty="0"/>
                    </a:p>
                  </a:txBody>
                  <a:tcPr/>
                </a:tc>
                <a:tc>
                  <a:txBody>
                    <a:bodyPr/>
                    <a:lstStyle/>
                    <a:p>
                      <a:pPr marL="285750" indent="-285750">
                        <a:buFont typeface="Arial" panose="020B0604020202020204" pitchFamily="34" charset="0"/>
                        <a:buChar char="•"/>
                      </a:pPr>
                      <a:r>
                        <a:rPr lang="en-US" dirty="0" smtClean="0"/>
                        <a:t>diameter</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p>
                    <a:p>
                      <a:pPr marL="285750" indent="-285750">
                        <a:buFont typeface="Arial" panose="020B0604020202020204" pitchFamily="34" charset="0"/>
                        <a:buChar char="•"/>
                      </a:pPr>
                      <a:endParaRPr lang="en-US" dirty="0"/>
                    </a:p>
                  </a:txBody>
                  <a:tcPr/>
                </a:tc>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Sealed, Virtual, Override, Static</a:t>
            </a:r>
            <a:endParaRPr lang="en-US" dirty="0"/>
          </a:p>
        </p:txBody>
      </p:sp>
      <p:sp>
        <p:nvSpPr>
          <p:cNvPr id="3" name="Content Placeholder 2"/>
          <p:cNvSpPr>
            <a:spLocks noGrp="1"/>
          </p:cNvSpPr>
          <p:nvPr>
            <p:ph idx="1"/>
          </p:nvPr>
        </p:nvSpPr>
        <p:spPr/>
        <p:txBody>
          <a:bodyPr>
            <a:noAutofit/>
          </a:bodyPr>
          <a:lstStyle/>
          <a:p>
            <a:pPr lvl="1"/>
            <a:r>
              <a:rPr lang="en-US" sz="2200" dirty="0" smtClean="0"/>
              <a:t>abstract</a:t>
            </a:r>
          </a:p>
          <a:p>
            <a:pPr lvl="2"/>
            <a:r>
              <a:rPr lang="en-US" sz="2200" dirty="0"/>
              <a:t>f</a:t>
            </a:r>
            <a:r>
              <a:rPr lang="en-US" sz="2200" dirty="0" smtClean="0"/>
              <a:t>orces the derived class to implement method</a:t>
            </a:r>
          </a:p>
          <a:p>
            <a:pPr lvl="2"/>
            <a:r>
              <a:rPr lang="en-US" sz="2200" dirty="0"/>
              <a:t>a</a:t>
            </a:r>
            <a:r>
              <a:rPr lang="en-US" sz="2200" dirty="0" smtClean="0"/>
              <a:t>bstract class can only be derived cannot be instantiated</a:t>
            </a:r>
          </a:p>
          <a:p>
            <a:pPr lvl="1"/>
            <a:r>
              <a:rPr lang="en-US" sz="2200" dirty="0"/>
              <a:t>s</a:t>
            </a:r>
            <a:r>
              <a:rPr lang="en-US" sz="2200" dirty="0" smtClean="0"/>
              <a:t>ealed</a:t>
            </a:r>
          </a:p>
          <a:p>
            <a:pPr lvl="2"/>
            <a:r>
              <a:rPr lang="en-US" sz="2200" dirty="0"/>
              <a:t>p</a:t>
            </a:r>
            <a:r>
              <a:rPr lang="en-US" sz="2200" dirty="0" smtClean="0"/>
              <a:t>revent inheritance of class or method</a:t>
            </a:r>
          </a:p>
          <a:p>
            <a:pPr lvl="1"/>
            <a:r>
              <a:rPr lang="en-US" sz="2200" dirty="0"/>
              <a:t>v</a:t>
            </a:r>
            <a:r>
              <a:rPr lang="en-US" sz="2200" dirty="0" smtClean="0"/>
              <a:t>irtual</a:t>
            </a:r>
          </a:p>
          <a:p>
            <a:pPr lvl="2"/>
            <a:r>
              <a:rPr lang="en-US" sz="2200" dirty="0"/>
              <a:t>a</a:t>
            </a:r>
            <a:r>
              <a:rPr lang="en-US" sz="2200" dirty="0" smtClean="0"/>
              <a:t>llows override of a method</a:t>
            </a:r>
          </a:p>
          <a:p>
            <a:pPr lvl="1"/>
            <a:r>
              <a:rPr lang="en-US" sz="2200" dirty="0"/>
              <a:t>o</a:t>
            </a:r>
            <a:r>
              <a:rPr lang="en-US" sz="2200" dirty="0" smtClean="0"/>
              <a:t>verride</a:t>
            </a:r>
          </a:p>
          <a:p>
            <a:pPr lvl="2"/>
            <a:r>
              <a:rPr lang="en-US" sz="2200" dirty="0"/>
              <a:t>o</a:t>
            </a:r>
            <a:r>
              <a:rPr lang="en-US" sz="2200" dirty="0" smtClean="0"/>
              <a:t>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inheritance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Add to the simulator.</a:t>
            </a:r>
          </a:p>
          <a:p>
            <a:r>
              <a:rPr lang="en-US" sz="2800" dirty="0" smtClean="0"/>
              <a:t>Make the Person class abstract.</a:t>
            </a:r>
          </a:p>
          <a:p>
            <a:r>
              <a:rPr lang="en-US" sz="2800" dirty="0" smtClean="0"/>
              <a:t>Make a Human and Zombie class that both derive from the Person class.  Make these sealed.</a:t>
            </a:r>
          </a:p>
          <a:p>
            <a:r>
              <a:rPr lang="en-US" sz="2800" dirty="0" smtClean="0"/>
              <a:t>Create a virtual method Walk in the Person class that takes a decimal parameter named minutes and sets </a:t>
            </a:r>
            <a:r>
              <a:rPr lang="en-US" sz="2800" dirty="0" err="1" smtClean="0"/>
              <a:t>DistanceTraveled</a:t>
            </a:r>
            <a:r>
              <a:rPr lang="en-US" sz="2800" dirty="0" smtClean="0"/>
              <a:t> based on a calculation.</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Create an override method of Walk in the Zombie class to change the calculation to be slower.</a:t>
            </a:r>
          </a:p>
          <a:p>
            <a:r>
              <a:rPr lang="en-US" sz="2800" dirty="0" smtClean="0"/>
              <a:t>Create a method named Run in the Human class that takes a parameter named minutes.  Calculate and set </a:t>
            </a:r>
            <a:r>
              <a:rPr lang="en-US" sz="2800" dirty="0" err="1" smtClean="0"/>
              <a:t>DistanceTraveled</a:t>
            </a:r>
            <a:r>
              <a:rPr lang="en-US" sz="2800" dirty="0" smtClean="0"/>
              <a:t>.  This should be faster than the walk methods.</a:t>
            </a:r>
          </a:p>
          <a:p>
            <a:r>
              <a:rPr lang="en-US" sz="2800" dirty="0" smtClean="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a:t>
            </a:r>
            <a:endParaRPr lang="en-US" dirty="0"/>
          </a:p>
        </p:txBody>
      </p:sp>
      <p:sp>
        <p:nvSpPr>
          <p:cNvPr id="3" name="Content Placeholder 2"/>
          <p:cNvSpPr>
            <a:spLocks noGrp="1"/>
          </p:cNvSpPr>
          <p:nvPr>
            <p:ph idx="1"/>
          </p:nvPr>
        </p:nvSpPr>
        <p:spPr/>
        <p:txBody>
          <a:bodyPr>
            <a:normAutofit/>
          </a:bodyPr>
          <a:lstStyle/>
          <a:p>
            <a:r>
              <a:rPr lang="en-US" sz="2800" dirty="0" smtClean="0"/>
              <a:t>Defines a set of properties and methods</a:t>
            </a:r>
          </a:p>
          <a:p>
            <a:r>
              <a:rPr lang="en-US" sz="2800" dirty="0" smtClean="0"/>
              <a:t>Contains no actual statements</a:t>
            </a:r>
          </a:p>
          <a:p>
            <a:r>
              <a:rPr lang="en-US" sz="2800" dirty="0" smtClean="0"/>
              <a:t>Classes and </a:t>
            </a:r>
            <a:r>
              <a:rPr lang="en-US" sz="2800" dirty="0" err="1" smtClean="0"/>
              <a:t>Structs</a:t>
            </a:r>
            <a:r>
              <a:rPr lang="en-US" sz="2800" dirty="0" smtClean="0"/>
              <a:t> can implement interfaces</a:t>
            </a:r>
          </a:p>
          <a:p>
            <a:r>
              <a:rPr lang="en-US" sz="2800" dirty="0" smtClean="0"/>
              <a:t>Classes can implement multiple interfaces</a:t>
            </a:r>
          </a:p>
          <a:p>
            <a:r>
              <a:rPr lang="en-US" sz="2800" dirty="0"/>
              <a:t>i</a:t>
            </a:r>
            <a:r>
              <a:rPr lang="en-US" sz="2800" dirty="0" smtClean="0"/>
              <a:t>nterfaces vs. inheritance</a:t>
            </a:r>
            <a:endParaRPr lang="en-US" sz="2800" dirty="0"/>
          </a:p>
        </p:txBody>
      </p:sp>
    </p:spTree>
    <p:extLst>
      <p:ext uri="{BB962C8B-B14F-4D97-AF65-F5344CB8AC3E}">
        <p14:creationId xmlns:p14="http://schemas.microsoft.com/office/powerpoint/2010/main" val="249848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a:t>
            </a:r>
          </a:p>
          <a:p>
            <a:pPr lvl="1"/>
            <a:r>
              <a:rPr lang="en-US" sz="2600" dirty="0" smtClean="0"/>
              <a:t>Methods – Actions</a:t>
            </a:r>
          </a:p>
          <a:p>
            <a:pPr lvl="1"/>
            <a:r>
              <a:rPr lang="en-US" sz="2600" dirty="0" smtClean="0"/>
              <a:t>Properties/Fields – Data</a:t>
            </a:r>
          </a:p>
          <a:p>
            <a:r>
              <a:rPr lang="en-US" sz="2800" dirty="0" smtClean="0"/>
              <a:t>Relates to an object in the Real World</a:t>
            </a:r>
          </a:p>
          <a:p>
            <a:r>
              <a:rPr lang="en-US" sz="2800" dirty="0" smtClean="0"/>
              <a:t>Has a Single Responsibility</a:t>
            </a:r>
          </a:p>
          <a:p>
            <a:r>
              <a:rPr lang="en-US" sz="2800" dirty="0" smtClean="0"/>
              <a:t>Becomes an Object when Instantiated</a:t>
            </a:r>
          </a:p>
          <a:p>
            <a:pPr lvl="1"/>
            <a:endParaRPr lang="en-US" sz="2600" dirty="0" smtClean="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sz="2800" dirty="0" smtClean="0"/>
              <a:t>Two different classes can be used in the same way.</a:t>
            </a:r>
          </a:p>
          <a:p>
            <a:r>
              <a:rPr lang="en-US" sz="2800" dirty="0" smtClean="0"/>
              <a:t>Implemented using interfaces or inheritance</a:t>
            </a:r>
          </a:p>
          <a:p>
            <a:r>
              <a:rPr lang="en-US" sz="2800" dirty="0" smtClean="0"/>
              <a:t>Variable declared as interface or base type</a:t>
            </a:r>
          </a:p>
          <a:p>
            <a:pPr marL="0" indent="0">
              <a:buNone/>
            </a:pPr>
            <a:r>
              <a:rPr lang="en-US" sz="2800" dirty="0" smtClean="0"/>
              <a:t>Example:</a:t>
            </a:r>
          </a:p>
          <a:p>
            <a:pPr marL="0" indent="0">
              <a:buNone/>
            </a:pPr>
            <a:r>
              <a:rPr lang="en-US" sz="2800" dirty="0" err="1" smtClean="0"/>
              <a:t>IDisposable</a:t>
            </a:r>
            <a:r>
              <a:rPr lang="en-US" sz="2800" dirty="0" smtClean="0"/>
              <a:t> stream = new Stream();</a:t>
            </a:r>
          </a:p>
          <a:p>
            <a:pPr marL="0" indent="0">
              <a:buNone/>
            </a:pPr>
            <a:r>
              <a:rPr lang="en-US" sz="2800" dirty="0" err="1" smtClean="0"/>
              <a:t>stream.Dispose</a:t>
            </a:r>
            <a:r>
              <a:rPr lang="en-US" sz="2800" dirty="0" smtClean="0"/>
              <a:t>();</a:t>
            </a:r>
            <a:endParaRPr lang="en-US" sz="2800" dirty="0"/>
          </a:p>
        </p:txBody>
      </p:sp>
    </p:spTree>
    <p:extLst>
      <p:ext uri="{BB962C8B-B14F-4D97-AF65-F5344CB8AC3E}">
        <p14:creationId xmlns:p14="http://schemas.microsoft.com/office/powerpoint/2010/main" val="1243240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Interfaces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2800" dirty="0" smtClean="0"/>
              <a:t>Create an interface </a:t>
            </a:r>
            <a:r>
              <a:rPr lang="en-US" sz="2800" dirty="0" err="1" smtClean="0"/>
              <a:t>IPerson</a:t>
            </a:r>
            <a:r>
              <a:rPr lang="en-US" sz="2800" dirty="0" smtClean="0"/>
              <a:t> that defines a property </a:t>
            </a:r>
            <a:r>
              <a:rPr lang="en-US" sz="2800" dirty="0" err="1" smtClean="0"/>
              <a:t>DistanceTraveled</a:t>
            </a:r>
            <a:r>
              <a:rPr lang="en-US" sz="2800" dirty="0" smtClean="0"/>
              <a:t> and a Method Walk.</a:t>
            </a:r>
          </a:p>
          <a:p>
            <a:r>
              <a:rPr lang="en-US" sz="2800" dirty="0" smtClean="0"/>
              <a:t>Modify the Zombie and Human classes to implement from this interface instead of derive from the Person class.</a:t>
            </a:r>
          </a:p>
          <a:p>
            <a:r>
              <a:rPr lang="en-US" sz="2800" dirty="0" smtClean="0"/>
              <a:t>Instantiate multiple versions of each class, but set them equal to a variable defined as </a:t>
            </a:r>
            <a:r>
              <a:rPr lang="en-US" sz="2800" dirty="0" err="1" smtClean="0"/>
              <a:t>IPerson</a:t>
            </a:r>
            <a:r>
              <a:rPr lang="en-US" sz="2800" dirty="0"/>
              <a:t> </a:t>
            </a:r>
            <a:r>
              <a:rPr lang="en-US" sz="2800" dirty="0" smtClean="0"/>
              <a:t>and add them to a List of </a:t>
            </a:r>
            <a:r>
              <a:rPr lang="en-US" sz="2800" dirty="0" err="1" smtClean="0"/>
              <a:t>IPerson</a:t>
            </a:r>
            <a:endParaRPr lang="en-US" sz="2800" dirty="0" smtClean="0"/>
          </a:p>
          <a:p>
            <a:r>
              <a:rPr lang="en-US" sz="2800" dirty="0" smtClean="0"/>
              <a:t>Loop through each instance calling the walk method using polymorphism.</a:t>
            </a:r>
          </a:p>
          <a:p>
            <a:endParaRPr lang="en-US" sz="2800" dirty="0" smtClean="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
        <p:nvSpPr>
          <p:cNvPr id="3" name="Subtitle 2"/>
          <p:cNvSpPr>
            <a:spLocks noGrp="1"/>
          </p:cNvSpPr>
          <p:nvPr>
            <p:ph type="subTitle" idx="1"/>
          </p:nvPr>
        </p:nvSpPr>
        <p:spPr/>
        <p:txBody>
          <a:bodyPr/>
          <a:lstStyle/>
          <a:p>
            <a:r>
              <a:rPr lang="en-US" dirty="0" smtClean="0"/>
              <a:t>Object Oriented Programming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smtClean="0"/>
              <a:t>Java OOP </a:t>
            </a:r>
            <a:r>
              <a:rPr lang="en-US" sz="2800" dirty="0" err="1" smtClean="0"/>
              <a:t>UDacity</a:t>
            </a:r>
            <a:endParaRPr lang="en-US" sz="2800" dirty="0" smtClean="0"/>
          </a:p>
          <a:p>
            <a:pPr lvl="1"/>
            <a:r>
              <a:rPr lang="en-US" sz="2600" dirty="0">
                <a:hlinkClick r:id="rId3"/>
              </a:rPr>
              <a:t>https://www.udacity.com/course/object-oriented-programming-in-java--</a:t>
            </a:r>
            <a:r>
              <a:rPr lang="en-US" sz="2600" dirty="0" smtClean="0">
                <a:hlinkClick r:id="rId3"/>
              </a:rPr>
              <a:t>ud283</a:t>
            </a:r>
            <a:endParaRPr lang="en-US" sz="2600" dirty="0" smtClean="0"/>
          </a:p>
          <a:p>
            <a:r>
              <a:rPr lang="en-US" sz="3000" dirty="0" smtClean="0"/>
              <a:t>Microsoft Docs</a:t>
            </a:r>
          </a:p>
          <a:p>
            <a:pPr lvl="1"/>
            <a:r>
              <a:rPr lang="en-US" sz="2600" dirty="0">
                <a:hlinkClick r:id="rId4"/>
              </a:rPr>
              <a:t>https://</a:t>
            </a:r>
            <a:r>
              <a:rPr lang="en-US" sz="2600" dirty="0" smtClean="0">
                <a:hlinkClick r:id="rId4"/>
              </a:rPr>
              <a:t>docs.microsoft.com/en-us/dotnet/csharp/programming-guide/concepts/object-oriented-programming</a:t>
            </a:r>
            <a:endParaRPr lang="en-US" sz="2600" dirty="0" smtClean="0"/>
          </a:p>
          <a:p>
            <a:r>
              <a:rPr lang="en-US" sz="3000" dirty="0" err="1" smtClean="0"/>
              <a:t>Udemy</a:t>
            </a:r>
            <a:endParaRPr lang="en-US" sz="3000" dirty="0" smtClean="0"/>
          </a:p>
          <a:p>
            <a:pPr lvl="1"/>
            <a:r>
              <a:rPr lang="en-US" sz="2600" dirty="0">
                <a:hlinkClick r:id="rId5"/>
              </a:rPr>
              <a:t>https://www.udemy.com/basics-of-object-oriented-programming-with-csharp</a:t>
            </a:r>
            <a:r>
              <a:rPr lang="en-US" sz="2600" dirty="0" smtClean="0">
                <a:hlinkClick r:id="rId5"/>
              </a:rPr>
              <a:t>/</a:t>
            </a:r>
            <a:endParaRPr lang="en-US" sz="2600" dirty="0" smtClean="0"/>
          </a:p>
          <a:p>
            <a:endParaRPr lang="en-US" sz="2800" dirty="0" smtClean="0"/>
          </a:p>
        </p:txBody>
      </p:sp>
    </p:spTree>
    <p:extLst>
      <p:ext uri="{BB962C8B-B14F-4D97-AF65-F5344CB8AC3E}">
        <p14:creationId xmlns:p14="http://schemas.microsoft.com/office/powerpoint/2010/main" val="76412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Practicing!</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smtClean="0"/>
              <a:t>Try creating new classes and instantiating them.</a:t>
            </a:r>
          </a:p>
          <a:p>
            <a:r>
              <a:rPr lang="en-US" sz="3200" dirty="0" smtClean="0"/>
              <a:t>Try to think of different parent child relationships and implement with inheritance.</a:t>
            </a:r>
          </a:p>
          <a:p>
            <a:r>
              <a:rPr lang="en-US" sz="2800" dirty="0" smtClean="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Syntax</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smtClean="0"/>
              <a:t>[access modifier] class [name] : [base class], [interface1], [interface2]</a:t>
            </a:r>
          </a:p>
          <a:p>
            <a:pPr marL="457200" lvl="1" indent="0">
              <a:buNone/>
            </a:pPr>
            <a:r>
              <a:rPr lang="en-US" sz="2600" dirty="0" smtClean="0"/>
              <a:t>{</a:t>
            </a:r>
          </a:p>
          <a:p>
            <a:pPr marL="457200" lvl="1" indent="0">
              <a:buNone/>
            </a:pPr>
            <a:r>
              <a:rPr lang="en-US" sz="2600" dirty="0"/>
              <a:t>	</a:t>
            </a:r>
            <a:r>
              <a:rPr lang="en-US" sz="2600" dirty="0" smtClean="0"/>
              <a:t>Statements…</a:t>
            </a:r>
          </a:p>
          <a:p>
            <a:pPr marL="457200" lvl="1" indent="0">
              <a:buNone/>
            </a:pPr>
            <a:r>
              <a:rPr lang="en-US" sz="2600" dirty="0" smtClean="0"/>
              <a:t>}</a:t>
            </a:r>
          </a:p>
          <a:p>
            <a:pPr marL="457200" lvl="1" indent="0">
              <a:buNone/>
            </a:pPr>
            <a:endParaRPr lang="en-US" sz="2600" dirty="0"/>
          </a:p>
          <a:p>
            <a:pPr marL="457200" lvl="1" indent="0">
              <a:buNone/>
            </a:pPr>
            <a:r>
              <a:rPr lang="en-US" sz="2600" dirty="0" smtClean="0"/>
              <a:t>public class Car : Automobile, </a:t>
            </a:r>
            <a:r>
              <a:rPr lang="en-US" sz="2600" dirty="0" err="1" smtClean="0"/>
              <a:t>IPositionWriter</a:t>
            </a:r>
            <a:endParaRPr lang="en-US" sz="2600" dirty="0" smtClean="0"/>
          </a:p>
          <a:p>
            <a:pPr marL="457200" lvl="1" indent="0">
              <a:buNone/>
            </a:pPr>
            <a:r>
              <a:rPr lang="en-US" sz="2600" dirty="0" smtClean="0"/>
              <a:t>{</a:t>
            </a:r>
          </a:p>
          <a:p>
            <a:pPr marL="457200" lvl="1" indent="0">
              <a:buNone/>
            </a:pPr>
            <a:r>
              <a:rPr lang="en-US" sz="2600" dirty="0"/>
              <a:t> </a:t>
            </a:r>
            <a:r>
              <a:rPr lang="en-US" sz="2600" dirty="0" smtClean="0"/>
              <a:t>  Statements…</a:t>
            </a:r>
          </a:p>
          <a:p>
            <a:pPr marL="457200" lvl="1" indent="0">
              <a:buNone/>
            </a:pPr>
            <a:r>
              <a:rPr lang="en-US" sz="2600" dirty="0"/>
              <a:t>}</a:t>
            </a:r>
            <a:r>
              <a:rPr lang="en-US" sz="2600" dirty="0" smtClean="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 classes</a:t>
            </a:r>
          </a:p>
          <a:p>
            <a:r>
              <a:rPr lang="en-US" sz="2800" dirty="0" smtClean="0"/>
              <a:t>Group Related Classes</a:t>
            </a:r>
          </a:p>
          <a:p>
            <a:r>
              <a:rPr lang="en-US" sz="2800" dirty="0" smtClean="0"/>
              <a:t>Similar to a Category</a:t>
            </a:r>
          </a:p>
          <a:p>
            <a:r>
              <a:rPr lang="en-US" sz="2800" dirty="0" smtClean="0"/>
              <a:t>Contain periods . to denote Sub Categories</a:t>
            </a:r>
          </a:p>
          <a:p>
            <a:r>
              <a:rPr lang="en-US" sz="2800" dirty="0" smtClean="0"/>
              <a:t>Often follow a naming convention like:</a:t>
            </a:r>
          </a:p>
          <a:p>
            <a:pPr marL="0" indent="0">
              <a:buNone/>
            </a:pPr>
            <a:r>
              <a:rPr lang="en-US" sz="2600" dirty="0" smtClean="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Syntax</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smtClean="0"/>
              <a:t>namespace [name]</a:t>
            </a:r>
          </a:p>
          <a:p>
            <a:pPr marL="0" indent="0">
              <a:buNone/>
            </a:pPr>
            <a:r>
              <a:rPr lang="en-US" sz="2800" dirty="0" smtClean="0"/>
              <a:t>{</a:t>
            </a:r>
          </a:p>
          <a:p>
            <a:pPr marL="0" indent="0">
              <a:buNone/>
            </a:pPr>
            <a:r>
              <a:rPr lang="en-US" sz="2800" dirty="0"/>
              <a:t> </a:t>
            </a:r>
            <a:r>
              <a:rPr lang="en-US" sz="2800" dirty="0" smtClean="0"/>
              <a:t>  Statements…</a:t>
            </a:r>
          </a:p>
          <a:p>
            <a:pPr marL="0" indent="0">
              <a:buNone/>
            </a:pPr>
            <a:r>
              <a:rPr lang="en-US" sz="2800" dirty="0"/>
              <a:t>}</a:t>
            </a:r>
            <a:endParaRPr lang="en-US" sz="2800" dirty="0" smtClean="0"/>
          </a:p>
          <a:p>
            <a:pPr marL="0" indent="0">
              <a:buNone/>
            </a:pPr>
            <a:endParaRPr lang="en-US" sz="2800" dirty="0"/>
          </a:p>
          <a:p>
            <a:pPr marL="0" indent="0">
              <a:buNone/>
            </a:pPr>
            <a:r>
              <a:rPr lang="en-US" sz="2800" dirty="0" smtClean="0"/>
              <a:t>namespace </a:t>
            </a:r>
            <a:r>
              <a:rPr lang="en-US" sz="2800" dirty="0" err="1" smtClean="0"/>
              <a:t>Logols.Assessment.Entities.Subjects</a:t>
            </a:r>
            <a:r>
              <a:rPr lang="en-US" sz="2800" dirty="0"/>
              <a:t> </a:t>
            </a:r>
            <a:endParaRPr lang="en-US" sz="2800" dirty="0" smtClean="0"/>
          </a:p>
          <a:p>
            <a:pPr marL="0" indent="0">
              <a:buNone/>
            </a:pPr>
            <a:r>
              <a:rPr lang="en-US" sz="2800" dirty="0" smtClean="0"/>
              <a:t>{</a:t>
            </a:r>
          </a:p>
          <a:p>
            <a:pPr marL="0" indent="0">
              <a:buNone/>
            </a:pPr>
            <a:r>
              <a:rPr lang="en-US" sz="2800" dirty="0" smtClean="0"/>
              <a:t>   Statements…</a:t>
            </a:r>
          </a:p>
          <a:p>
            <a:pPr marL="0" indent="0">
              <a:buNone/>
            </a:pPr>
            <a:r>
              <a:rPr lang="en-US" sz="2800" dirty="0"/>
              <a:t>}</a:t>
            </a:r>
            <a:endParaRPr lang="en-US" sz="2800" dirty="0" smtClean="0"/>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Directive</a:t>
            </a:r>
            <a:endParaRPr lang="en-US" dirty="0"/>
          </a:p>
        </p:txBody>
      </p:sp>
      <p:sp>
        <p:nvSpPr>
          <p:cNvPr id="3" name="Content Placeholder 2"/>
          <p:cNvSpPr>
            <a:spLocks noGrp="1"/>
          </p:cNvSpPr>
          <p:nvPr>
            <p:ph idx="1"/>
          </p:nvPr>
        </p:nvSpPr>
        <p:spPr/>
        <p:txBody>
          <a:bodyPr>
            <a:normAutofit/>
          </a:bodyPr>
          <a:lstStyle/>
          <a:p>
            <a:r>
              <a:rPr lang="en-US" sz="2800" dirty="0" smtClean="0"/>
              <a:t>Allows use of Type in a Namespace</a:t>
            </a:r>
          </a:p>
          <a:p>
            <a:r>
              <a:rPr lang="en-US" sz="2800" dirty="0" smtClean="0"/>
              <a:t>Listed at the top of a code file above the namespace.</a:t>
            </a:r>
          </a:p>
          <a:p>
            <a:r>
              <a:rPr lang="en-US" sz="2800" dirty="0" smtClean="0"/>
              <a:t>Easier/Shorter than Listing a Type with the Namespace</a:t>
            </a:r>
          </a:p>
          <a:p>
            <a:r>
              <a:rPr lang="en-US" sz="2800" dirty="0" smtClean="0"/>
              <a:t>Example:</a:t>
            </a:r>
          </a:p>
          <a:p>
            <a:pPr marL="0" indent="0">
              <a:buNone/>
            </a:pPr>
            <a:r>
              <a:rPr lang="en-US" sz="2800" dirty="0"/>
              <a:t>using </a:t>
            </a:r>
            <a:r>
              <a:rPr lang="en-US" sz="2800" dirty="0" err="1" smtClean="0"/>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sz="half" idx="1"/>
          </p:nvPr>
        </p:nvSpPr>
        <p:spPr/>
        <p:txBody>
          <a:bodyPr>
            <a:normAutofit/>
          </a:bodyPr>
          <a:lstStyle/>
          <a:p>
            <a:r>
              <a:rPr lang="en-US" sz="2800" dirty="0" smtClean="0"/>
              <a:t>Method called when a class is instantiated</a:t>
            </a:r>
          </a:p>
          <a:p>
            <a:r>
              <a:rPr lang="en-US" sz="2800" dirty="0" smtClean="0"/>
              <a:t>Method Name = Class Name</a:t>
            </a:r>
          </a:p>
          <a:p>
            <a:r>
              <a:rPr lang="en-US" sz="2800" dirty="0" smtClean="0"/>
              <a:t>Return type or void is not used</a:t>
            </a:r>
          </a:p>
          <a:p>
            <a:r>
              <a:rPr lang="en-US" sz="2800" dirty="0" smtClean="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Class with Constructor</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4961</TotalTime>
  <Words>2942</Words>
  <Application>Microsoft Office PowerPoint</Application>
  <PresentationFormat>Widescreen</PresentationFormat>
  <Paragraphs>381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What is an Interface?</vt:lpstr>
      <vt:lpstr>Polymorphism</vt:lpstr>
      <vt:lpstr>EXAMPLE</vt:lpstr>
      <vt:lpstr>ASSESSMENT</vt:lpstr>
      <vt:lpstr>Assignment</vt:lpstr>
      <vt:lpstr>QUICK REVIEW</vt:lpstr>
      <vt:lpstr>Additional Resources</vt:lpstr>
      <vt:lpstr>Keep Practicing!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303</cp:revision>
  <dcterms:created xsi:type="dcterms:W3CDTF">2017-04-24T23:58:16Z</dcterms:created>
  <dcterms:modified xsi:type="dcterms:W3CDTF">2018-02-11T18:21:15Z</dcterms:modified>
</cp:coreProperties>
</file>