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95" r:id="rId3"/>
    <p:sldId id="296" r:id="rId4"/>
    <p:sldId id="294" r:id="rId5"/>
    <p:sldId id="299" r:id="rId6"/>
    <p:sldId id="343" r:id="rId7"/>
    <p:sldId id="348" r:id="rId8"/>
    <p:sldId id="300" r:id="rId9"/>
    <p:sldId id="301" r:id="rId10"/>
    <p:sldId id="344" r:id="rId11"/>
    <p:sldId id="349" r:id="rId12"/>
    <p:sldId id="351" r:id="rId13"/>
    <p:sldId id="303" r:id="rId14"/>
    <p:sldId id="345" r:id="rId15"/>
    <p:sldId id="302" r:id="rId16"/>
    <p:sldId id="305" r:id="rId17"/>
    <p:sldId id="346" r:id="rId18"/>
    <p:sldId id="298" r:id="rId19"/>
    <p:sldId id="297" r:id="rId20"/>
    <p:sldId id="347" r:id="rId21"/>
    <p:sldId id="350" r:id="rId22"/>
    <p:sldId id="352" r:id="rId23"/>
    <p:sldId id="304" r:id="rId24"/>
    <p:sldId id="340" r:id="rId25"/>
    <p:sldId id="34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982" autoAdjust="0"/>
  </p:normalViewPr>
  <p:slideViewPr>
    <p:cSldViewPr snapToGrid="0">
      <p:cViewPr>
        <p:scale>
          <a:sx n="50" d="100"/>
          <a:sy n="50" d="100"/>
        </p:scale>
        <p:origin x="12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FFA03-EA42-4D4B-BC08-EB70C6D8C289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4DD28-1949-4B74-B4FA-306122DED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93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Elements define the objects on a page.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They have a start and an end tag.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Values and other elements can be nested inside the element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Empty elements, those that don’t have anything between the begin and end tag can have a / at the end and not use an end tag.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Lowercase is the standard for elements.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09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board a paragraph with text “this is a paragraph”.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an image that exists in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 named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profile.gif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90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78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Links are represented by the a element.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href</a:t>
            </a:r>
            <a:r>
              <a:rPr lang="en-US" baseline="0" dirty="0" smtClean="0"/>
              <a:t> attribute specifies the location of the link.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text of the link goes between the tags.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paths can be specified in multiple ways.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An absolute path can be specified with the full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Or a relative path can be used in reference to the page that the link is displayed 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relative path is recommended if the link is hosted within the same 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7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4DD28-1949-4B74-B4FA-306122DED2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24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are a number of elements that just exist to help make the page more semantic.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means that the elements are describing what is inside the element.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means that not only does the page work for users to use it in a browser, but it can also be used by other machines to read the page and figure out what to do with the text based upon what semantic element it’s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table element represents a table as you might imagine.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is a </a:t>
            </a:r>
            <a:r>
              <a:rPr lang="en-US" baseline="0" dirty="0" err="1" smtClean="0"/>
              <a:t>thead</a:t>
            </a:r>
            <a:r>
              <a:rPr lang="en-US" baseline="0" dirty="0" smtClean="0"/>
              <a:t> element that represent the header and a </a:t>
            </a:r>
            <a:r>
              <a:rPr lang="en-US" baseline="0" dirty="0" err="1" smtClean="0"/>
              <a:t>tbody</a:t>
            </a:r>
            <a:r>
              <a:rPr lang="en-US" baseline="0" dirty="0" smtClean="0"/>
              <a:t> element that represents the body of the 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footer is represented by the </a:t>
            </a:r>
            <a:r>
              <a:rPr lang="en-US" baseline="0" dirty="0" err="1" smtClean="0"/>
              <a:t>tfoot</a:t>
            </a:r>
            <a:r>
              <a:rPr lang="en-US" baseline="0" dirty="0" smtClean="0"/>
              <a:t> element.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These are optional.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Inside the table the </a:t>
            </a:r>
            <a:r>
              <a:rPr lang="en-US" baseline="0" dirty="0" err="1" smtClean="0"/>
              <a:t>tr</a:t>
            </a:r>
            <a:r>
              <a:rPr lang="en-US" baseline="0" dirty="0" smtClean="0"/>
              <a:t> element represents a table row.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Each column is represented by </a:t>
            </a:r>
            <a:r>
              <a:rPr lang="en-US" baseline="0" dirty="0" err="1" smtClean="0"/>
              <a:t>th</a:t>
            </a:r>
            <a:r>
              <a:rPr lang="en-US" baseline="0" dirty="0" smtClean="0"/>
              <a:t> in the header and td in the body.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99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4DD28-1949-4B74-B4FA-306122DED2C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35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form is the standard way for the page to submit data to the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Everything is surrounded by the form element start and end tags.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Within the form tags are input elements.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Different types can be specified for the input such as text for a textbox, radio for radio buttons, checkbox for checkboxes, and submit for the submit button.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fieldset</a:t>
            </a:r>
            <a:r>
              <a:rPr lang="en-US" baseline="0" dirty="0" smtClean="0"/>
              <a:t> can be used to semantically describe where form fields 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706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Here’s a quick example of a form.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691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4DD28-1949-4B74-B4FA-306122DED2C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9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Attributes are properties associated with an element.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They go in the start tag and are written with the attribute name = to the value.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is an example of the title attribute being set on the p element.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436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link to Google’s site with text “search engine”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board a table with two columns, a header, and two rows.  Put in whatever text you would like.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text box with an id “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576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521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Comments in html are represented with this syntax &lt;!-- comment --&gt;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Here is an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64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name of objects on the page?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properties associated with an element called?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paragraph with text “this is a paragraph”.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an image that exists in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 named profile.gif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link to Google’s site with text “search engine”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table with two columns, a header, and two rows.  Put in whatever text you would like.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text box with an id “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443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44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DocType</a:t>
            </a:r>
            <a:r>
              <a:rPr lang="en-US" baseline="0" dirty="0" smtClean="0"/>
              <a:t> is that first part of the HTML page.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tells the browser which version of HTML it 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Let’s see the examples..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For HTML 5 you just specify html.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98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is the structure of a basic html page.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DocType</a:t>
            </a:r>
            <a:r>
              <a:rPr lang="en-US" baseline="0" dirty="0" smtClean="0"/>
              <a:t> element is specified first.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Then you have the html element.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Inside the html element is the head element.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After the head element is the body element inside of the html element.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other page elements will go in the body.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38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4DD28-1949-4B74-B4FA-306122DED2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01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name of objects on the page?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properties associated with an element called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88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Here are some common elements that you will see over and over again.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Div</a:t>
            </a:r>
            <a:r>
              <a:rPr lang="en-US" baseline="0" dirty="0" smtClean="0"/>
              <a:t> provides an empty container to be styled.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Span also provides an empty container to be styled, but inline.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 represents a paragraph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h1, h2, h3, h4, h5, and h6 are different sizes of headings.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br</a:t>
            </a:r>
            <a:r>
              <a:rPr lang="en-US" baseline="0" dirty="0" smtClean="0"/>
              <a:t> represents a break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hr</a:t>
            </a:r>
            <a:r>
              <a:rPr lang="en-US" baseline="0" dirty="0" smtClean="0"/>
              <a:t> represents a horizontal 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43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img</a:t>
            </a:r>
            <a:r>
              <a:rPr lang="en-US" baseline="0" dirty="0" smtClean="0"/>
              <a:t> element represents an image on the page.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Here is an example of the element.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is a </a:t>
            </a:r>
            <a:r>
              <a:rPr lang="en-US" baseline="0" dirty="0" err="1" smtClean="0"/>
              <a:t>src</a:t>
            </a:r>
            <a:r>
              <a:rPr lang="en-US" baseline="0" dirty="0" smtClean="0"/>
              <a:t> attribute that defines where the image is in reference to the page.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alt attribute is text that shows if the image cannot be displayed for some reason.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is a width and height also, but it is recommended to use the style instead.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73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4DD28-1949-4B74-B4FA-306122DED2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48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5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0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11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2861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56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53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4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67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2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2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1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4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1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7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7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1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91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FB5D56-0812-4ED5-8B52-3D0DCBF578CB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74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freecodecamp.org/" TargetMode="External"/><Relationship Id="rId4" Type="http://schemas.openxmlformats.org/officeDocument/2006/relationships/hyperlink" Target="https://jsfiddle.net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tml.com/tags/doctyp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Logols</a:t>
            </a:r>
            <a:r>
              <a:rPr lang="en-US" dirty="0" smtClean="0"/>
              <a:t>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Weekend web Development Boot Camp</a:t>
            </a:r>
          </a:p>
          <a:p>
            <a:r>
              <a:rPr lang="en-US" dirty="0" smtClean="0"/>
              <a:t>Training: 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iMAGES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7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Paragraph</a:t>
            </a:r>
            <a:r>
              <a:rPr lang="en-US" dirty="0"/>
              <a:t> </a:t>
            </a:r>
            <a:r>
              <a:rPr lang="en-US" dirty="0" smtClean="0"/>
              <a:t>and Images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2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Write an interface for our status report.</a:t>
            </a:r>
            <a:endParaRPr lang="en-US" sz="3200" dirty="0"/>
          </a:p>
          <a:p>
            <a:pPr lvl="0"/>
            <a:r>
              <a:rPr lang="en-US" sz="3200" dirty="0" smtClean="0"/>
              <a:t>Write the basic html structure with header text and title of “Zombie Status Report”.</a:t>
            </a:r>
          </a:p>
          <a:p>
            <a:pPr lvl="0"/>
            <a:r>
              <a:rPr lang="en-US" sz="3200" dirty="0" smtClean="0"/>
              <a:t>Under the title, link to an image that you find online or have on your computer.</a:t>
            </a:r>
          </a:p>
          <a:p>
            <a:pPr lvl="0"/>
            <a:r>
              <a:rPr lang="en-US" sz="3200" dirty="0" smtClean="0"/>
              <a:t>Under the image add a paragraph tag describing the report.</a:t>
            </a:r>
            <a:endParaRPr lang="en-US" sz="3200" dirty="0" smtClean="0"/>
          </a:p>
          <a:p>
            <a:pPr lvl="0"/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2187233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(Hyperlinks)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Represented by the a Element</a:t>
            </a:r>
          </a:p>
          <a:p>
            <a:r>
              <a:rPr lang="en-US" dirty="0" smtClean="0"/>
              <a:t>Attributes:</a:t>
            </a:r>
          </a:p>
          <a:p>
            <a:pPr lvl="1"/>
            <a:r>
              <a:rPr lang="en-US" dirty="0" err="1" smtClean="0"/>
              <a:t>Href</a:t>
            </a:r>
            <a:endParaRPr lang="en-US" dirty="0" smtClean="0"/>
          </a:p>
          <a:p>
            <a:r>
              <a:rPr lang="en-US" dirty="0" smtClean="0"/>
              <a:t>Absolute Path</a:t>
            </a:r>
          </a:p>
          <a:p>
            <a:pPr lvl="1"/>
            <a:r>
              <a:rPr lang="en-US" dirty="0" smtClean="0"/>
              <a:t>http://www.google.com</a:t>
            </a:r>
          </a:p>
          <a:p>
            <a:r>
              <a:rPr lang="en-US" dirty="0" smtClean="0"/>
              <a:t>Relative Paths</a:t>
            </a:r>
          </a:p>
          <a:p>
            <a:pPr lvl="1"/>
            <a:r>
              <a:rPr lang="en-US" dirty="0" smtClean="0"/>
              <a:t>About.html</a:t>
            </a:r>
          </a:p>
          <a:p>
            <a:pPr lvl="1"/>
            <a:r>
              <a:rPr lang="en-US" dirty="0" smtClean="0"/>
              <a:t>../About.html</a:t>
            </a:r>
          </a:p>
          <a:p>
            <a:pPr lvl="1"/>
            <a:r>
              <a:rPr lang="en-US" dirty="0" smtClean="0"/>
              <a:t>/Company/About.html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45720" indent="0">
              <a:spcBef>
                <a:spcPts val="100"/>
              </a:spcBef>
              <a:buNone/>
            </a:pPr>
            <a:r>
              <a:rPr lang="en-US" dirty="0" smtClean="0"/>
              <a:t>Example: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=“http://www.google.com”&gt;Google Link&lt;/a&gt;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183" y="2365747"/>
            <a:ext cx="4395788" cy="2718509"/>
          </a:xfrm>
        </p:spPr>
      </p:pic>
    </p:spTree>
    <p:extLst>
      <p:ext uri="{BB962C8B-B14F-4D97-AF65-F5344CB8AC3E}">
        <p14:creationId xmlns:p14="http://schemas.microsoft.com/office/powerpoint/2010/main" val="2370260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lINKS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9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article</a:t>
            </a:r>
          </a:p>
          <a:p>
            <a:r>
              <a:rPr lang="en-US" sz="2800" dirty="0" smtClean="0"/>
              <a:t>aside</a:t>
            </a:r>
          </a:p>
          <a:p>
            <a:r>
              <a:rPr lang="en-US" sz="2800" dirty="0" smtClean="0"/>
              <a:t>details</a:t>
            </a:r>
          </a:p>
          <a:p>
            <a:r>
              <a:rPr lang="en-US" sz="2800" dirty="0" err="1" smtClean="0"/>
              <a:t>figcaption</a:t>
            </a:r>
            <a:endParaRPr lang="en-US" sz="2800" dirty="0" smtClean="0"/>
          </a:p>
          <a:p>
            <a:r>
              <a:rPr lang="en-US" sz="2800" dirty="0" smtClean="0"/>
              <a:t>figure</a:t>
            </a:r>
          </a:p>
          <a:p>
            <a:r>
              <a:rPr lang="en-US" sz="2800" dirty="0" smtClean="0"/>
              <a:t>footer</a:t>
            </a:r>
          </a:p>
          <a:p>
            <a:r>
              <a:rPr lang="en-US" sz="2800" dirty="0" smtClean="0"/>
              <a:t>header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 smtClean="0"/>
              <a:t>mark</a:t>
            </a:r>
          </a:p>
          <a:p>
            <a:r>
              <a:rPr lang="en-US" sz="2800" dirty="0" err="1" smtClean="0"/>
              <a:t>nav</a:t>
            </a:r>
            <a:endParaRPr lang="en-US" sz="2800" dirty="0" smtClean="0"/>
          </a:p>
          <a:p>
            <a:r>
              <a:rPr lang="en-US" sz="2800" dirty="0" smtClean="0"/>
              <a:t>section</a:t>
            </a:r>
          </a:p>
          <a:p>
            <a:r>
              <a:rPr lang="en-US" sz="2800" dirty="0" smtClean="0"/>
              <a:t>summary</a:t>
            </a:r>
          </a:p>
          <a:p>
            <a:r>
              <a:rPr lang="en-US" sz="2800" dirty="0" smtClean="0"/>
              <a:t>Time</a:t>
            </a:r>
            <a:endParaRPr lang="en-US" sz="2800" dirty="0"/>
          </a:p>
          <a:p>
            <a:r>
              <a:rPr lang="en-US" sz="2800" dirty="0"/>
              <a:t>main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1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45720" indent="0">
              <a:spcBef>
                <a:spcPts val="100"/>
              </a:spcBef>
              <a:buNone/>
            </a:pPr>
            <a:r>
              <a:rPr lang="en-US" dirty="0" smtClean="0"/>
              <a:t>&lt;table&gt;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thead</a:t>
            </a:r>
            <a:r>
              <a:rPr lang="en-US" dirty="0" smtClean="0"/>
              <a:t>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&lt;</a:t>
            </a:r>
            <a:r>
              <a:rPr lang="en-US" dirty="0" err="1" smtClean="0"/>
              <a:t>th</a:t>
            </a:r>
            <a:r>
              <a:rPr lang="en-US" dirty="0" smtClean="0"/>
              <a:t>&gt;First Name&lt;/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 smtClean="0"/>
              <a:t>      &lt;</a:t>
            </a:r>
            <a:r>
              <a:rPr lang="en-US" dirty="0" err="1" smtClean="0"/>
              <a:t>th</a:t>
            </a:r>
            <a:r>
              <a:rPr lang="en-US" dirty="0" smtClean="0"/>
              <a:t>&gt;Last Name&lt;/</a:t>
            </a:r>
            <a:r>
              <a:rPr lang="en-US" dirty="0" err="1"/>
              <a:t>th</a:t>
            </a:r>
            <a:r>
              <a:rPr lang="en-US" dirty="0"/>
              <a:t>&gt;</a:t>
            </a:r>
            <a:endParaRPr lang="en-US" dirty="0" smtClean="0"/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&lt;/</a:t>
            </a:r>
            <a:r>
              <a:rPr lang="en-US" dirty="0" err="1" smtClean="0"/>
              <a:t>thead</a:t>
            </a:r>
            <a:r>
              <a:rPr lang="en-US" dirty="0" smtClean="0"/>
              <a:t>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&lt;</a:t>
            </a:r>
            <a:r>
              <a:rPr lang="en-US" dirty="0" err="1" smtClean="0"/>
              <a:t>tbody</a:t>
            </a:r>
            <a:r>
              <a:rPr lang="en-US" dirty="0" smtClean="0"/>
              <a:t>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&lt;td&gt;John&lt;/td&gt;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&lt;td&gt;</a:t>
            </a:r>
            <a:r>
              <a:rPr lang="en-US" dirty="0" err="1" smtClean="0"/>
              <a:t>Smtih</a:t>
            </a:r>
            <a:r>
              <a:rPr lang="en-US" dirty="0" smtClean="0"/>
              <a:t>&lt;/td</a:t>
            </a:r>
            <a:r>
              <a:rPr lang="en-US" dirty="0"/>
              <a:t>&gt;</a:t>
            </a:r>
            <a:endParaRPr lang="en-US" dirty="0" smtClean="0"/>
          </a:p>
          <a:p>
            <a:pPr marL="45720" indent="0">
              <a:spcBef>
                <a:spcPts val="100"/>
              </a:spcBef>
              <a:buNone/>
            </a:pPr>
            <a:r>
              <a:rPr lang="en-US" dirty="0" smtClean="0"/>
              <a:t>   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&lt;</a:t>
            </a:r>
            <a:r>
              <a:rPr lang="en-US" dirty="0" smtClean="0"/>
              <a:t>td&gt;Tom&lt;/td</a:t>
            </a:r>
            <a:r>
              <a:rPr lang="en-US" dirty="0"/>
              <a:t>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&lt;</a:t>
            </a:r>
            <a:r>
              <a:rPr lang="en-US" dirty="0" smtClean="0"/>
              <a:t>td&gt;Jones&lt;/</a:t>
            </a:r>
            <a:r>
              <a:rPr lang="en-US" dirty="0"/>
              <a:t>td&gt;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&lt;/</a:t>
            </a:r>
            <a:r>
              <a:rPr lang="en-US" dirty="0" err="1"/>
              <a:t>tr</a:t>
            </a:r>
            <a:r>
              <a:rPr lang="en-US" dirty="0"/>
              <a:t>&gt;</a:t>
            </a:r>
            <a:endParaRPr lang="en-US" dirty="0" smtClean="0"/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&lt;/</a:t>
            </a:r>
            <a:r>
              <a:rPr lang="en-US" dirty="0" err="1" smtClean="0"/>
              <a:t>tbody</a:t>
            </a:r>
            <a:r>
              <a:rPr lang="en-US" dirty="0" smtClean="0"/>
              <a:t>&gt;  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 smtClean="0"/>
              <a:t>&lt;/table&gt;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72" y="1853248"/>
            <a:ext cx="5737813" cy="2457495"/>
          </a:xfrm>
        </p:spPr>
      </p:pic>
    </p:spTree>
    <p:extLst>
      <p:ext uri="{BB962C8B-B14F-4D97-AF65-F5344CB8AC3E}">
        <p14:creationId xmlns:p14="http://schemas.microsoft.com/office/powerpoint/2010/main" val="1686809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tABLES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7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form</a:t>
            </a:r>
          </a:p>
          <a:p>
            <a:pPr lvl="1"/>
            <a:r>
              <a:rPr lang="en-US" sz="2400" dirty="0" smtClean="0"/>
              <a:t>Attributes:  action, method, autocomplete, name, </a:t>
            </a:r>
            <a:r>
              <a:rPr lang="en-US" sz="2400" dirty="0" err="1" smtClean="0"/>
              <a:t>novalidate</a:t>
            </a:r>
            <a:r>
              <a:rPr lang="en-US" sz="2400" dirty="0" smtClean="0"/>
              <a:t>, target, accept-charset</a:t>
            </a:r>
          </a:p>
          <a:p>
            <a:pPr lvl="1"/>
            <a:r>
              <a:rPr lang="en-US" sz="2400" dirty="0" smtClean="0"/>
              <a:t>Methods:  get, post</a:t>
            </a:r>
          </a:p>
          <a:p>
            <a:r>
              <a:rPr lang="en-US" sz="2400" dirty="0" smtClean="0"/>
              <a:t>Input</a:t>
            </a:r>
          </a:p>
          <a:p>
            <a:pPr lvl="1"/>
            <a:r>
              <a:rPr lang="en-US" sz="2400" dirty="0" smtClean="0"/>
              <a:t>Attributes:  type, name, value</a:t>
            </a:r>
          </a:p>
          <a:p>
            <a:pPr lvl="1"/>
            <a:r>
              <a:rPr lang="en-US" sz="2400" dirty="0" smtClean="0"/>
              <a:t>Types:  text, radio, checkbox, </a:t>
            </a:r>
            <a:r>
              <a:rPr lang="en-US" sz="2400" dirty="0" smtClean="0"/>
              <a:t>submit, select</a:t>
            </a:r>
            <a:endParaRPr lang="en-US" sz="2400" dirty="0" smtClean="0"/>
          </a:p>
          <a:p>
            <a:r>
              <a:rPr lang="en-US" sz="2400" dirty="0" err="1" smtClean="0"/>
              <a:t>fieldset</a:t>
            </a:r>
            <a:endParaRPr lang="en-US" sz="2400" dirty="0" smtClean="0"/>
          </a:p>
          <a:p>
            <a:r>
              <a:rPr lang="en-US" sz="2400" dirty="0" smtClean="0"/>
              <a:t>legend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883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" indent="0">
              <a:spcBef>
                <a:spcPts val="100"/>
              </a:spcBef>
              <a:buNone/>
            </a:pPr>
            <a:r>
              <a:rPr lang="en-US" sz="2400" dirty="0" smtClean="0"/>
              <a:t>Example: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 smtClean="0"/>
              <a:t>&lt;form action=“/formAction.html” method=“post”&gt;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First Name:&lt;</a:t>
            </a:r>
            <a:r>
              <a:rPr lang="en-US" sz="2400" dirty="0" err="1" smtClean="0"/>
              <a:t>br</a:t>
            </a:r>
            <a:r>
              <a:rPr lang="en-US" sz="2400" dirty="0" smtClean="0"/>
              <a:t> /&gt;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&lt;input type=“text” name=“</a:t>
            </a:r>
            <a:r>
              <a:rPr lang="en-US" sz="2400" dirty="0" err="1" smtClean="0"/>
              <a:t>firstName</a:t>
            </a:r>
            <a:r>
              <a:rPr lang="en-US" sz="2400" dirty="0" smtClean="0"/>
              <a:t>” value=“First” /&gt;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Last Name:&lt;</a:t>
            </a:r>
            <a:r>
              <a:rPr lang="en-US" sz="2400" dirty="0" err="1" smtClean="0"/>
              <a:t>br</a:t>
            </a:r>
            <a:r>
              <a:rPr lang="en-US" sz="2400" dirty="0" smtClean="0"/>
              <a:t> /&gt;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 smtClean="0"/>
              <a:t>  &lt;</a:t>
            </a:r>
            <a:r>
              <a:rPr lang="en-US" sz="2400" dirty="0"/>
              <a:t>input type=“text” name</a:t>
            </a:r>
            <a:r>
              <a:rPr lang="en-US" sz="2400" dirty="0" smtClean="0"/>
              <a:t>=“</a:t>
            </a:r>
            <a:r>
              <a:rPr lang="en-US" sz="2400" dirty="0" err="1" smtClean="0"/>
              <a:t>lastName</a:t>
            </a:r>
            <a:r>
              <a:rPr lang="en-US" sz="2400" dirty="0"/>
              <a:t>” value</a:t>
            </a:r>
            <a:r>
              <a:rPr lang="en-US" sz="2400" dirty="0" smtClean="0"/>
              <a:t>=“Last” /&gt;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&lt;input type=“checkbox” name=“</a:t>
            </a:r>
            <a:r>
              <a:rPr lang="en-US" sz="2400" dirty="0" err="1" smtClean="0"/>
              <a:t>signUp</a:t>
            </a:r>
            <a:r>
              <a:rPr lang="en-US" sz="2400" dirty="0" smtClean="0"/>
              <a:t>” value=“</a:t>
            </a:r>
            <a:r>
              <a:rPr lang="en-US" sz="2400" dirty="0" err="1" smtClean="0"/>
              <a:t>SignedUp</a:t>
            </a:r>
            <a:r>
              <a:rPr lang="en-US" sz="2400" dirty="0" smtClean="0"/>
              <a:t>” /&gt;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Sign Up?&lt;</a:t>
            </a:r>
            <a:r>
              <a:rPr lang="en-US" sz="2400" dirty="0" err="1" smtClean="0"/>
              <a:t>br</a:t>
            </a:r>
            <a:r>
              <a:rPr lang="en-US" sz="2400" dirty="0" smtClean="0"/>
              <a:t> /&gt;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&lt;input type=“submit” value=“Submit” /&gt;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 smtClean="0"/>
              <a:t>&lt;/form&gt;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3737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Elements are the objects in a page</a:t>
            </a:r>
          </a:p>
          <a:p>
            <a:r>
              <a:rPr lang="en-US" sz="2000" dirty="0" smtClean="0"/>
              <a:t>Have a start and an end tag</a:t>
            </a:r>
          </a:p>
          <a:p>
            <a:r>
              <a:rPr lang="en-US" sz="2000" dirty="0" smtClean="0"/>
              <a:t>Can be nested if the definition allows it</a:t>
            </a:r>
          </a:p>
          <a:p>
            <a:r>
              <a:rPr lang="en-US" sz="2000" dirty="0" smtClean="0"/>
              <a:t>Can have a value between the tags</a:t>
            </a:r>
          </a:p>
          <a:p>
            <a:r>
              <a:rPr lang="en-US" sz="2000" dirty="0" smtClean="0"/>
              <a:t>Empty elements do can have / instead of ending tag</a:t>
            </a:r>
          </a:p>
          <a:p>
            <a:r>
              <a:rPr lang="en-US" sz="2000" dirty="0" smtClean="0"/>
              <a:t>Use lowercase even though not case sensitive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" indent="0">
              <a:spcBef>
                <a:spcPts val="100"/>
              </a:spcBef>
              <a:buNone/>
            </a:pPr>
            <a:r>
              <a:rPr lang="en-US" sz="2000" dirty="0"/>
              <a:t>Example: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000" dirty="0"/>
              <a:t>&lt;html&gt;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000" dirty="0"/>
              <a:t>  &lt;body&gt;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000" dirty="0"/>
              <a:t>    Welcome to the page.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000" dirty="0"/>
              <a:t>    &lt;</a:t>
            </a:r>
            <a:r>
              <a:rPr lang="en-US" sz="2000" dirty="0" err="1"/>
              <a:t>br</a:t>
            </a:r>
            <a:r>
              <a:rPr lang="en-US" sz="2000" dirty="0"/>
              <a:t> /&gt;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000" dirty="0"/>
              <a:t>  &lt;/body&gt;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000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286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fORMS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2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Links, Tables, and forms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5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 fontScale="92500"/>
          </a:bodyPr>
          <a:lstStyle/>
          <a:p>
            <a:r>
              <a:rPr lang="en-US" sz="3200" dirty="0" smtClean="0"/>
              <a:t>Write an interface for our status report.</a:t>
            </a:r>
            <a:endParaRPr lang="en-US" sz="3200" dirty="0"/>
          </a:p>
          <a:p>
            <a:pPr lvl="0"/>
            <a:r>
              <a:rPr lang="en-US" sz="3200" dirty="0" smtClean="0"/>
              <a:t>Under the paragraph add a table with a header that has </a:t>
            </a:r>
            <a:r>
              <a:rPr lang="en-US" sz="3200" dirty="0"/>
              <a:t>4</a:t>
            </a:r>
            <a:r>
              <a:rPr lang="en-US" sz="3200" dirty="0" smtClean="0"/>
              <a:t> columns: First Name, Last Name, Status Id, and Status.  Fill in some rows with data.</a:t>
            </a:r>
          </a:p>
          <a:p>
            <a:pPr lvl="0"/>
            <a:r>
              <a:rPr lang="en-US" sz="3200" dirty="0" smtClean="0"/>
              <a:t>Create a new page with form fields First Name (text), Last Name (text), and Status (drop down).</a:t>
            </a:r>
          </a:p>
          <a:p>
            <a:pPr lvl="0"/>
            <a:r>
              <a:rPr lang="en-US" sz="3200" dirty="0" smtClean="0"/>
              <a:t>Under the table add a link to open the new page with text, “Add”.</a:t>
            </a:r>
            <a:endParaRPr lang="en-US" sz="3200" dirty="0" smtClean="0"/>
          </a:p>
          <a:p>
            <a:pPr lvl="0"/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2060083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Syntax:  &lt;!--  …  --&gt;</a:t>
            </a:r>
          </a:p>
          <a:p>
            <a:pPr marL="45720" indent="0">
              <a:buNone/>
            </a:pPr>
            <a:endParaRPr lang="en-US" sz="28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Example: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&lt;!– Comments here, everything commented until end comment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&lt;p&gt;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Some text that won’t show up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&lt;/p&gt;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--&gt;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774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QUICK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03" y="1172656"/>
            <a:ext cx="3624020" cy="546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3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/>
              <a:t>MDN Tutorial</a:t>
            </a:r>
          </a:p>
          <a:p>
            <a:pPr lvl="1"/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developer.mozilla.org/en-US/docs/Learn/HTML</a:t>
            </a:r>
            <a:endParaRPr lang="en-US" sz="2600" dirty="0" smtClean="0"/>
          </a:p>
          <a:p>
            <a:pPr lvl="0"/>
            <a:r>
              <a:rPr lang="en-US" sz="2800" dirty="0" err="1"/>
              <a:t>JSFiddle</a:t>
            </a:r>
            <a:endParaRPr lang="en-US" sz="2800" dirty="0"/>
          </a:p>
          <a:p>
            <a:pPr lvl="1"/>
            <a:r>
              <a:rPr lang="en-US" sz="2600" dirty="0">
                <a:hlinkClick r:id="rId4"/>
              </a:rPr>
              <a:t>https://jsfiddle.net/</a:t>
            </a:r>
            <a:endParaRPr lang="en-US" sz="2600" dirty="0"/>
          </a:p>
          <a:p>
            <a:r>
              <a:rPr lang="en-US" sz="3000" dirty="0"/>
              <a:t>free Code Camp</a:t>
            </a:r>
          </a:p>
          <a:p>
            <a:pPr lvl="1"/>
            <a:r>
              <a:rPr lang="en-US" sz="2600" dirty="0">
                <a:hlinkClick r:id="rId5"/>
              </a:rPr>
              <a:t>https://www.freecodecamp.org/</a:t>
            </a:r>
            <a:endParaRPr lang="en-US" sz="26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97737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Attributes are properties associated with an element</a:t>
            </a:r>
          </a:p>
          <a:p>
            <a:r>
              <a:rPr lang="en-US" sz="2400" dirty="0" smtClean="0"/>
              <a:t>Located in the start tag</a:t>
            </a:r>
          </a:p>
          <a:p>
            <a:r>
              <a:rPr lang="en-US" sz="2400" dirty="0" smtClean="0"/>
              <a:t>Have the syntax </a:t>
            </a:r>
            <a:r>
              <a:rPr lang="en-US" sz="2400" b="1" dirty="0" smtClean="0"/>
              <a:t>name=“value”</a:t>
            </a:r>
          </a:p>
          <a:p>
            <a:pPr marL="45720" indent="0">
              <a:buNone/>
            </a:pPr>
            <a:endParaRPr lang="en-US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Example: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&lt;p title=“My Header”&gt;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 Welcome to the page.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&lt;/p&gt;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69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First in the HMTL file</a:t>
            </a:r>
          </a:p>
          <a:p>
            <a:r>
              <a:rPr lang="en-US" sz="2400" dirty="0" smtClean="0"/>
              <a:t>Instructs the browser the version of HTML that is used</a:t>
            </a:r>
          </a:p>
          <a:p>
            <a:r>
              <a:rPr lang="en-US" sz="2400" dirty="0" smtClean="0"/>
              <a:t>Types:</a:t>
            </a:r>
          </a:p>
          <a:p>
            <a:pPr lvl="1"/>
            <a:r>
              <a:rPr lang="en-US" sz="2400" dirty="0" smtClean="0"/>
              <a:t>HTML 5</a:t>
            </a:r>
          </a:p>
          <a:p>
            <a:pPr lvl="1"/>
            <a:r>
              <a:rPr lang="en-US" sz="2400" dirty="0" smtClean="0"/>
              <a:t>HTML 4.01 Transitional</a:t>
            </a:r>
          </a:p>
          <a:p>
            <a:pPr lvl="1"/>
            <a:r>
              <a:rPr lang="en-US" sz="2400" dirty="0" smtClean="0"/>
              <a:t>HTML 4.01 Frameset</a:t>
            </a:r>
          </a:p>
          <a:p>
            <a:pPr lvl="1"/>
            <a:r>
              <a:rPr lang="en-US" sz="2400" dirty="0" err="1" smtClean="0"/>
              <a:t>Etc</a:t>
            </a:r>
            <a:r>
              <a:rPr lang="en-US" sz="2400" dirty="0" smtClean="0"/>
              <a:t>…</a:t>
            </a:r>
          </a:p>
          <a:p>
            <a:r>
              <a:rPr lang="en-US" sz="2400" dirty="0"/>
              <a:t>Example:  </a:t>
            </a:r>
            <a:r>
              <a:rPr lang="en-US" sz="2400" dirty="0">
                <a:hlinkClick r:id="rId3"/>
              </a:rPr>
              <a:t>http://html.com/tags/doctype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8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DocType</a:t>
            </a:r>
            <a:endParaRPr lang="en-US" sz="2800" dirty="0" smtClean="0"/>
          </a:p>
          <a:p>
            <a:r>
              <a:rPr lang="en-US" sz="2800" dirty="0" smtClean="0"/>
              <a:t>Html</a:t>
            </a:r>
          </a:p>
          <a:p>
            <a:r>
              <a:rPr lang="en-US" sz="2800" dirty="0" smtClean="0"/>
              <a:t>Head</a:t>
            </a:r>
          </a:p>
          <a:p>
            <a:r>
              <a:rPr lang="en-US" sz="2800" dirty="0" smtClean="0"/>
              <a:t>Body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Example: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&lt;!DOCTYPE html&gt;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&lt;html&gt;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&lt;head&gt;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&lt;title&gt;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My title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&lt;/title&gt;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&lt;/head&gt;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&lt;body&gt;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Welcome to the page.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&lt;/body&gt;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811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html STRUCTURE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0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html 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3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</a:t>
            </a:r>
            <a:r>
              <a:rPr lang="en-US" sz="2800" dirty="0" smtClean="0"/>
              <a:t>iv</a:t>
            </a:r>
          </a:p>
          <a:p>
            <a:r>
              <a:rPr lang="en-US" sz="2800" dirty="0"/>
              <a:t>s</a:t>
            </a:r>
            <a:r>
              <a:rPr lang="en-US" sz="2800" dirty="0" smtClean="0"/>
              <a:t>pan</a:t>
            </a:r>
          </a:p>
          <a:p>
            <a:r>
              <a:rPr lang="en-US" sz="2800" dirty="0"/>
              <a:t>p</a:t>
            </a:r>
            <a:endParaRPr lang="en-US" sz="2800" dirty="0" smtClean="0"/>
          </a:p>
          <a:p>
            <a:r>
              <a:rPr lang="en-US" sz="2800" dirty="0"/>
              <a:t>h</a:t>
            </a:r>
            <a:r>
              <a:rPr lang="en-US" sz="2800" dirty="0" smtClean="0"/>
              <a:t>1, h2, h3, h4, h5, h6</a:t>
            </a:r>
          </a:p>
          <a:p>
            <a:r>
              <a:rPr lang="en-US" sz="2800" dirty="0" err="1"/>
              <a:t>b</a:t>
            </a:r>
            <a:r>
              <a:rPr lang="en-US" sz="2800" dirty="0" err="1" smtClean="0"/>
              <a:t>r</a:t>
            </a:r>
            <a:endParaRPr lang="en-US" sz="2800" dirty="0" smtClean="0"/>
          </a:p>
          <a:p>
            <a:r>
              <a:rPr lang="en-US" sz="2800" dirty="0" err="1" smtClean="0"/>
              <a:t>hr</a:t>
            </a:r>
            <a:endParaRPr lang="en-US" sz="2800" dirty="0" smtClean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309" y="1853248"/>
            <a:ext cx="4200525" cy="4200525"/>
          </a:xfrm>
        </p:spPr>
      </p:pic>
    </p:spTree>
    <p:extLst>
      <p:ext uri="{BB962C8B-B14F-4D97-AF65-F5344CB8AC3E}">
        <p14:creationId xmlns:p14="http://schemas.microsoft.com/office/powerpoint/2010/main" val="2650108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Represented by the </a:t>
            </a:r>
            <a:r>
              <a:rPr lang="en-US" sz="1800" dirty="0" err="1" smtClean="0"/>
              <a:t>img</a:t>
            </a:r>
            <a:r>
              <a:rPr lang="en-US" sz="1800" dirty="0" smtClean="0"/>
              <a:t> element</a:t>
            </a:r>
          </a:p>
          <a:p>
            <a:r>
              <a:rPr lang="en-US" sz="1800" dirty="0" smtClean="0"/>
              <a:t>Attributes: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rc</a:t>
            </a:r>
            <a:endParaRPr lang="en-US" dirty="0" smtClean="0"/>
          </a:p>
          <a:p>
            <a:pPr lvl="1"/>
            <a:r>
              <a:rPr lang="en-US" dirty="0" smtClean="0"/>
              <a:t>alt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idth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eight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tyle</a:t>
            </a:r>
          </a:p>
          <a:p>
            <a:pPr lvl="1"/>
            <a:r>
              <a:rPr lang="en-US" dirty="0" err="1" smtClean="0"/>
              <a:t>Usemap</a:t>
            </a: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marL="45720" indent="0">
              <a:spcBef>
                <a:spcPts val="100"/>
              </a:spcBef>
              <a:buNone/>
            </a:pPr>
            <a:r>
              <a:rPr lang="en-US" sz="1800" dirty="0" smtClean="0"/>
              <a:t>Example: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img</a:t>
            </a:r>
            <a:r>
              <a:rPr lang="en-US" sz="1800" dirty="0" smtClean="0"/>
              <a:t> </a:t>
            </a:r>
            <a:r>
              <a:rPr lang="en-US" sz="1800" dirty="0" err="1" smtClean="0"/>
              <a:t>src</a:t>
            </a:r>
            <a:r>
              <a:rPr lang="en-US" sz="1800" dirty="0" smtClean="0"/>
              <a:t>=“logo.gif” alt=“my logo” style=“width:100px; height:100px;” /&gt;</a:t>
            </a:r>
            <a:endParaRPr lang="en-US" sz="1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75" y="2266916"/>
            <a:ext cx="4395788" cy="3778319"/>
          </a:xfrm>
        </p:spPr>
      </p:pic>
    </p:spTree>
    <p:extLst>
      <p:ext uri="{BB962C8B-B14F-4D97-AF65-F5344CB8AC3E}">
        <p14:creationId xmlns:p14="http://schemas.microsoft.com/office/powerpoint/2010/main" val="2977903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7">
      <a:dk1>
        <a:sysClr val="windowText" lastClr="000000"/>
      </a:dk1>
      <a:lt1>
        <a:sysClr val="window" lastClr="FFFFFF"/>
      </a:lt1>
      <a:dk2>
        <a:srgbClr val="063D67"/>
      </a:dk2>
      <a:lt2>
        <a:srgbClr val="EBEBEB"/>
      </a:lt2>
      <a:accent1>
        <a:srgbClr val="B01513"/>
      </a:accent1>
      <a:accent2>
        <a:srgbClr val="F13D68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8213</TotalTime>
  <Words>1646</Words>
  <Application>Microsoft Office PowerPoint</Application>
  <PresentationFormat>Widescreen</PresentationFormat>
  <Paragraphs>273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Century Gothic</vt:lpstr>
      <vt:lpstr>Wingdings 3</vt:lpstr>
      <vt:lpstr>Ion</vt:lpstr>
      <vt:lpstr>Logols Learning</vt:lpstr>
      <vt:lpstr>Elements</vt:lpstr>
      <vt:lpstr>Attributes</vt:lpstr>
      <vt:lpstr>DocType</vt:lpstr>
      <vt:lpstr>Basic Structure</vt:lpstr>
      <vt:lpstr>EXAMPLE</vt:lpstr>
      <vt:lpstr>ASSESSMENT</vt:lpstr>
      <vt:lpstr>Common Elements</vt:lpstr>
      <vt:lpstr>Images</vt:lpstr>
      <vt:lpstr>EXAMPLE</vt:lpstr>
      <vt:lpstr>ASSESSMENT</vt:lpstr>
      <vt:lpstr>Assignment</vt:lpstr>
      <vt:lpstr>Links (Hyperlinks)</vt:lpstr>
      <vt:lpstr>EXAMPLE</vt:lpstr>
      <vt:lpstr>Semantic Elements</vt:lpstr>
      <vt:lpstr>Tables</vt:lpstr>
      <vt:lpstr>EXAMPLE</vt:lpstr>
      <vt:lpstr>Form Elements</vt:lpstr>
      <vt:lpstr>Forms</vt:lpstr>
      <vt:lpstr>EXAMPLE</vt:lpstr>
      <vt:lpstr>ASSESSMENT</vt:lpstr>
      <vt:lpstr>Assignment</vt:lpstr>
      <vt:lpstr>Comments</vt:lpstr>
      <vt:lpstr>QUICK REVIEW</vt:lpstr>
      <vt:lpstr>Additional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Logols Learning</dc:title>
  <dc:creator>nothing none</dc:creator>
  <cp:lastModifiedBy>nothing none</cp:lastModifiedBy>
  <cp:revision>438</cp:revision>
  <dcterms:created xsi:type="dcterms:W3CDTF">2017-04-24T23:58:16Z</dcterms:created>
  <dcterms:modified xsi:type="dcterms:W3CDTF">2018-02-04T18:47:22Z</dcterms:modified>
</cp:coreProperties>
</file>