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88" r:id="rId3"/>
    <p:sldId id="302" r:id="rId4"/>
    <p:sldId id="290" r:id="rId5"/>
    <p:sldId id="291" r:id="rId6"/>
    <p:sldId id="308" r:id="rId7"/>
    <p:sldId id="307" r:id="rId8"/>
    <p:sldId id="318" r:id="rId9"/>
    <p:sldId id="294" r:id="rId10"/>
    <p:sldId id="296" r:id="rId11"/>
    <p:sldId id="297" r:id="rId12"/>
    <p:sldId id="309" r:id="rId13"/>
    <p:sldId id="319" r:id="rId14"/>
    <p:sldId id="295" r:id="rId15"/>
    <p:sldId id="310" r:id="rId16"/>
    <p:sldId id="320" r:id="rId17"/>
    <p:sldId id="304" r:id="rId18"/>
    <p:sldId id="311" r:id="rId19"/>
    <p:sldId id="321" r:id="rId20"/>
    <p:sldId id="306" r:id="rId21"/>
    <p:sldId id="305" r:id="rId22"/>
    <p:sldId id="300" r:id="rId23"/>
    <p:sldId id="312" r:id="rId24"/>
    <p:sldId id="322" r:id="rId25"/>
    <p:sldId id="303" r:id="rId26"/>
    <p:sldId id="327" r:id="rId27"/>
    <p:sldId id="323"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62108" autoAdjust="0"/>
  </p:normalViewPr>
  <p:slideViewPr>
    <p:cSldViewPr snapToGrid="0">
      <p:cViewPr varScale="1">
        <p:scale>
          <a:sx n="42" d="100"/>
          <a:sy n="42" d="100"/>
        </p:scale>
        <p:origin x="5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7A97C-D894-46E7-B5B8-E9DF4B14B99A}"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E51C4-C5AF-4BE3-9C14-3D5DA10766E2}" type="slidenum">
              <a:rPr lang="en-US" smtClean="0"/>
              <a:t>‹#›</a:t>
            </a:fld>
            <a:endParaRPr lang="en-US"/>
          </a:p>
        </p:txBody>
      </p:sp>
    </p:spTree>
    <p:extLst>
      <p:ext uri="{BB962C8B-B14F-4D97-AF65-F5344CB8AC3E}">
        <p14:creationId xmlns:p14="http://schemas.microsoft.com/office/powerpoint/2010/main" val="27751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E51C4-C5AF-4BE3-9C14-3D5DA10766E2}" type="slidenum">
              <a:rPr lang="en-US" smtClean="0"/>
              <a:t>1</a:t>
            </a:fld>
            <a:endParaRPr lang="en-US"/>
          </a:p>
        </p:txBody>
      </p:sp>
    </p:spTree>
    <p:extLst>
      <p:ext uri="{BB962C8B-B14F-4D97-AF65-F5344CB8AC3E}">
        <p14:creationId xmlns:p14="http://schemas.microsoft.com/office/powerpoint/2010/main" val="505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services are being used to retrieve data from the DAL and send it on to the Web API.</a:t>
            </a:r>
          </a:p>
          <a:p>
            <a:pPr marL="171450" indent="-171450">
              <a:buFont typeface="Arial" panose="020B0604020202020204" pitchFamily="34" charset="0"/>
              <a:buChar char="•"/>
            </a:pPr>
            <a:r>
              <a:rPr lang="en-US" baseline="0" dirty="0" smtClean="0"/>
              <a:t>This would be a good place to add domain logic such as business rules and calculations as well.</a:t>
            </a:r>
          </a:p>
        </p:txBody>
      </p:sp>
      <p:sp>
        <p:nvSpPr>
          <p:cNvPr id="4" name="Slide Number Placeholder 3"/>
          <p:cNvSpPr>
            <a:spLocks noGrp="1"/>
          </p:cNvSpPr>
          <p:nvPr>
            <p:ph type="sldNum" sz="quarter" idx="10"/>
          </p:nvPr>
        </p:nvSpPr>
        <p:spPr/>
        <p:txBody>
          <a:bodyPr/>
          <a:lstStyle/>
          <a:p>
            <a:fld id="{90562276-63C7-43F9-8E9E-CFA137F6F839}" type="slidenum">
              <a:rPr lang="en-US" smtClean="0"/>
              <a:t>10</a:t>
            </a:fld>
            <a:endParaRPr lang="en-US"/>
          </a:p>
        </p:txBody>
      </p:sp>
    </p:spTree>
    <p:extLst>
      <p:ext uri="{BB962C8B-B14F-4D97-AF65-F5344CB8AC3E}">
        <p14:creationId xmlns:p14="http://schemas.microsoft.com/office/powerpoint/2010/main" val="148600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As we talked about earlier with dependency inversion, we don’t want our core or inner projects to have any dependencies on the outer or detail projects.</a:t>
            </a:r>
          </a:p>
          <a:p>
            <a:pPr marL="171450" indent="-171450">
              <a:buFont typeface="Arial" panose="020B0604020202020204" pitchFamily="34" charset="0"/>
              <a:buChar char="•"/>
            </a:pPr>
            <a:r>
              <a:rPr lang="en-US" baseline="0" dirty="0" smtClean="0"/>
              <a:t>In order to prevent our entities project to have a reference to the DAL or data access layer (which would be the natural flow) we need to invert the dependency.</a:t>
            </a:r>
          </a:p>
          <a:p>
            <a:pPr marL="171450" indent="-171450">
              <a:buFont typeface="Arial" panose="020B0604020202020204" pitchFamily="34" charset="0"/>
              <a:buChar char="•"/>
            </a:pPr>
            <a:r>
              <a:rPr lang="en-US" baseline="0" dirty="0" smtClean="0"/>
              <a:t>We can invert the dependency by creating an interface for our DAL.</a:t>
            </a:r>
          </a:p>
          <a:p>
            <a:pPr marL="171450" indent="-171450">
              <a:buFont typeface="Arial" panose="020B0604020202020204" pitchFamily="34" charset="0"/>
              <a:buChar char="•"/>
            </a:pPr>
            <a:r>
              <a:rPr lang="en-US" baseline="0" dirty="0" smtClean="0"/>
              <a:t>This will be implemented by creating a </a:t>
            </a:r>
            <a:r>
              <a:rPr lang="en-US" baseline="0" dirty="0" err="1" smtClean="0"/>
              <a:t>.Net</a:t>
            </a:r>
            <a:r>
              <a:rPr lang="en-US" baseline="0" dirty="0" smtClean="0"/>
              <a:t> interface for each object that the entity project depends on.</a:t>
            </a:r>
          </a:p>
          <a:p>
            <a:pPr marL="171450" indent="-171450">
              <a:buFont typeface="Arial" panose="020B0604020202020204" pitchFamily="34" charset="0"/>
              <a:buChar char="•"/>
            </a:pPr>
            <a:r>
              <a:rPr lang="en-US" baseline="0" dirty="0" smtClean="0"/>
              <a:t>So, throughout the entities project it will reference the interfaces and treat them as if they are the object.</a:t>
            </a:r>
          </a:p>
          <a:p>
            <a:pPr marL="171450" indent="-171450">
              <a:buFont typeface="Arial" panose="020B0604020202020204" pitchFamily="34" charset="0"/>
              <a:buChar char="•"/>
            </a:pPr>
            <a:r>
              <a:rPr lang="en-US" baseline="0" dirty="0" smtClean="0"/>
              <a:t>In the constructor of the service classes we will take in the instance that implements that interface.</a:t>
            </a:r>
          </a:p>
          <a:p>
            <a:pPr marL="628650" lvl="1" indent="-171450">
              <a:buFont typeface="Arial" panose="020B0604020202020204" pitchFamily="34" charset="0"/>
              <a:buChar char="•"/>
            </a:pPr>
            <a:r>
              <a:rPr lang="en-US" baseline="0" dirty="0" smtClean="0"/>
              <a:t>This is known as constructor injection.</a:t>
            </a:r>
          </a:p>
          <a:p>
            <a:pPr marL="171450" lvl="0" indent="-171450">
              <a:buFont typeface="Arial" panose="020B0604020202020204" pitchFamily="34" charset="0"/>
              <a:buChar char="•"/>
            </a:pPr>
            <a:r>
              <a:rPr lang="en-US" baseline="0" dirty="0" smtClean="0"/>
              <a:t>In this way we have removed any direct access to the DAL.  The entities project will be passed the implementation.</a:t>
            </a:r>
          </a:p>
          <a:p>
            <a:pPr marL="171450" lvl="0" indent="-171450">
              <a:buFont typeface="Arial" panose="020B0604020202020204" pitchFamily="34" charset="0"/>
              <a:buChar char="•"/>
            </a:pPr>
            <a:r>
              <a:rPr lang="en-US" baseline="0" dirty="0" smtClean="0"/>
              <a:t>This could be done in a dependency injection (DI) or inversion of control (IOC) framework that would make this a bit easier.</a:t>
            </a:r>
          </a:p>
          <a:p>
            <a:pPr marL="171450" lvl="0" indent="-171450">
              <a:buFont typeface="Arial" panose="020B0604020202020204" pitchFamily="34" charset="0"/>
              <a:buChar char="•"/>
            </a:pPr>
            <a:r>
              <a:rPr lang="en-US" baseline="0" dirty="0" smtClean="0"/>
              <a:t>By doing it ourselves though it may better explain what dependency injection is and how dependency inversion is achieved.</a:t>
            </a:r>
          </a:p>
        </p:txBody>
      </p:sp>
      <p:sp>
        <p:nvSpPr>
          <p:cNvPr id="4" name="Slide Number Placeholder 3"/>
          <p:cNvSpPr>
            <a:spLocks noGrp="1"/>
          </p:cNvSpPr>
          <p:nvPr>
            <p:ph type="sldNum" sz="quarter" idx="10"/>
          </p:nvPr>
        </p:nvSpPr>
        <p:spPr/>
        <p:txBody>
          <a:bodyPr/>
          <a:lstStyle/>
          <a:p>
            <a:fld id="{90562276-63C7-43F9-8E9E-CFA137F6F839}" type="slidenum">
              <a:rPr lang="en-US" smtClean="0"/>
              <a:t>11</a:t>
            </a:fld>
            <a:endParaRPr lang="en-US"/>
          </a:p>
        </p:txBody>
      </p:sp>
    </p:spTree>
    <p:extLst>
      <p:ext uri="{BB962C8B-B14F-4D97-AF65-F5344CB8AC3E}">
        <p14:creationId xmlns:p14="http://schemas.microsoft.com/office/powerpoint/2010/main" val="47323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12</a:t>
            </a:fld>
            <a:endParaRPr lang="en-US"/>
          </a:p>
        </p:txBody>
      </p:sp>
    </p:spTree>
    <p:extLst>
      <p:ext uri="{BB962C8B-B14F-4D97-AF65-F5344CB8AC3E}">
        <p14:creationId xmlns:p14="http://schemas.microsoft.com/office/powerpoint/2010/main" val="2758099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13</a:t>
            </a:fld>
            <a:endParaRPr lang="en-US"/>
          </a:p>
        </p:txBody>
      </p:sp>
    </p:spTree>
    <p:extLst>
      <p:ext uri="{BB962C8B-B14F-4D97-AF65-F5344CB8AC3E}">
        <p14:creationId xmlns:p14="http://schemas.microsoft.com/office/powerpoint/2010/main" val="232975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DAL stands for Data Access Layer</a:t>
            </a:r>
          </a:p>
          <a:p>
            <a:pPr marL="171450" lvl="0" indent="-171450">
              <a:buFont typeface="Arial" panose="020B0604020202020204" pitchFamily="34" charset="0"/>
              <a:buChar char="•"/>
            </a:pPr>
            <a:r>
              <a:rPr lang="en-US" baseline="0" dirty="0" smtClean="0"/>
              <a:t>The Data Access Layer separates data access from the rest of the application.</a:t>
            </a:r>
          </a:p>
          <a:p>
            <a:pPr marL="171450" lvl="0" indent="-171450">
              <a:buFont typeface="Arial" panose="020B0604020202020204" pitchFamily="34" charset="0"/>
              <a:buChar char="•"/>
            </a:pPr>
            <a:r>
              <a:rPr lang="en-US" baseline="0" dirty="0" smtClean="0"/>
              <a:t>This allows for changes in the database to occur without the rest of the application needing updates.</a:t>
            </a:r>
          </a:p>
          <a:p>
            <a:pPr marL="171450" lvl="0" indent="-171450">
              <a:buFont typeface="Arial" panose="020B0604020202020204" pitchFamily="34" charset="0"/>
              <a:buChar char="•"/>
            </a:pPr>
            <a:r>
              <a:rPr lang="en-US" baseline="0" dirty="0" smtClean="0"/>
              <a:t>The repository pattern also separates data access.</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854393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15</a:t>
            </a:fld>
            <a:endParaRPr lang="en-US"/>
          </a:p>
        </p:txBody>
      </p:sp>
    </p:spTree>
    <p:extLst>
      <p:ext uri="{BB962C8B-B14F-4D97-AF65-F5344CB8AC3E}">
        <p14:creationId xmlns:p14="http://schemas.microsoft.com/office/powerpoint/2010/main" val="390562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16</a:t>
            </a:fld>
            <a:endParaRPr lang="en-US"/>
          </a:p>
        </p:txBody>
      </p:sp>
    </p:spTree>
    <p:extLst>
      <p:ext uri="{BB962C8B-B14F-4D97-AF65-F5344CB8AC3E}">
        <p14:creationId xmlns:p14="http://schemas.microsoft.com/office/powerpoint/2010/main" val="120256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web API (application programming interface) provides an abstraction between the application and the UI.</a:t>
            </a:r>
          </a:p>
          <a:p>
            <a:pPr marL="171450" indent="-171450">
              <a:buFont typeface="Arial" panose="020B0604020202020204" pitchFamily="34" charset="0"/>
              <a:buChar char="•"/>
            </a:pPr>
            <a:r>
              <a:rPr lang="en-US" baseline="0" dirty="0" smtClean="0"/>
              <a:t>This allows for changes in the UI that may not effect the rest of the system.</a:t>
            </a:r>
          </a:p>
          <a:p>
            <a:pPr marL="171450" indent="-171450">
              <a:buFont typeface="Arial" panose="020B0604020202020204" pitchFamily="34" charset="0"/>
              <a:buChar char="•"/>
            </a:pPr>
            <a:r>
              <a:rPr lang="en-US" baseline="0" dirty="0" smtClean="0"/>
              <a:t>It also allows for multiple UI’s or applications to interact with the rest of the system.</a:t>
            </a:r>
          </a:p>
          <a:p>
            <a:pPr marL="628650" lvl="1" indent="-171450">
              <a:buFont typeface="Arial" panose="020B0604020202020204" pitchFamily="34" charset="0"/>
              <a:buChar char="•"/>
            </a:pPr>
            <a:r>
              <a:rPr lang="en-US" baseline="0" dirty="0" smtClean="0"/>
              <a:t>There could be a web application, a mobile application, third party applications all interacting with our web </a:t>
            </a:r>
            <a:r>
              <a:rPr lang="en-US" baseline="0" dirty="0" err="1" smtClean="0"/>
              <a:t>api</a:t>
            </a:r>
            <a:r>
              <a:rPr lang="en-US" baseline="0" dirty="0" smtClean="0"/>
              <a:t>.</a:t>
            </a:r>
          </a:p>
        </p:txBody>
      </p:sp>
      <p:sp>
        <p:nvSpPr>
          <p:cNvPr id="4" name="Slide Number Placeholder 3"/>
          <p:cNvSpPr>
            <a:spLocks noGrp="1"/>
          </p:cNvSpPr>
          <p:nvPr>
            <p:ph type="sldNum" sz="quarter" idx="10"/>
          </p:nvPr>
        </p:nvSpPr>
        <p:spPr/>
        <p:txBody>
          <a:bodyPr/>
          <a:lstStyle/>
          <a:p>
            <a:fld id="{90562276-63C7-43F9-8E9E-CFA137F6F839}" type="slidenum">
              <a:rPr lang="en-US" smtClean="0"/>
              <a:t>17</a:t>
            </a:fld>
            <a:endParaRPr lang="en-US"/>
          </a:p>
        </p:txBody>
      </p:sp>
    </p:spTree>
    <p:extLst>
      <p:ext uri="{BB962C8B-B14F-4D97-AF65-F5344CB8AC3E}">
        <p14:creationId xmlns:p14="http://schemas.microsoft.com/office/powerpoint/2010/main" val="3322662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18</a:t>
            </a:fld>
            <a:endParaRPr lang="en-US"/>
          </a:p>
        </p:txBody>
      </p:sp>
    </p:spTree>
    <p:extLst>
      <p:ext uri="{BB962C8B-B14F-4D97-AF65-F5344CB8AC3E}">
        <p14:creationId xmlns:p14="http://schemas.microsoft.com/office/powerpoint/2010/main" val="32213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158277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SOLID is a set of principles</a:t>
            </a:r>
            <a:r>
              <a:rPr lang="en-US" baseline="0" dirty="0" smtClean="0"/>
              <a:t> for class modeling and code structure created by Robert Martin</a:t>
            </a:r>
          </a:p>
          <a:p>
            <a:pPr marL="171450" indent="-171450">
              <a:buFont typeface="Arial" panose="020B0604020202020204" pitchFamily="34" charset="0"/>
              <a:buChar char="•"/>
            </a:pPr>
            <a:r>
              <a:rPr lang="en-US" dirty="0" smtClean="0"/>
              <a:t>There are 5 principles, but I am only going to cover 2 right now.</a:t>
            </a:r>
          </a:p>
          <a:p>
            <a:pPr marL="171450" indent="-171450">
              <a:buFont typeface="Arial" panose="020B0604020202020204" pitchFamily="34" charset="0"/>
              <a:buChar char="•"/>
            </a:pPr>
            <a:r>
              <a:rPr lang="en-US" dirty="0" smtClean="0"/>
              <a:t>Single Responsibility is separating coding code into classes in a way that the class is only responsible for a single</a:t>
            </a:r>
            <a:r>
              <a:rPr lang="en-US" baseline="0" dirty="0" smtClean="0"/>
              <a:t> use case or collection of related actions and would be changed by a single actor or product owner.</a:t>
            </a:r>
          </a:p>
          <a:p>
            <a:pPr marL="628650" lvl="1" indent="-171450">
              <a:buFont typeface="Arial" panose="020B0604020202020204" pitchFamily="34" charset="0"/>
              <a:buChar char="•"/>
            </a:pPr>
            <a:r>
              <a:rPr lang="en-US" baseline="0" dirty="0" smtClean="0"/>
              <a:t>If a single class is doing multiple things, it will be changed frequently and would have many dependencies.</a:t>
            </a:r>
          </a:p>
          <a:p>
            <a:pPr marL="628650" lvl="1" indent="-171450">
              <a:buFont typeface="Arial" panose="020B0604020202020204" pitchFamily="34" charset="0"/>
              <a:buChar char="•"/>
            </a:pPr>
            <a:r>
              <a:rPr lang="en-US" baseline="0" dirty="0" smtClean="0"/>
              <a:t>If a single class is serving the needs of different actors or product owners for separate use cases then the rate of change will be different for the different purposes and will likely diverge in needs.</a:t>
            </a:r>
          </a:p>
          <a:p>
            <a:pPr marL="1085850" lvl="2" indent="-171450">
              <a:buFont typeface="Arial" panose="020B0604020202020204" pitchFamily="34" charset="0"/>
              <a:buChar char="•"/>
            </a:pPr>
            <a:r>
              <a:rPr lang="en-US" baseline="0" dirty="0" smtClean="0"/>
              <a:t>It is tempting to merge similar logic together to serve multiple purposes, but this may take more time to separate later in the evolution of the application.</a:t>
            </a:r>
          </a:p>
          <a:p>
            <a:pPr marL="171450" lvl="0" indent="-171450">
              <a:buFont typeface="Arial" panose="020B0604020202020204" pitchFamily="34" charset="0"/>
              <a:buChar char="•"/>
            </a:pPr>
            <a:r>
              <a:rPr lang="en-US" baseline="0" dirty="0" smtClean="0"/>
              <a:t>Dependency Inversion is inverting the dependency relationship.</a:t>
            </a:r>
          </a:p>
          <a:p>
            <a:pPr marL="628650" lvl="1" indent="-171450">
              <a:buFont typeface="Arial" panose="020B0604020202020204" pitchFamily="34" charset="0"/>
              <a:buChar char="•"/>
            </a:pPr>
            <a:r>
              <a:rPr lang="en-US" baseline="0" dirty="0" smtClean="0"/>
              <a:t>Instead of the natural single line chain of dependencies it is often advantageous to ensure core or high level components are not dependent on details or low level components.</a:t>
            </a:r>
          </a:p>
          <a:p>
            <a:pPr marL="628650" lvl="1" indent="-171450">
              <a:buFont typeface="Arial" panose="020B0604020202020204" pitchFamily="34" charset="0"/>
              <a:buChar char="•"/>
            </a:pPr>
            <a:r>
              <a:rPr lang="en-US" baseline="0" dirty="0" smtClean="0"/>
              <a:t>By inverting the dependency you can control this and ensure that detail components depend on core components and not the other way around.</a:t>
            </a:r>
          </a:p>
          <a:p>
            <a:pPr marL="628650" lvl="1" indent="-171450">
              <a:buFont typeface="Arial" panose="020B0604020202020204" pitchFamily="34" charset="0"/>
              <a:buChar char="•"/>
            </a:pPr>
            <a:r>
              <a:rPr lang="en-US" baseline="0" dirty="0" smtClean="0"/>
              <a:t>Core components are critical to the business.  Detail components are trivial and change frequently.</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2</a:t>
            </a:fld>
            <a:endParaRPr lang="en-US"/>
          </a:p>
        </p:txBody>
      </p:sp>
    </p:spTree>
    <p:extLst>
      <p:ext uri="{BB962C8B-B14F-4D97-AF65-F5344CB8AC3E}">
        <p14:creationId xmlns:p14="http://schemas.microsoft.com/office/powerpoint/2010/main" val="177470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This is our Angular architecture again.</a:t>
            </a:r>
          </a:p>
          <a:p>
            <a:pPr marL="171450" indent="-171450">
              <a:buFont typeface="Arial" panose="020B0604020202020204" pitchFamily="34" charset="0"/>
              <a:buChar char="•"/>
            </a:pPr>
            <a:r>
              <a:rPr lang="en-US" baseline="0" dirty="0" smtClean="0"/>
              <a:t>There are modules.</a:t>
            </a:r>
          </a:p>
          <a:p>
            <a:pPr marL="171450" indent="-171450">
              <a:buFont typeface="Arial" panose="020B0604020202020204" pitchFamily="34" charset="0"/>
              <a:buChar char="•"/>
            </a:pPr>
            <a:r>
              <a:rPr lang="en-US" baseline="0" dirty="0" smtClean="0"/>
              <a:t>Inside modules there are components.</a:t>
            </a:r>
          </a:p>
          <a:p>
            <a:pPr marL="171450" indent="-171450">
              <a:buFont typeface="Arial" panose="020B0604020202020204" pitchFamily="34" charset="0"/>
              <a:buChar char="•"/>
            </a:pPr>
            <a:r>
              <a:rPr lang="en-US" baseline="0" dirty="0" smtClean="0"/>
              <a:t>Components define or link to a template.</a:t>
            </a:r>
          </a:p>
          <a:p>
            <a:pPr marL="171450" indent="-171450">
              <a:buFont typeface="Arial" panose="020B0604020202020204" pitchFamily="34" charset="0"/>
              <a:buChar char="•"/>
            </a:pPr>
            <a:r>
              <a:rPr lang="en-US" baseline="0" dirty="0" smtClean="0"/>
              <a:t>Binding occurs to move data back and forth between the template and the component.</a:t>
            </a:r>
          </a:p>
          <a:p>
            <a:pPr marL="171450" indent="-171450">
              <a:buFont typeface="Arial" panose="020B0604020202020204" pitchFamily="34" charset="0"/>
              <a:buChar char="•"/>
            </a:pPr>
            <a:r>
              <a:rPr lang="en-US" baseline="0" dirty="0" smtClean="0"/>
              <a:t>Directives allow the template to interact with data and make the page dynamic.</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521193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Entities are also created in the UI layer to be the in memory representation of data that can be transferred between the service, component, and template.</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3216011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component uses services to abstract the web </a:t>
            </a:r>
            <a:r>
              <a:rPr lang="en-US" baseline="0" dirty="0" err="1" smtClean="0"/>
              <a:t>api</a:t>
            </a:r>
            <a:r>
              <a:rPr lang="en-US" baseline="0" dirty="0" smtClean="0"/>
              <a:t> data access from the component itself.</a:t>
            </a:r>
          </a:p>
          <a:p>
            <a:pPr marL="628650" lvl="1" indent="-171450">
              <a:buFont typeface="Arial" panose="020B0604020202020204" pitchFamily="34" charset="0"/>
              <a:buChar char="•"/>
            </a:pPr>
            <a:r>
              <a:rPr lang="en-US" baseline="0" dirty="0" smtClean="0"/>
              <a:t>This allows for other components to also use the data and helps with single responsibility.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856374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23</a:t>
            </a:fld>
            <a:endParaRPr lang="en-US"/>
          </a:p>
        </p:txBody>
      </p:sp>
    </p:spTree>
    <p:extLst>
      <p:ext uri="{BB962C8B-B14F-4D97-AF65-F5344CB8AC3E}">
        <p14:creationId xmlns:p14="http://schemas.microsoft.com/office/powerpoint/2010/main" val="4054069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24</a:t>
            </a:fld>
            <a:endParaRPr lang="en-US"/>
          </a:p>
        </p:txBody>
      </p:sp>
    </p:spTree>
    <p:extLst>
      <p:ext uri="{BB962C8B-B14F-4D97-AF65-F5344CB8AC3E}">
        <p14:creationId xmlns:p14="http://schemas.microsoft.com/office/powerpoint/2010/main" val="252293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We did not talk about security.</a:t>
            </a:r>
          </a:p>
          <a:p>
            <a:pPr marL="171450" indent="-171450">
              <a:buFont typeface="Arial" panose="020B0604020202020204" pitchFamily="34" charset="0"/>
              <a:buChar char="•"/>
            </a:pPr>
            <a:r>
              <a:rPr lang="en-US" baseline="0" dirty="0" smtClean="0"/>
              <a:t>This is an in depth conversation that we unfortunately do not have time for.</a:t>
            </a:r>
          </a:p>
          <a:p>
            <a:pPr marL="171450" indent="-171450">
              <a:buFont typeface="Arial" panose="020B0604020202020204" pitchFamily="34" charset="0"/>
              <a:buChar char="•"/>
            </a:pPr>
            <a:r>
              <a:rPr lang="en-US" baseline="0" dirty="0" smtClean="0"/>
              <a:t>It is absolutely necessary though.</a:t>
            </a:r>
          </a:p>
          <a:p>
            <a:pPr marL="171450" indent="-171450">
              <a:buFont typeface="Arial" panose="020B0604020202020204" pitchFamily="34" charset="0"/>
              <a:buChar char="•"/>
            </a:pPr>
            <a:r>
              <a:rPr lang="en-US" baseline="0" dirty="0" smtClean="0"/>
              <a:t>Authentication is the act of ensuring the user is who they say they are.</a:t>
            </a:r>
          </a:p>
          <a:p>
            <a:pPr marL="628650" lvl="1" indent="-171450">
              <a:buFont typeface="Arial" panose="020B0604020202020204" pitchFamily="34" charset="0"/>
              <a:buChar char="•"/>
            </a:pPr>
            <a:r>
              <a:rPr lang="en-US" baseline="0" dirty="0" smtClean="0"/>
              <a:t>For our style of application, we would need the user to in some way identify themselves and for our application to validate that identity.</a:t>
            </a:r>
          </a:p>
          <a:p>
            <a:pPr marL="628650" lvl="1" indent="-171450">
              <a:buFont typeface="Arial" panose="020B0604020202020204" pitchFamily="34" charset="0"/>
              <a:buChar char="•"/>
            </a:pPr>
            <a:r>
              <a:rPr lang="en-US" baseline="0" dirty="0" smtClean="0"/>
              <a:t>Typical authentication for a website is a user name and password.</a:t>
            </a:r>
          </a:p>
          <a:p>
            <a:pPr marL="628650" lvl="1" indent="-171450">
              <a:buFont typeface="Arial" panose="020B0604020202020204" pitchFamily="34" charset="0"/>
              <a:buChar char="•"/>
            </a:pPr>
            <a:r>
              <a:rPr lang="en-US" baseline="0" dirty="0" smtClean="0"/>
              <a:t>Once validated, we would need some way to know that the user has already been validated and not force them to revalidate themselves for every web request.</a:t>
            </a:r>
          </a:p>
          <a:p>
            <a:pPr marL="628650" lvl="1" indent="-171450">
              <a:buFont typeface="Arial" panose="020B0604020202020204" pitchFamily="34" charset="0"/>
              <a:buChar char="•"/>
            </a:pPr>
            <a:r>
              <a:rPr lang="en-US" baseline="0" dirty="0" smtClean="0"/>
              <a:t>Tokens are often used for this purpose.  Providing a token after validation and verifying that take on each subsequent request.</a:t>
            </a:r>
          </a:p>
          <a:p>
            <a:pPr marL="171450" lvl="0" indent="-171450">
              <a:buFont typeface="Arial" panose="020B0604020202020204" pitchFamily="34" charset="0"/>
              <a:buChar char="•"/>
            </a:pPr>
            <a:r>
              <a:rPr lang="en-US" baseline="0" dirty="0" smtClean="0"/>
              <a:t>Authorization is the act of ensuring the user has access to do what they are requesting to do.</a:t>
            </a:r>
          </a:p>
          <a:p>
            <a:pPr marL="628650" lvl="1" indent="-171450">
              <a:buFont typeface="Arial" panose="020B0604020202020204" pitchFamily="34" charset="0"/>
              <a:buChar char="•"/>
            </a:pPr>
            <a:r>
              <a:rPr lang="en-US" baseline="0" dirty="0" smtClean="0"/>
              <a:t>Once the user is authenticated and we know they are who they say they are, we still need to check if that user can perform the action they are requesting.</a:t>
            </a:r>
          </a:p>
          <a:p>
            <a:pPr marL="628650" lvl="1" indent="-171450">
              <a:buFont typeface="Arial" panose="020B0604020202020204" pitchFamily="34" charset="0"/>
              <a:buChar char="•"/>
            </a:pPr>
            <a:r>
              <a:rPr lang="en-US" baseline="0" dirty="0" smtClean="0"/>
              <a:t>This is often complemented with an implementation of roles, so that permissions do not all need to be associated with individual users.</a:t>
            </a:r>
          </a:p>
          <a:p>
            <a:pPr marL="171450" lvl="0" indent="-171450">
              <a:buFont typeface="Arial" panose="020B0604020202020204" pitchFamily="34" charset="0"/>
              <a:buChar char="•"/>
            </a:pPr>
            <a:r>
              <a:rPr lang="en-US" baseline="0" dirty="0" err="1" smtClean="0"/>
              <a:t>Oauth</a:t>
            </a:r>
            <a:r>
              <a:rPr lang="en-US" baseline="0" dirty="0" smtClean="0"/>
              <a:t> 2.0 and Identity Server 4 are possibilities for Authentication and Authorization</a:t>
            </a:r>
          </a:p>
          <a:p>
            <a:pPr marL="628650" lvl="1" indent="-171450">
              <a:buFont typeface="Arial" panose="020B0604020202020204" pitchFamily="34" charset="0"/>
              <a:buChar char="•"/>
            </a:pPr>
            <a:r>
              <a:rPr lang="en-US" baseline="0" dirty="0" err="1" smtClean="0"/>
              <a:t>Oauth</a:t>
            </a:r>
            <a:r>
              <a:rPr lang="en-US" baseline="0" dirty="0" smtClean="0"/>
              <a:t> 2.0 - https://oauth.net/2/</a:t>
            </a:r>
          </a:p>
          <a:p>
            <a:pPr marL="628650" lvl="1" indent="-171450">
              <a:buFont typeface="Arial" panose="020B0604020202020204" pitchFamily="34" charset="0"/>
              <a:buChar char="•"/>
            </a:pPr>
            <a:r>
              <a:rPr lang="en-US" baseline="0" dirty="0" smtClean="0"/>
              <a:t>Identity Server 4 - http://docs.identityserver.io/en/release/</a:t>
            </a:r>
          </a:p>
          <a:p>
            <a:pPr marL="171450" lvl="0" indent="-171450">
              <a:buFont typeface="Arial" panose="020B0604020202020204" pitchFamily="34" charset="0"/>
              <a:buChar char="•"/>
            </a:pPr>
            <a:r>
              <a:rPr lang="en-US" baseline="0" dirty="0" smtClean="0"/>
              <a:t>There are many possible threats for applications.  It is good to be aware of them.</a:t>
            </a:r>
          </a:p>
          <a:p>
            <a:pPr marL="171450" lvl="0" indent="-171450">
              <a:buFont typeface="Arial" panose="020B0604020202020204" pitchFamily="34" charset="0"/>
              <a:buChar char="•"/>
            </a:pPr>
            <a:r>
              <a:rPr lang="en-US" baseline="0" dirty="0" err="1" smtClean="0"/>
              <a:t>Sql</a:t>
            </a:r>
            <a:r>
              <a:rPr lang="en-US" baseline="0" dirty="0" smtClean="0"/>
              <a:t> Injection, Cross site scripting, cross site request forgery are some examples.</a:t>
            </a:r>
          </a:p>
          <a:p>
            <a:pPr marL="171450" lvl="0" indent="-171450">
              <a:buFont typeface="Arial" panose="020B0604020202020204" pitchFamily="34" charset="0"/>
              <a:buChar char="•"/>
            </a:pPr>
            <a:r>
              <a:rPr lang="en-US" baseline="0" dirty="0" smtClean="0"/>
              <a:t>I recommend reviewing the OWASP top 10 for more information:  https://www.owasp.org/index.php/Category:OWASP_Top_Ten_Project</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319090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S in SOLID stand for?  Describe it.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D in SOLID stand for?  Describe it.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Draw the 5 main components of our application using circles similar to the description of Clean Architecture.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DAL stand for?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separates the UI from the rest of the application?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are we changing the dependencies of the Entities and Data Access Layer?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identity?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permissions?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26</a:t>
            </a:fld>
            <a:endParaRPr lang="en-US"/>
          </a:p>
        </p:txBody>
      </p:sp>
    </p:spTree>
    <p:extLst>
      <p:ext uri="{BB962C8B-B14F-4D97-AF65-F5344CB8AC3E}">
        <p14:creationId xmlns:p14="http://schemas.microsoft.com/office/powerpoint/2010/main" val="1658186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S in SOLID stand for?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does the D in SOLID stand for?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Draw the 5 main components of our application using circles similar to the description of Clean Architecture.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identity?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it referred to when you are validating permissions?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148526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28589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Clean architecture is a way of architecting a system with high</a:t>
            </a:r>
            <a:r>
              <a:rPr lang="en-US" baseline="0" dirty="0" smtClean="0"/>
              <a:t> level / core components in the middle and increasing lower level details expanding to the outer parts of the system.</a:t>
            </a:r>
          </a:p>
          <a:p>
            <a:pPr marL="171450" indent="-171450">
              <a:buFont typeface="Arial" panose="020B0604020202020204" pitchFamily="34" charset="0"/>
              <a:buChar char="•"/>
            </a:pPr>
            <a:r>
              <a:rPr lang="en-US" baseline="0" dirty="0" smtClean="0"/>
              <a:t>The core components is the domain.  It’s business rules, calculations, what’s needed to keep the business going.  Outside of this are abstractions leading to the details such as the UI, the database, and external interfaces.</a:t>
            </a:r>
          </a:p>
          <a:p>
            <a:pPr marL="171450" indent="-171450">
              <a:buFont typeface="Arial" panose="020B0604020202020204" pitchFamily="34" charset="0"/>
              <a:buChar char="•"/>
            </a:pPr>
            <a:r>
              <a:rPr lang="en-US" baseline="0" dirty="0" smtClean="0"/>
              <a:t>Components have single responsibility to avoid having everything in one place.  If everything is in one place it is always changing.  </a:t>
            </a:r>
          </a:p>
          <a:p>
            <a:pPr marL="628650" lvl="1" indent="-171450">
              <a:buFont typeface="Arial" panose="020B0604020202020204" pitchFamily="34" charset="0"/>
              <a:buChar char="•"/>
            </a:pPr>
            <a:r>
              <a:rPr lang="en-US" baseline="0" dirty="0" smtClean="0"/>
              <a:t>If there is only one developer maybe this is fine, but if you want to change your business fast, then there are many developers, constantly making changes.</a:t>
            </a:r>
          </a:p>
          <a:p>
            <a:pPr marL="628650" lvl="1" indent="-171450">
              <a:buFont typeface="Arial" panose="020B0604020202020204" pitchFamily="34" charset="0"/>
              <a:buChar char="•"/>
            </a:pPr>
            <a:r>
              <a:rPr lang="en-US" baseline="0" dirty="0" smtClean="0"/>
              <a:t>This requires a separation, so that different developers can all be working on the separate components at the same time.</a:t>
            </a:r>
          </a:p>
          <a:p>
            <a:pPr marL="171450" lvl="0" indent="-171450">
              <a:buFont typeface="Arial" panose="020B0604020202020204" pitchFamily="34" charset="0"/>
              <a:buChar char="•"/>
            </a:pPr>
            <a:r>
              <a:rPr lang="en-US" baseline="0" dirty="0" smtClean="0"/>
              <a:t>Details can change frequently.  You may constantly be updating the look and feel of the web site or adding a new UI.  This shouldn’t change the core logic and entities.</a:t>
            </a:r>
          </a:p>
        </p:txBody>
      </p:sp>
      <p:sp>
        <p:nvSpPr>
          <p:cNvPr id="4" name="Slide Number Placeholder 3"/>
          <p:cNvSpPr>
            <a:spLocks noGrp="1"/>
          </p:cNvSpPr>
          <p:nvPr>
            <p:ph type="sldNum" sz="quarter" idx="10"/>
          </p:nvPr>
        </p:nvSpPr>
        <p:spPr/>
        <p:txBody>
          <a:bodyPr/>
          <a:lstStyle/>
          <a:p>
            <a:fld id="{8BFE51C4-C5AF-4BE3-9C14-3D5DA10766E2}" type="slidenum">
              <a:rPr lang="en-US" smtClean="0"/>
              <a:t>3</a:t>
            </a:fld>
            <a:endParaRPr lang="en-US"/>
          </a:p>
        </p:txBody>
      </p:sp>
    </p:spTree>
    <p:extLst>
      <p:ext uri="{BB962C8B-B14F-4D97-AF65-F5344CB8AC3E}">
        <p14:creationId xmlns:p14="http://schemas.microsoft.com/office/powerpoint/2010/main" val="25193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our projects we are going to break it down into 5 main components:</a:t>
            </a:r>
          </a:p>
          <a:p>
            <a:pPr marL="628650" lvl="1" indent="-171450">
              <a:buFont typeface="Arial" panose="020B0604020202020204" pitchFamily="34" charset="0"/>
              <a:buChar char="•"/>
            </a:pPr>
            <a:r>
              <a:rPr lang="en-US" dirty="0" smtClean="0"/>
              <a:t>Database</a:t>
            </a:r>
            <a:r>
              <a:rPr lang="en-US" baseline="0" dirty="0" smtClean="0"/>
              <a:t> – this is the physical persistent store of data.</a:t>
            </a:r>
          </a:p>
          <a:p>
            <a:pPr marL="628650" lvl="1" indent="-171450">
              <a:buFont typeface="Arial" panose="020B0604020202020204" pitchFamily="34" charset="0"/>
              <a:buChar char="•"/>
            </a:pPr>
            <a:r>
              <a:rPr lang="en-US" baseline="0" dirty="0" smtClean="0"/>
              <a:t>DAL – this is the abstraction of the system to the data.</a:t>
            </a:r>
          </a:p>
          <a:p>
            <a:pPr marL="628650" lvl="1" indent="-171450">
              <a:buFont typeface="Arial" panose="020B0604020202020204" pitchFamily="34" charset="0"/>
              <a:buChar char="•"/>
            </a:pPr>
            <a:r>
              <a:rPr lang="en-US" baseline="0" dirty="0" smtClean="0"/>
              <a:t>Entities – this is the in memory representation of the data in the system as well as any domain logic, rules, and calculations.</a:t>
            </a:r>
          </a:p>
          <a:p>
            <a:pPr marL="628650" lvl="1" indent="-171450">
              <a:buFont typeface="Arial" panose="020B0604020202020204" pitchFamily="34" charset="0"/>
              <a:buChar char="•"/>
            </a:pPr>
            <a:r>
              <a:rPr lang="en-US" baseline="0" dirty="0" smtClean="0"/>
              <a:t>Web API – this is the abstraction of the system to the UI.</a:t>
            </a:r>
          </a:p>
          <a:p>
            <a:pPr marL="628650" lvl="1" indent="-171450">
              <a:buFont typeface="Arial" panose="020B0604020202020204" pitchFamily="34" charset="0"/>
              <a:buChar char="•"/>
            </a:pPr>
            <a:r>
              <a:rPr lang="en-US" baseline="0" dirty="0" smtClean="0"/>
              <a:t>UI – this is the UI that the user will use to interact with the system.</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4</a:t>
            </a:fld>
            <a:endParaRPr lang="en-US"/>
          </a:p>
        </p:txBody>
      </p:sp>
    </p:spTree>
    <p:extLst>
      <p:ext uri="{BB962C8B-B14F-4D97-AF65-F5344CB8AC3E}">
        <p14:creationId xmlns:p14="http://schemas.microsoft.com/office/powerpoint/2010/main" val="39228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order to make projects for our main components we will need to use CLI commands.</a:t>
            </a:r>
          </a:p>
          <a:p>
            <a:pPr marL="171450" indent="-171450">
              <a:buFont typeface="Arial" panose="020B0604020202020204" pitchFamily="34" charset="0"/>
              <a:buChar char="•"/>
            </a:pPr>
            <a:r>
              <a:rPr lang="en-US" dirty="0" err="1" smtClean="0"/>
              <a:t>mkdir</a:t>
            </a:r>
            <a:r>
              <a:rPr lang="en-US" baseline="0" dirty="0" smtClean="0"/>
              <a:t> creates a new directory on your computer.</a:t>
            </a:r>
          </a:p>
          <a:p>
            <a:pPr marL="171450" indent="-171450">
              <a:buFont typeface="Arial" panose="020B0604020202020204" pitchFamily="34" charset="0"/>
              <a:buChar char="•"/>
            </a:pPr>
            <a:r>
              <a:rPr lang="en-US" baseline="0" dirty="0" smtClean="0"/>
              <a:t>cd changes the directory that you are currently in.</a:t>
            </a:r>
          </a:p>
          <a:p>
            <a:pPr marL="171450" indent="-171450">
              <a:buFont typeface="Arial" panose="020B0604020202020204" pitchFamily="34" charset="0"/>
              <a:buChar char="•"/>
            </a:pPr>
            <a:r>
              <a:rPr lang="en-US" baseline="0" dirty="0" err="1" smtClean="0"/>
              <a:t>dotnet</a:t>
            </a:r>
            <a:r>
              <a:rPr lang="en-US" baseline="0" dirty="0" smtClean="0"/>
              <a:t> new </a:t>
            </a:r>
            <a:r>
              <a:rPr lang="en-US" baseline="0" dirty="0" err="1" smtClean="0"/>
              <a:t>classlib</a:t>
            </a:r>
            <a:r>
              <a:rPr lang="en-US" baseline="0" dirty="0" smtClean="0"/>
              <a:t> – creates a new class library project.  This is what we use to create a new </a:t>
            </a:r>
            <a:r>
              <a:rPr lang="en-US" baseline="0" dirty="0" err="1" smtClean="0"/>
              <a:t>.Net</a:t>
            </a:r>
            <a:r>
              <a:rPr lang="en-US" baseline="0" dirty="0" smtClean="0"/>
              <a:t> project that is code only.</a:t>
            </a:r>
          </a:p>
          <a:p>
            <a:pPr marL="171450" indent="-171450">
              <a:buFont typeface="Arial" panose="020B0604020202020204" pitchFamily="34" charset="0"/>
              <a:buChar char="•"/>
            </a:pPr>
            <a:r>
              <a:rPr lang="en-US" baseline="0" dirty="0" err="1" smtClean="0"/>
              <a:t>dotnet</a:t>
            </a:r>
            <a:r>
              <a:rPr lang="en-US" baseline="0" dirty="0" smtClean="0"/>
              <a:t> new </a:t>
            </a:r>
            <a:r>
              <a:rPr lang="en-US" baseline="0" dirty="0" err="1" smtClean="0"/>
              <a:t>webapi</a:t>
            </a:r>
            <a:r>
              <a:rPr lang="en-US" baseline="0" dirty="0" smtClean="0"/>
              <a:t> – creates a new web </a:t>
            </a:r>
            <a:r>
              <a:rPr lang="en-US" baseline="0" dirty="0" err="1" smtClean="0"/>
              <a:t>api</a:t>
            </a:r>
            <a:r>
              <a:rPr lang="en-US" baseline="0" dirty="0" smtClean="0"/>
              <a:t> project.  This is what we use to create a new </a:t>
            </a:r>
            <a:r>
              <a:rPr lang="en-US" baseline="0" dirty="0" err="1" smtClean="0"/>
              <a:t>.Net</a:t>
            </a:r>
            <a:r>
              <a:rPr lang="en-US" baseline="0" dirty="0" smtClean="0"/>
              <a:t> project that will contain our web </a:t>
            </a:r>
            <a:r>
              <a:rPr lang="en-US" baseline="0" dirty="0" err="1" smtClean="0"/>
              <a:t>api</a:t>
            </a:r>
            <a:r>
              <a:rPr lang="en-US" baseline="0" dirty="0" smtClean="0"/>
              <a:t>.</a:t>
            </a:r>
          </a:p>
          <a:p>
            <a:pPr marL="171450" indent="-171450">
              <a:buFont typeface="Arial" panose="020B0604020202020204" pitchFamily="34" charset="0"/>
              <a:buChar char="•"/>
            </a:pPr>
            <a:r>
              <a:rPr lang="en-US" baseline="0" dirty="0" err="1" smtClean="0"/>
              <a:t>dotnet</a:t>
            </a:r>
            <a:r>
              <a:rPr lang="en-US" baseline="0" dirty="0" smtClean="0"/>
              <a:t> add reference – allows us to reference code from another project.  One project does not know about the other until a reference is added.</a:t>
            </a:r>
          </a:p>
          <a:p>
            <a:pPr marL="171450" indent="-171450">
              <a:buFont typeface="Arial" panose="020B0604020202020204" pitchFamily="34" charset="0"/>
              <a:buChar char="•"/>
            </a:pPr>
            <a:r>
              <a:rPr lang="en-US" baseline="0" dirty="0" err="1" smtClean="0"/>
              <a:t>dotnet</a:t>
            </a:r>
            <a:r>
              <a:rPr lang="en-US" baseline="0" dirty="0" smtClean="0"/>
              <a:t> add package – allows us to add a package to our code.  A package is created by someone and can be downloaded over the internet for use in your project.</a:t>
            </a:r>
          </a:p>
          <a:p>
            <a:pPr marL="171450" indent="-171450">
              <a:buFont typeface="Arial" panose="020B0604020202020204" pitchFamily="34" charset="0"/>
              <a:buChar char="•"/>
            </a:pPr>
            <a:r>
              <a:rPr lang="en-US" baseline="0" dirty="0" smtClean="0"/>
              <a:t>We will be using two packages from the </a:t>
            </a:r>
            <a:r>
              <a:rPr lang="en-US" baseline="0" dirty="0" err="1" smtClean="0"/>
              <a:t>Nuget</a:t>
            </a:r>
            <a:r>
              <a:rPr lang="en-US" baseline="0" dirty="0" smtClean="0"/>
              <a:t> package manager which are Dapper and </a:t>
            </a:r>
            <a:r>
              <a:rPr lang="en-US" baseline="0" dirty="0" err="1" smtClean="0"/>
              <a:t>MySql.Data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5</a:t>
            </a:fld>
            <a:endParaRPr lang="en-US"/>
          </a:p>
        </p:txBody>
      </p:sp>
    </p:spTree>
    <p:extLst>
      <p:ext uri="{BB962C8B-B14F-4D97-AF65-F5344CB8AC3E}">
        <p14:creationId xmlns:p14="http://schemas.microsoft.com/office/powerpoint/2010/main" val="214993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Angular CLI is the command line interface for Angular.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install the Angular CLI enter the following command:  </a:t>
            </a:r>
            <a:r>
              <a:rPr lang="en-US" sz="1200" dirty="0" err="1" smtClean="0"/>
              <a:t>npm</a:t>
            </a:r>
            <a:r>
              <a:rPr lang="en-US" sz="1200" dirty="0" smtClean="0"/>
              <a:t> install –g @angular/cli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create a new application enter the following command:  </a:t>
            </a:r>
            <a:r>
              <a:rPr lang="en-US" sz="1200" dirty="0" smtClean="0"/>
              <a:t>ng new [app-name]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change directory to the new application enter the following command:  </a:t>
            </a:r>
            <a:r>
              <a:rPr lang="en-US" sz="1200" dirty="0" smtClean="0"/>
              <a:t>cd [app-name]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 run the application enter the following command:  </a:t>
            </a:r>
            <a:r>
              <a:rPr lang="en-US" sz="1200" dirty="0" smtClean="0"/>
              <a:t>ng serve</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5723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an example.</a:t>
            </a:r>
            <a:endParaRPr lang="en-US" dirty="0"/>
          </a:p>
        </p:txBody>
      </p:sp>
      <p:sp>
        <p:nvSpPr>
          <p:cNvPr id="4" name="Slide Number Placeholder 3"/>
          <p:cNvSpPr>
            <a:spLocks noGrp="1"/>
          </p:cNvSpPr>
          <p:nvPr>
            <p:ph type="sldNum" sz="quarter" idx="10"/>
          </p:nvPr>
        </p:nvSpPr>
        <p:spPr/>
        <p:txBody>
          <a:bodyPr/>
          <a:lstStyle/>
          <a:p>
            <a:fld id="{347B1FF5-FCE8-499D-B296-D7493115F512}" type="slidenum">
              <a:rPr lang="en-US" smtClean="0"/>
              <a:t>7</a:t>
            </a:fld>
            <a:endParaRPr lang="en-US"/>
          </a:p>
        </p:txBody>
      </p:sp>
    </p:spTree>
    <p:extLst>
      <p:ext uri="{BB962C8B-B14F-4D97-AF65-F5344CB8AC3E}">
        <p14:creationId xmlns:p14="http://schemas.microsoft.com/office/powerpoint/2010/main" val="192646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403712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 entity is a class with properties or data only.</a:t>
            </a:r>
          </a:p>
          <a:p>
            <a:pPr marL="171450" indent="-171450">
              <a:buFont typeface="Arial" panose="020B0604020202020204" pitchFamily="34" charset="0"/>
              <a:buChar char="•"/>
            </a:pPr>
            <a:r>
              <a:rPr lang="en-US" baseline="0" dirty="0" smtClean="0"/>
              <a:t>They are the center of the clean architecture</a:t>
            </a:r>
          </a:p>
          <a:p>
            <a:pPr marL="171450" indent="-171450">
              <a:buFont typeface="Arial" panose="020B0604020202020204" pitchFamily="34" charset="0"/>
              <a:buChar char="•"/>
            </a:pPr>
            <a:r>
              <a:rPr lang="en-US" baseline="0" dirty="0" smtClean="0"/>
              <a:t>They contain data and transfer between layers of the application.</a:t>
            </a:r>
          </a:p>
          <a:p>
            <a:pPr marL="171450" indent="-171450">
              <a:buFont typeface="Arial" panose="020B0604020202020204" pitchFamily="34" charset="0"/>
              <a:buChar char="•"/>
            </a:pPr>
            <a:r>
              <a:rPr lang="en-US" baseline="0" dirty="0" smtClean="0"/>
              <a:t>They relate back to the entities we defined in our data model earlier.</a:t>
            </a:r>
          </a:p>
          <a:p>
            <a:pPr marL="171450" indent="-171450">
              <a:buFont typeface="Arial" panose="020B0604020202020204" pitchFamily="34" charset="0"/>
              <a:buChar char="•"/>
            </a:pPr>
            <a:r>
              <a:rPr lang="en-US" baseline="0" dirty="0" smtClean="0"/>
              <a:t>POCO (plain old CLI object)</a:t>
            </a:r>
          </a:p>
        </p:txBody>
      </p:sp>
      <p:sp>
        <p:nvSpPr>
          <p:cNvPr id="4" name="Slide Number Placeholder 3"/>
          <p:cNvSpPr>
            <a:spLocks noGrp="1"/>
          </p:cNvSpPr>
          <p:nvPr>
            <p:ph type="sldNum" sz="quarter" idx="10"/>
          </p:nvPr>
        </p:nvSpPr>
        <p:spPr/>
        <p:txBody>
          <a:bodyPr/>
          <a:lstStyle/>
          <a:p>
            <a:fld id="{90562276-63C7-43F9-8E9E-CFA137F6F839}" type="slidenum">
              <a:rPr lang="en-US" smtClean="0"/>
              <a:t>9</a:t>
            </a:fld>
            <a:endParaRPr lang="en-US"/>
          </a:p>
        </p:txBody>
      </p:sp>
    </p:spTree>
    <p:extLst>
      <p:ext uri="{BB962C8B-B14F-4D97-AF65-F5344CB8AC3E}">
        <p14:creationId xmlns:p14="http://schemas.microsoft.com/office/powerpoint/2010/main" val="63597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2748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14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74277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46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657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3599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8936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467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008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150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1003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856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7553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0797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626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281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484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1675018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8thlight.com/blog/uncle-bob/2012/08/13/the-clean-architecture.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refactoring.guru/" TargetMode="External"/><Relationship Id="rId5" Type="http://schemas.openxmlformats.org/officeDocument/2006/relationships/hyperlink" Target="http://www.dofactory.com/net/design-patterns" TargetMode="External"/><Relationship Id="rId4" Type="http://schemas.openxmlformats.org/officeDocument/2006/relationships/hyperlink" Target="https://scotch.io/bar-talk/s-o-l-i-d-the-first-five-principles-of-object-oriented-desig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architecture</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half" idx="1"/>
          </p:nvPr>
        </p:nvSpPr>
        <p:spPr/>
        <p:txBody>
          <a:bodyPr>
            <a:normAutofit/>
          </a:bodyPr>
          <a:lstStyle/>
          <a:p>
            <a:r>
              <a:rPr lang="en-US" sz="2600" dirty="0" smtClean="0"/>
              <a:t>Currently we are using to return Entity Objects</a:t>
            </a:r>
          </a:p>
          <a:p>
            <a:r>
              <a:rPr lang="en-US" sz="2600" dirty="0" smtClean="0"/>
              <a:t>Could be used to implement logic</a:t>
            </a:r>
          </a:p>
          <a:p>
            <a:r>
              <a:rPr lang="en-US" sz="2600" dirty="0" smtClean="0"/>
              <a:t>Could be used to implement calculations</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6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4" name="Content Placeholder 3"/>
          <p:cNvSpPr>
            <a:spLocks noGrp="1"/>
          </p:cNvSpPr>
          <p:nvPr>
            <p:ph sz="half" idx="1"/>
          </p:nvPr>
        </p:nvSpPr>
        <p:spPr>
          <a:xfrm>
            <a:off x="1103312" y="2060575"/>
            <a:ext cx="5919788" cy="4195763"/>
          </a:xfrm>
        </p:spPr>
        <p:txBody>
          <a:bodyPr>
            <a:noAutofit/>
          </a:bodyPr>
          <a:lstStyle/>
          <a:p>
            <a:r>
              <a:rPr lang="en-US" sz="2400" dirty="0" smtClean="0"/>
              <a:t>Do not want Inner Components </a:t>
            </a:r>
            <a:r>
              <a:rPr lang="en-US" sz="2400" dirty="0"/>
              <a:t>d</a:t>
            </a:r>
            <a:r>
              <a:rPr lang="en-US" sz="2400" dirty="0" smtClean="0"/>
              <a:t>ependent on Outer Components</a:t>
            </a:r>
          </a:p>
          <a:p>
            <a:r>
              <a:rPr lang="en-US" sz="2400" dirty="0" smtClean="0"/>
              <a:t>Create interfaces for data repositories</a:t>
            </a:r>
          </a:p>
          <a:p>
            <a:r>
              <a:rPr lang="en-US" sz="2400" dirty="0" smtClean="0"/>
              <a:t>Entities only know about the interface</a:t>
            </a:r>
          </a:p>
          <a:p>
            <a:r>
              <a:rPr lang="en-US" sz="2400" dirty="0" smtClean="0"/>
              <a:t>Implementation passed in constructor</a:t>
            </a:r>
          </a:p>
          <a:p>
            <a:pPr lvl="1"/>
            <a:r>
              <a:rPr lang="en-US" sz="2400" dirty="0" smtClean="0"/>
              <a:t>Known as constructor injection</a:t>
            </a:r>
          </a:p>
          <a:p>
            <a:r>
              <a:rPr lang="en-US" sz="2400" dirty="0" smtClean="0"/>
              <a:t>Could use DI/IOC framework</a:t>
            </a:r>
            <a:endParaRPr lang="en-US" sz="2400" dirty="0"/>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893" y="2060575"/>
            <a:ext cx="3985419" cy="3468999"/>
          </a:xfrm>
          <a:prstGeom prst="rect">
            <a:avLst/>
          </a:prstGeom>
        </p:spPr>
      </p:pic>
    </p:spTree>
    <p:extLst>
      <p:ext uri="{BB962C8B-B14F-4D97-AF65-F5344CB8AC3E}">
        <p14:creationId xmlns:p14="http://schemas.microsoft.com/office/powerpoint/2010/main" val="426671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Entities</a:t>
            </a:r>
            <a:endParaRPr lang="en-US" dirty="0"/>
          </a:p>
        </p:txBody>
      </p:sp>
    </p:spTree>
    <p:extLst>
      <p:ext uri="{BB962C8B-B14F-4D97-AF65-F5344CB8AC3E}">
        <p14:creationId xmlns:p14="http://schemas.microsoft.com/office/powerpoint/2010/main" val="1339264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Entities</a:t>
            </a:r>
          </a:p>
        </p:txBody>
      </p:sp>
    </p:spTree>
    <p:extLst>
      <p:ext uri="{BB962C8B-B14F-4D97-AF65-F5344CB8AC3E}">
        <p14:creationId xmlns:p14="http://schemas.microsoft.com/office/powerpoint/2010/main" val="234278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DAL / Repository</a:t>
            </a:r>
            <a:endParaRPr lang="en-US" dirty="0"/>
          </a:p>
        </p:txBody>
      </p:sp>
      <p:sp>
        <p:nvSpPr>
          <p:cNvPr id="3" name="Content Placeholder 2"/>
          <p:cNvSpPr>
            <a:spLocks noGrp="1"/>
          </p:cNvSpPr>
          <p:nvPr>
            <p:ph sz="half" idx="1"/>
          </p:nvPr>
        </p:nvSpPr>
        <p:spPr/>
        <p:txBody>
          <a:bodyPr>
            <a:normAutofit fontScale="85000" lnSpcReduction="20000"/>
          </a:bodyPr>
          <a:lstStyle/>
          <a:p>
            <a:r>
              <a:rPr lang="en-US" sz="3200" dirty="0" smtClean="0"/>
              <a:t>DAL – Data Access Layer</a:t>
            </a:r>
          </a:p>
          <a:p>
            <a:r>
              <a:rPr lang="en-US" sz="3400" dirty="0" smtClean="0"/>
              <a:t>Separates data access from the rest of the application.</a:t>
            </a:r>
          </a:p>
          <a:p>
            <a:r>
              <a:rPr lang="en-US" sz="3400" dirty="0" smtClean="0"/>
              <a:t>Allows for changes in database</a:t>
            </a:r>
          </a:p>
          <a:p>
            <a:r>
              <a:rPr lang="en-US" sz="3400" dirty="0" smtClean="0"/>
              <a:t>Repository pattern</a:t>
            </a:r>
          </a:p>
          <a:p>
            <a:pPr lvl="1"/>
            <a:r>
              <a:rPr lang="en-US" sz="3400" dirty="0" smtClean="0"/>
              <a:t>Separation for each entity</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3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DAL</a:t>
            </a:r>
            <a:endParaRPr lang="en-US" dirty="0"/>
          </a:p>
        </p:txBody>
      </p:sp>
    </p:spTree>
    <p:extLst>
      <p:ext uri="{BB962C8B-B14F-4D97-AF65-F5344CB8AC3E}">
        <p14:creationId xmlns:p14="http://schemas.microsoft.com/office/powerpoint/2010/main" val="4011829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DAL</a:t>
            </a:r>
          </a:p>
        </p:txBody>
      </p:sp>
    </p:spTree>
    <p:extLst>
      <p:ext uri="{BB962C8B-B14F-4D97-AF65-F5344CB8AC3E}">
        <p14:creationId xmlns:p14="http://schemas.microsoft.com/office/powerpoint/2010/main" val="2869957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US" dirty="0"/>
          </a:p>
        </p:txBody>
      </p:sp>
      <p:sp>
        <p:nvSpPr>
          <p:cNvPr id="3" name="Content Placeholder 2"/>
          <p:cNvSpPr>
            <a:spLocks noGrp="1"/>
          </p:cNvSpPr>
          <p:nvPr>
            <p:ph sz="half" idx="1"/>
          </p:nvPr>
        </p:nvSpPr>
        <p:spPr/>
        <p:txBody>
          <a:bodyPr>
            <a:normAutofit/>
          </a:bodyPr>
          <a:lstStyle/>
          <a:p>
            <a:r>
              <a:rPr lang="en-US" sz="3400" dirty="0" smtClean="0"/>
              <a:t>Separates UI from the rest of the application.</a:t>
            </a:r>
          </a:p>
          <a:p>
            <a:r>
              <a:rPr lang="en-US" sz="3400" dirty="0" smtClean="0"/>
              <a:t>Allows for changes in UI</a:t>
            </a:r>
          </a:p>
          <a:p>
            <a:r>
              <a:rPr lang="en-US" sz="3400" dirty="0" smtClean="0"/>
              <a:t>Allows for multiple UI’s.</a:t>
            </a:r>
          </a:p>
        </p:txBody>
      </p:sp>
      <p:pic>
        <p:nvPicPr>
          <p:cNvPr id="5"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65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Web API</a:t>
            </a:r>
            <a:endParaRPr lang="en-US" dirty="0"/>
          </a:p>
        </p:txBody>
      </p:sp>
    </p:spTree>
    <p:extLst>
      <p:ext uri="{BB962C8B-B14F-4D97-AF65-F5344CB8AC3E}">
        <p14:creationId xmlns:p14="http://schemas.microsoft.com/office/powerpoint/2010/main" val="3380091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Web API</a:t>
            </a:r>
          </a:p>
        </p:txBody>
      </p:sp>
    </p:spTree>
    <p:extLst>
      <p:ext uri="{BB962C8B-B14F-4D97-AF65-F5344CB8AC3E}">
        <p14:creationId xmlns:p14="http://schemas.microsoft.com/office/powerpoint/2010/main" val="162373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sz="half" idx="1"/>
          </p:nvPr>
        </p:nvSpPr>
        <p:spPr>
          <a:xfrm>
            <a:off x="1103312" y="2060575"/>
            <a:ext cx="4967288" cy="4195763"/>
          </a:xfrm>
        </p:spPr>
        <p:txBody>
          <a:bodyPr>
            <a:normAutofit/>
          </a:bodyPr>
          <a:lstStyle/>
          <a:p>
            <a:r>
              <a:rPr lang="en-US" sz="3200" b="1" dirty="0" smtClean="0"/>
              <a:t>Single Responsibility</a:t>
            </a:r>
          </a:p>
          <a:p>
            <a:r>
              <a:rPr lang="en-US" sz="2400" dirty="0" smtClean="0"/>
              <a:t>Open / Closed</a:t>
            </a:r>
          </a:p>
          <a:p>
            <a:r>
              <a:rPr lang="en-US" sz="2400" dirty="0" err="1" smtClean="0"/>
              <a:t>Liskov</a:t>
            </a:r>
            <a:r>
              <a:rPr lang="en-US" sz="2400" dirty="0" smtClean="0"/>
              <a:t> Substitution</a:t>
            </a:r>
          </a:p>
          <a:p>
            <a:r>
              <a:rPr lang="en-US" sz="2400" dirty="0" smtClean="0"/>
              <a:t>Interface Segregation</a:t>
            </a:r>
          </a:p>
          <a:p>
            <a:r>
              <a:rPr lang="en-US" sz="3200" b="1" dirty="0" smtClean="0"/>
              <a:t>Dependency Inversion</a:t>
            </a:r>
            <a:endParaRPr lang="en-US" sz="3200" b="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3481" y="2060575"/>
            <a:ext cx="3985419" cy="3468999"/>
          </a:xfrm>
        </p:spPr>
      </p:pic>
    </p:spTree>
    <p:extLst>
      <p:ext uri="{BB962C8B-B14F-4D97-AF65-F5344CB8AC3E}">
        <p14:creationId xmlns:p14="http://schemas.microsoft.com/office/powerpoint/2010/main" val="74842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Angular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6135" y="1440088"/>
            <a:ext cx="10058192" cy="5113112"/>
          </a:xfrm>
        </p:spPr>
      </p:pic>
    </p:spTree>
    <p:extLst>
      <p:ext uri="{BB962C8B-B14F-4D97-AF65-F5344CB8AC3E}">
        <p14:creationId xmlns:p14="http://schemas.microsoft.com/office/powerpoint/2010/main" val="738069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Entities</a:t>
            </a:r>
            <a:endParaRPr lang="en-US" dirty="0"/>
          </a:p>
        </p:txBody>
      </p:sp>
      <p:sp>
        <p:nvSpPr>
          <p:cNvPr id="4" name="Content Placeholder 3"/>
          <p:cNvSpPr>
            <a:spLocks noGrp="1"/>
          </p:cNvSpPr>
          <p:nvPr>
            <p:ph sz="half" idx="1"/>
          </p:nvPr>
        </p:nvSpPr>
        <p:spPr/>
        <p:txBody>
          <a:bodyPr>
            <a:normAutofit/>
          </a:bodyPr>
          <a:lstStyle/>
          <a:p>
            <a:r>
              <a:rPr lang="en-US" sz="2800" dirty="0" smtClean="0"/>
              <a:t>Similar to Entities in C#</a:t>
            </a:r>
          </a:p>
          <a:p>
            <a:r>
              <a:rPr lang="en-US" sz="2800" dirty="0" smtClean="0"/>
              <a:t>In memory data</a:t>
            </a:r>
          </a:p>
          <a:p>
            <a:r>
              <a:rPr lang="en-US" sz="2800" dirty="0" smtClean="0"/>
              <a:t>Passed from Service to Component</a:t>
            </a:r>
          </a:p>
          <a:p>
            <a:r>
              <a:rPr lang="en-US" sz="2800" dirty="0" smtClean="0"/>
              <a:t>Used in Template</a:t>
            </a:r>
            <a:endParaRPr lang="en-US" sz="2800" dirty="0"/>
          </a:p>
        </p:txBody>
      </p:sp>
      <p:pic>
        <p:nvPicPr>
          <p:cNvPr id="3" name="Picture 2"/>
          <p:cNvPicPr>
            <a:picLocks noChangeAspect="1"/>
          </p:cNvPicPr>
          <p:nvPr/>
        </p:nvPicPr>
        <p:blipFill>
          <a:blip r:embed="rId3"/>
          <a:stretch>
            <a:fillRect/>
          </a:stretch>
        </p:blipFill>
        <p:spPr>
          <a:xfrm>
            <a:off x="5499651" y="2056092"/>
            <a:ext cx="5707618" cy="2261908"/>
          </a:xfrm>
          <a:prstGeom prst="rect">
            <a:avLst/>
          </a:prstGeom>
        </p:spPr>
      </p:pic>
    </p:spTree>
    <p:extLst>
      <p:ext uri="{BB962C8B-B14F-4D97-AF65-F5344CB8AC3E}">
        <p14:creationId xmlns:p14="http://schemas.microsoft.com/office/powerpoint/2010/main" val="243273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Services</a:t>
            </a:r>
            <a:endParaRPr lang="en-US" dirty="0"/>
          </a:p>
        </p:txBody>
      </p:sp>
      <p:sp>
        <p:nvSpPr>
          <p:cNvPr id="4" name="Content Placeholder 3"/>
          <p:cNvSpPr>
            <a:spLocks noGrp="1"/>
          </p:cNvSpPr>
          <p:nvPr>
            <p:ph sz="half" idx="1"/>
          </p:nvPr>
        </p:nvSpPr>
        <p:spPr/>
        <p:txBody>
          <a:bodyPr>
            <a:normAutofit/>
          </a:bodyPr>
          <a:lstStyle/>
          <a:p>
            <a:r>
              <a:rPr lang="en-US" sz="2800" dirty="0" smtClean="0"/>
              <a:t>Interacts with Web API</a:t>
            </a:r>
          </a:p>
          <a:p>
            <a:r>
              <a:rPr lang="en-US" sz="2800" dirty="0" smtClean="0"/>
              <a:t>Retrieves data</a:t>
            </a:r>
          </a:p>
          <a:p>
            <a:r>
              <a:rPr lang="en-US" sz="2800" dirty="0" smtClean="0"/>
              <a:t>Could perform other logic</a:t>
            </a:r>
          </a:p>
          <a:p>
            <a:r>
              <a:rPr lang="en-US" sz="2800" dirty="0" smtClean="0"/>
              <a:t>Single Responsibility</a:t>
            </a:r>
          </a:p>
          <a:p>
            <a:r>
              <a:rPr lang="en-US" sz="2800" dirty="0" smtClean="0"/>
              <a:t>Abstracts data access from Component</a:t>
            </a:r>
            <a:endParaRPr lang="en-US" sz="2800" dirty="0"/>
          </a:p>
        </p:txBody>
      </p:sp>
      <p:pic>
        <p:nvPicPr>
          <p:cNvPr id="6" name="Picture 5"/>
          <p:cNvPicPr>
            <a:picLocks noChangeAspect="1"/>
          </p:cNvPicPr>
          <p:nvPr/>
        </p:nvPicPr>
        <p:blipFill>
          <a:blip r:embed="rId3"/>
          <a:stretch>
            <a:fillRect/>
          </a:stretch>
        </p:blipFill>
        <p:spPr>
          <a:xfrm>
            <a:off x="6278725" y="2060575"/>
            <a:ext cx="2335934" cy="3106161"/>
          </a:xfrm>
          <a:prstGeom prst="rect">
            <a:avLst/>
          </a:prstGeom>
        </p:spPr>
      </p:pic>
    </p:spTree>
    <p:extLst>
      <p:ext uri="{BB962C8B-B14F-4D97-AF65-F5344CB8AC3E}">
        <p14:creationId xmlns:p14="http://schemas.microsoft.com/office/powerpoint/2010/main" val="412015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UI in Angular</a:t>
            </a:r>
            <a:endParaRPr lang="en-US" dirty="0"/>
          </a:p>
        </p:txBody>
      </p:sp>
    </p:spTree>
    <p:extLst>
      <p:ext uri="{BB962C8B-B14F-4D97-AF65-F5344CB8AC3E}">
        <p14:creationId xmlns:p14="http://schemas.microsoft.com/office/powerpoint/2010/main" val="110729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UI in Angular</a:t>
            </a:r>
          </a:p>
        </p:txBody>
      </p:sp>
    </p:spTree>
    <p:extLst>
      <p:ext uri="{BB962C8B-B14F-4D97-AF65-F5344CB8AC3E}">
        <p14:creationId xmlns:p14="http://schemas.microsoft.com/office/powerpoint/2010/main" val="1099681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Security?</a:t>
            </a:r>
            <a:endParaRPr lang="en-US" dirty="0"/>
          </a:p>
        </p:txBody>
      </p:sp>
      <p:sp>
        <p:nvSpPr>
          <p:cNvPr id="3" name="Content Placeholder 2"/>
          <p:cNvSpPr>
            <a:spLocks noGrp="1"/>
          </p:cNvSpPr>
          <p:nvPr>
            <p:ph sz="half" idx="1"/>
          </p:nvPr>
        </p:nvSpPr>
        <p:spPr/>
        <p:txBody>
          <a:bodyPr>
            <a:noAutofit/>
          </a:bodyPr>
          <a:lstStyle/>
          <a:p>
            <a:r>
              <a:rPr lang="en-US" sz="2800" dirty="0" smtClean="0"/>
              <a:t>Authentication </a:t>
            </a:r>
          </a:p>
          <a:p>
            <a:r>
              <a:rPr lang="en-US" sz="2800" dirty="0" smtClean="0"/>
              <a:t>Authorization </a:t>
            </a:r>
          </a:p>
          <a:p>
            <a:r>
              <a:rPr lang="en-US" sz="2800" dirty="0" smtClean="0"/>
              <a:t>Threats:</a:t>
            </a:r>
          </a:p>
          <a:p>
            <a:pPr lvl="1"/>
            <a:r>
              <a:rPr lang="en-US" sz="2800" dirty="0" err="1" smtClean="0"/>
              <a:t>Sql</a:t>
            </a:r>
            <a:r>
              <a:rPr lang="en-US" sz="2800" dirty="0" smtClean="0"/>
              <a:t> Injection</a:t>
            </a:r>
          </a:p>
          <a:p>
            <a:pPr lvl="1"/>
            <a:r>
              <a:rPr lang="en-US" sz="2800" dirty="0" smtClean="0"/>
              <a:t>Cross Site Scripting</a:t>
            </a:r>
          </a:p>
          <a:p>
            <a:pPr lvl="1"/>
            <a:r>
              <a:rPr lang="en-US" sz="2800" dirty="0" smtClean="0"/>
              <a:t>Cross Site Request Forgery</a:t>
            </a:r>
          </a:p>
          <a:p>
            <a:pPr lvl="1"/>
            <a:r>
              <a:rPr lang="en-US" sz="2800" dirty="0" smtClean="0"/>
              <a:t>OWASP top 10</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782392"/>
            <a:ext cx="4395788" cy="2747367"/>
          </a:xfrm>
        </p:spPr>
      </p:pic>
    </p:spTree>
    <p:extLst>
      <p:ext uri="{BB962C8B-B14F-4D97-AF65-F5344CB8AC3E}">
        <p14:creationId xmlns:p14="http://schemas.microsoft.com/office/powerpoint/2010/main" val="201449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113342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
        <p:nvSpPr>
          <p:cNvPr id="3" name="Subtitle 2"/>
          <p:cNvSpPr>
            <a:spLocks noGrp="1"/>
          </p:cNvSpPr>
          <p:nvPr>
            <p:ph type="subTitle" idx="1"/>
          </p:nvPr>
        </p:nvSpPr>
        <p:spPr/>
        <p:txBody>
          <a:bodyPr/>
          <a:lstStyle/>
          <a:p>
            <a:r>
              <a:rPr lang="en-US" dirty="0" smtClean="0"/>
              <a:t>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18930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lnSpcReduction="20000"/>
          </a:bodyPr>
          <a:lstStyle/>
          <a:p>
            <a:pPr lvl="0"/>
            <a:r>
              <a:rPr lang="en-US" sz="2800" dirty="0" smtClean="0"/>
              <a:t>Clean Architecture</a:t>
            </a:r>
          </a:p>
          <a:p>
            <a:pPr lvl="1"/>
            <a:r>
              <a:rPr lang="en-US" sz="2600" dirty="0">
                <a:hlinkClick r:id="rId3"/>
              </a:rPr>
              <a:t>https://</a:t>
            </a:r>
            <a:r>
              <a:rPr lang="en-US" sz="2600" dirty="0" smtClean="0">
                <a:hlinkClick r:id="rId3"/>
              </a:rPr>
              <a:t>8thlight.com/blog/uncle-bob/2012/08/13/the-clean-architecture.html</a:t>
            </a:r>
            <a:endParaRPr lang="en-US" sz="2600" dirty="0" smtClean="0"/>
          </a:p>
          <a:p>
            <a:r>
              <a:rPr lang="en-US" sz="3000" dirty="0" smtClean="0"/>
              <a:t>Scotch.io</a:t>
            </a:r>
          </a:p>
          <a:p>
            <a:pPr lvl="1"/>
            <a:r>
              <a:rPr lang="en-US" sz="2600" dirty="0">
                <a:hlinkClick r:id="rId4"/>
              </a:rPr>
              <a:t>https://</a:t>
            </a:r>
            <a:r>
              <a:rPr lang="en-US" sz="2600" dirty="0" smtClean="0">
                <a:hlinkClick r:id="rId4"/>
              </a:rPr>
              <a:t>scotch.io/bar-talk/s-o-l-i-d-the-first-five-principles-of-object-oriented-design</a:t>
            </a:r>
            <a:endParaRPr lang="en-US" sz="2600" dirty="0" smtClean="0"/>
          </a:p>
          <a:p>
            <a:r>
              <a:rPr lang="en-US" sz="3000" dirty="0" smtClean="0"/>
              <a:t>Design Patterns</a:t>
            </a:r>
          </a:p>
          <a:p>
            <a:pPr lvl="1"/>
            <a:r>
              <a:rPr lang="en-US" sz="2600" dirty="0">
                <a:hlinkClick r:id="rId5"/>
              </a:rPr>
              <a:t>http://</a:t>
            </a:r>
            <a:r>
              <a:rPr lang="en-US" sz="2600" dirty="0" smtClean="0">
                <a:hlinkClick r:id="rId5"/>
              </a:rPr>
              <a:t>www.dofactory.com/net/design-patterns</a:t>
            </a:r>
            <a:endParaRPr lang="en-US" sz="2600" dirty="0" smtClean="0"/>
          </a:p>
          <a:p>
            <a:r>
              <a:rPr lang="en-US" sz="2800" dirty="0" smtClean="0"/>
              <a:t>Refactoring</a:t>
            </a:r>
          </a:p>
          <a:p>
            <a:pPr lvl="1"/>
            <a:r>
              <a:rPr lang="en-US" sz="2600" dirty="0">
                <a:hlinkClick r:id="rId6"/>
              </a:rPr>
              <a:t>https://refactoring.guru</a:t>
            </a:r>
            <a:r>
              <a:rPr lang="en-US" sz="2600" dirty="0" smtClean="0">
                <a:hlinkClick r:id="rId6"/>
              </a:rPr>
              <a:t>/</a:t>
            </a:r>
            <a:endParaRPr lang="en-US" sz="2600" dirty="0" smtClean="0"/>
          </a:p>
        </p:txBody>
      </p:sp>
    </p:spTree>
    <p:extLst>
      <p:ext uri="{BB962C8B-B14F-4D97-AF65-F5344CB8AC3E}">
        <p14:creationId xmlns:p14="http://schemas.microsoft.com/office/powerpoint/2010/main" val="4417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Architecture</a:t>
            </a:r>
            <a:endParaRPr lang="en-US" dirty="0"/>
          </a:p>
        </p:txBody>
      </p:sp>
      <p:sp>
        <p:nvSpPr>
          <p:cNvPr id="3" name="Content Placeholder 2"/>
          <p:cNvSpPr>
            <a:spLocks noGrp="1"/>
          </p:cNvSpPr>
          <p:nvPr>
            <p:ph sz="half" idx="1"/>
          </p:nvPr>
        </p:nvSpPr>
        <p:spPr/>
        <p:txBody>
          <a:bodyPr>
            <a:normAutofit fontScale="92500"/>
          </a:bodyPr>
          <a:lstStyle/>
          <a:p>
            <a:r>
              <a:rPr lang="en-US" sz="2800" dirty="0" smtClean="0"/>
              <a:t>SOLID extended to Components</a:t>
            </a:r>
          </a:p>
          <a:p>
            <a:r>
              <a:rPr lang="en-US" sz="2800" dirty="0"/>
              <a:t>High Level or Core Components should not depend on Low Level Components or Details</a:t>
            </a:r>
          </a:p>
          <a:p>
            <a:r>
              <a:rPr lang="en-US" sz="2800" dirty="0" smtClean="0"/>
              <a:t>Components have Single Responsibility</a:t>
            </a:r>
          </a:p>
          <a:p>
            <a:r>
              <a:rPr lang="en-US" sz="2800" dirty="0" smtClean="0"/>
              <a:t>Details can Change</a:t>
            </a:r>
            <a:endParaRPr lang="en-US" sz="28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8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sz="2800" dirty="0" smtClean="0"/>
              <a:t>Database</a:t>
            </a:r>
          </a:p>
          <a:p>
            <a:r>
              <a:rPr lang="en-US" sz="2800" dirty="0" smtClean="0"/>
              <a:t>DAL</a:t>
            </a:r>
          </a:p>
          <a:p>
            <a:r>
              <a:rPr lang="en-US" sz="2800" dirty="0" smtClean="0"/>
              <a:t>Entities</a:t>
            </a:r>
          </a:p>
          <a:p>
            <a:r>
              <a:rPr lang="en-US" sz="2800" dirty="0" smtClean="0"/>
              <a:t>Web API</a:t>
            </a:r>
          </a:p>
          <a:p>
            <a:r>
              <a:rPr lang="en-US" sz="2800" dirty="0" smtClean="0"/>
              <a:t>UI</a:t>
            </a:r>
            <a:endParaRPr lang="en-US" sz="28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2" y="1804117"/>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1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Commands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err="1" smtClean="0"/>
              <a:t>mkdir</a:t>
            </a:r>
            <a:r>
              <a:rPr lang="en-US" sz="2800" dirty="0" smtClean="0"/>
              <a:t> – Create Directory</a:t>
            </a:r>
          </a:p>
          <a:p>
            <a:r>
              <a:rPr lang="en-US" sz="2800" dirty="0"/>
              <a:t>c</a:t>
            </a:r>
            <a:r>
              <a:rPr lang="en-US" sz="2800" dirty="0" smtClean="0"/>
              <a:t>d – Change Directory</a:t>
            </a:r>
          </a:p>
          <a:p>
            <a:r>
              <a:rPr lang="en-US" sz="2800" dirty="0" smtClean="0"/>
              <a:t>Add project</a:t>
            </a:r>
            <a:r>
              <a:rPr lang="en-US" sz="2800" dirty="0"/>
              <a:t>:</a:t>
            </a:r>
          </a:p>
          <a:p>
            <a:pPr lvl="1"/>
            <a:r>
              <a:rPr lang="en-US" sz="2600" dirty="0" err="1"/>
              <a:t>dotnet</a:t>
            </a:r>
            <a:r>
              <a:rPr lang="en-US" sz="2600" dirty="0"/>
              <a:t> new </a:t>
            </a:r>
            <a:r>
              <a:rPr lang="en-US" sz="2600" dirty="0" err="1"/>
              <a:t>classlib</a:t>
            </a:r>
            <a:endParaRPr lang="en-US" sz="2600" dirty="0"/>
          </a:p>
          <a:p>
            <a:pPr lvl="1"/>
            <a:r>
              <a:rPr lang="en-US" sz="2600" dirty="0" err="1" smtClean="0"/>
              <a:t>dotnet</a:t>
            </a:r>
            <a:r>
              <a:rPr lang="en-US" sz="2600" dirty="0" smtClean="0"/>
              <a:t> </a:t>
            </a:r>
            <a:r>
              <a:rPr lang="en-US" sz="2600" dirty="0"/>
              <a:t>new </a:t>
            </a:r>
            <a:r>
              <a:rPr lang="en-US" sz="2600" dirty="0" err="1"/>
              <a:t>webapi</a:t>
            </a:r>
            <a:endParaRPr lang="en-US" sz="2600" dirty="0"/>
          </a:p>
          <a:p>
            <a:r>
              <a:rPr lang="en-US" sz="2800" dirty="0" smtClean="0"/>
              <a:t>Add reference:</a:t>
            </a:r>
          </a:p>
          <a:p>
            <a:pPr lvl="1"/>
            <a:r>
              <a:rPr lang="en-US" sz="2600" dirty="0" err="1" smtClean="0"/>
              <a:t>dotnet</a:t>
            </a:r>
            <a:r>
              <a:rPr lang="en-US" sz="2600" dirty="0" smtClean="0"/>
              <a:t> add reference [path]/[</a:t>
            </a:r>
            <a:r>
              <a:rPr lang="en-US" sz="2600" dirty="0" err="1" smtClean="0"/>
              <a:t>name.csproj</a:t>
            </a:r>
            <a:r>
              <a:rPr lang="en-US" sz="2600" dirty="0" smtClean="0"/>
              <a:t>]</a:t>
            </a:r>
          </a:p>
          <a:p>
            <a:pPr lvl="1"/>
            <a:r>
              <a:rPr lang="en-US" sz="2600" dirty="0" err="1"/>
              <a:t>dotnet</a:t>
            </a:r>
            <a:r>
              <a:rPr lang="en-US" sz="2600" dirty="0"/>
              <a:t> add package </a:t>
            </a:r>
            <a:r>
              <a:rPr lang="en-US" sz="2600" dirty="0" smtClean="0"/>
              <a:t>Dapper</a:t>
            </a:r>
          </a:p>
          <a:p>
            <a:pPr lvl="1"/>
            <a:r>
              <a:rPr lang="en-US" sz="2600" dirty="0" err="1"/>
              <a:t>dotnet</a:t>
            </a:r>
            <a:r>
              <a:rPr lang="en-US" sz="2600" dirty="0"/>
              <a:t> add package </a:t>
            </a:r>
            <a:r>
              <a:rPr lang="en-US" sz="2600" dirty="0" err="1"/>
              <a:t>MySql.Data</a:t>
            </a:r>
            <a:endParaRPr lang="en-US" sz="2600" dirty="0"/>
          </a:p>
        </p:txBody>
      </p:sp>
    </p:spTree>
    <p:extLst>
      <p:ext uri="{BB962C8B-B14F-4D97-AF65-F5344CB8AC3E}">
        <p14:creationId xmlns:p14="http://schemas.microsoft.com/office/powerpoint/2010/main" val="14309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CLI</a:t>
            </a:r>
            <a:endParaRPr lang="en-US" dirty="0"/>
          </a:p>
        </p:txBody>
      </p:sp>
      <p:sp>
        <p:nvSpPr>
          <p:cNvPr id="3" name="Content Placeholder 2"/>
          <p:cNvSpPr>
            <a:spLocks noGrp="1"/>
          </p:cNvSpPr>
          <p:nvPr>
            <p:ph idx="1"/>
          </p:nvPr>
        </p:nvSpPr>
        <p:spPr/>
        <p:txBody>
          <a:bodyPr>
            <a:normAutofit/>
          </a:bodyPr>
          <a:lstStyle/>
          <a:p>
            <a:r>
              <a:rPr lang="en-US" sz="2400" dirty="0" smtClean="0"/>
              <a:t>Install Angular CLI</a:t>
            </a:r>
          </a:p>
          <a:p>
            <a:pPr lvl="1"/>
            <a:r>
              <a:rPr lang="en-US" sz="2200" dirty="0" err="1" smtClean="0"/>
              <a:t>npm</a:t>
            </a:r>
            <a:r>
              <a:rPr lang="en-US" sz="2200" dirty="0" smtClean="0"/>
              <a:t> install –g @angular/cli</a:t>
            </a:r>
          </a:p>
          <a:p>
            <a:r>
              <a:rPr lang="en-US" sz="2400" dirty="0" smtClean="0"/>
              <a:t>Create a new Angular App</a:t>
            </a:r>
          </a:p>
          <a:p>
            <a:pPr lvl="1"/>
            <a:r>
              <a:rPr lang="en-US" sz="2200" dirty="0" smtClean="0"/>
              <a:t>ng new [app-name]</a:t>
            </a:r>
          </a:p>
          <a:p>
            <a:r>
              <a:rPr lang="en-US" sz="2400" dirty="0" smtClean="0"/>
              <a:t>Change Directory</a:t>
            </a:r>
          </a:p>
          <a:p>
            <a:pPr lvl="1"/>
            <a:r>
              <a:rPr lang="en-US" sz="2200" dirty="0" smtClean="0"/>
              <a:t>cd [app-name]</a:t>
            </a:r>
          </a:p>
          <a:p>
            <a:r>
              <a:rPr lang="en-US" sz="2400" dirty="0" smtClean="0"/>
              <a:t>Run the Application</a:t>
            </a:r>
          </a:p>
          <a:p>
            <a:pPr lvl="1"/>
            <a:r>
              <a:rPr lang="en-US" sz="2200" dirty="0" smtClean="0"/>
              <a:t>ng serve</a:t>
            </a:r>
            <a:endParaRPr lang="en-US" sz="2200" dirty="0"/>
          </a:p>
        </p:txBody>
      </p:sp>
    </p:spTree>
    <p:extLst>
      <p:ext uri="{BB962C8B-B14F-4D97-AF65-F5344CB8AC3E}">
        <p14:creationId xmlns:p14="http://schemas.microsoft.com/office/powerpoint/2010/main" val="344915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CREATING The application and PROJECTS</a:t>
            </a:r>
            <a:endParaRPr lang="en-US" dirty="0"/>
          </a:p>
        </p:txBody>
      </p:sp>
    </p:spTree>
    <p:extLst>
      <p:ext uri="{BB962C8B-B14F-4D97-AF65-F5344CB8AC3E}">
        <p14:creationId xmlns:p14="http://schemas.microsoft.com/office/powerpoint/2010/main" val="2677103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a:t>CREATING The application and PROJECTS</a:t>
            </a:r>
          </a:p>
        </p:txBody>
      </p:sp>
    </p:spTree>
    <p:extLst>
      <p:ext uri="{BB962C8B-B14F-4D97-AF65-F5344CB8AC3E}">
        <p14:creationId xmlns:p14="http://schemas.microsoft.com/office/powerpoint/2010/main" val="31922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noAutofit/>
          </a:bodyPr>
          <a:lstStyle/>
          <a:p>
            <a:r>
              <a:rPr lang="en-US" sz="2400" dirty="0" smtClean="0"/>
              <a:t>Class with Properties or Data only</a:t>
            </a:r>
          </a:p>
          <a:p>
            <a:r>
              <a:rPr lang="en-US" sz="2400" dirty="0" smtClean="0"/>
              <a:t>Center of Clean Architecture</a:t>
            </a:r>
          </a:p>
          <a:p>
            <a:r>
              <a:rPr lang="en-US" sz="2400" dirty="0" smtClean="0"/>
              <a:t>Relates to Entity in Data Model</a:t>
            </a:r>
          </a:p>
          <a:p>
            <a:r>
              <a:rPr lang="en-US" sz="2400" dirty="0" smtClean="0"/>
              <a:t>Used to transfer data in application</a:t>
            </a:r>
          </a:p>
          <a:p>
            <a:r>
              <a:rPr lang="en-US" sz="2400" dirty="0" smtClean="0"/>
              <a:t>POCO </a:t>
            </a:r>
            <a:r>
              <a:rPr lang="en-US" sz="2400" dirty="0"/>
              <a:t>– Plain Old CLI </a:t>
            </a:r>
            <a:r>
              <a:rPr lang="en-US" sz="2400" dirty="0" smtClean="0"/>
              <a:t>Object</a:t>
            </a:r>
            <a:endParaRPr lang="en-US" sz="2400" dirty="0"/>
          </a:p>
        </p:txBody>
      </p:sp>
      <p:pic>
        <p:nvPicPr>
          <p:cNvPr id="4"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493" y="2056092"/>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98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63D67"/>
      </a:dk2>
      <a:lt2>
        <a:srgbClr val="EBEBEB"/>
      </a:lt2>
      <a:accent1>
        <a:srgbClr val="EE1A4C"/>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4118</TotalTime>
  <Words>2181</Words>
  <Application>Microsoft Office PowerPoint</Application>
  <PresentationFormat>Widescreen</PresentationFormat>
  <Paragraphs>251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Logols Learning</vt:lpstr>
      <vt:lpstr>SOLID</vt:lpstr>
      <vt:lpstr>Clean Architecture</vt:lpstr>
      <vt:lpstr>Components</vt:lpstr>
      <vt:lpstr>CLI Commands</vt:lpstr>
      <vt:lpstr>Angular CLI</vt:lpstr>
      <vt:lpstr>EXAMPLE</vt:lpstr>
      <vt:lpstr>TEAM PROJECT</vt:lpstr>
      <vt:lpstr>Entities</vt:lpstr>
      <vt:lpstr>Services</vt:lpstr>
      <vt:lpstr>Dependency Inversion</vt:lpstr>
      <vt:lpstr>EXAMPLE</vt:lpstr>
      <vt:lpstr>TEAM PROJECT</vt:lpstr>
      <vt:lpstr>DAL / Repository</vt:lpstr>
      <vt:lpstr>EXAMPLE</vt:lpstr>
      <vt:lpstr>TEAM PROJECT</vt:lpstr>
      <vt:lpstr>Web API</vt:lpstr>
      <vt:lpstr>EXAMPLE</vt:lpstr>
      <vt:lpstr>TEAM PROJECT</vt:lpstr>
      <vt:lpstr>Architecture of Angular</vt:lpstr>
      <vt:lpstr>UI Entities</vt:lpstr>
      <vt:lpstr>UI Services</vt:lpstr>
      <vt:lpstr>EXAMPLE</vt:lpstr>
      <vt:lpstr>TEAM PROJECT</vt:lpstr>
      <vt:lpstr>What about Security?</vt:lpstr>
      <vt:lpstr>ASSESSMENT</vt:lpstr>
      <vt:lpstr>QUICK REVIEW</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295</cp:revision>
  <dcterms:created xsi:type="dcterms:W3CDTF">2017-04-24T23:58:16Z</dcterms:created>
  <dcterms:modified xsi:type="dcterms:W3CDTF">2018-02-04T18:19:38Z</dcterms:modified>
</cp:coreProperties>
</file>