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0"/>
  </p:notesMasterIdLst>
  <p:sldIdLst>
    <p:sldId id="256" r:id="rId2"/>
    <p:sldId id="280" r:id="rId3"/>
    <p:sldId id="281" r:id="rId4"/>
    <p:sldId id="295" r:id="rId5"/>
    <p:sldId id="296" r:id="rId6"/>
    <p:sldId id="297" r:id="rId7"/>
    <p:sldId id="29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14" autoAdjust="0"/>
  </p:normalViewPr>
  <p:slideViewPr>
    <p:cSldViewPr snapToGrid="0">
      <p:cViewPr varScale="1">
        <p:scale>
          <a:sx n="48" d="100"/>
          <a:sy n="48" d="100"/>
        </p:scale>
        <p:origin x="13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217F5-9596-4525-9113-EE9E789B01B1}" type="datetimeFigureOut">
              <a:rPr lang="en-US" smtClean="0"/>
              <a:t>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FA58D-4B12-4E7B-A2FA-693CE3EACDFD}" type="slidenum">
              <a:rPr lang="en-US" smtClean="0"/>
              <a:t>‹#›</a:t>
            </a:fld>
            <a:endParaRPr lang="en-US"/>
          </a:p>
        </p:txBody>
      </p:sp>
    </p:spTree>
    <p:extLst>
      <p:ext uri="{BB962C8B-B14F-4D97-AF65-F5344CB8AC3E}">
        <p14:creationId xmlns:p14="http://schemas.microsoft.com/office/powerpoint/2010/main" val="280023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a:t>
            </a:fld>
            <a:endParaRPr lang="en-US"/>
          </a:p>
        </p:txBody>
      </p:sp>
    </p:spTree>
    <p:extLst>
      <p:ext uri="{BB962C8B-B14F-4D97-AF65-F5344CB8AC3E}">
        <p14:creationId xmlns:p14="http://schemas.microsoft.com/office/powerpoint/2010/main" val="237458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program is made up of the following:</a:t>
            </a:r>
          </a:p>
          <a:p>
            <a:pPr marL="628650" lvl="1" indent="-171450">
              <a:buFont typeface="Arial" panose="020B0604020202020204" pitchFamily="34" charset="0"/>
              <a:buChar char="•"/>
            </a:pPr>
            <a:r>
              <a:rPr lang="en-US" baseline="0" dirty="0" smtClean="0"/>
              <a:t>Instructor lead time, where I do my best to explain things.</a:t>
            </a:r>
          </a:p>
          <a:p>
            <a:pPr marL="628650" lvl="1" indent="-171450">
              <a:buFont typeface="Arial" panose="020B0604020202020204" pitchFamily="34" charset="0"/>
              <a:buChar char="•"/>
            </a:pPr>
            <a:r>
              <a:rPr lang="en-US" baseline="0" dirty="0" smtClean="0"/>
              <a:t>Throughout I will be providing examples.  All of these examples will be on </a:t>
            </a:r>
            <a:r>
              <a:rPr lang="en-US" baseline="0" dirty="0" err="1" smtClean="0"/>
              <a:t>Github</a:t>
            </a:r>
            <a:r>
              <a:rPr lang="en-US" baseline="0" dirty="0" smtClean="0"/>
              <a:t> for you to review.</a:t>
            </a:r>
          </a:p>
          <a:p>
            <a:pPr marL="628650" lvl="1" indent="-171450">
              <a:buFont typeface="Arial" panose="020B0604020202020204" pitchFamily="34" charset="0"/>
              <a:buChar char="•"/>
            </a:pPr>
            <a:r>
              <a:rPr lang="en-US" baseline="0" dirty="0" smtClean="0"/>
              <a:t>I can stand up here forever and talk and none of it will make sense until you start doing code yourself.  Individual Exercises are provided that you will work on to better your understanding of what you are learning.</a:t>
            </a:r>
          </a:p>
          <a:p>
            <a:pPr marL="628650" lvl="1" indent="-171450">
              <a:buFont typeface="Arial" panose="020B0604020202020204" pitchFamily="34" charset="0"/>
              <a:buChar char="•"/>
            </a:pPr>
            <a:r>
              <a:rPr lang="en-US" baseline="0" dirty="0" smtClean="0"/>
              <a:t>You will work in teams to create your own web application after we go through the material.  There is one full day that we dedicate to coding the team project.</a:t>
            </a:r>
          </a:p>
          <a:p>
            <a:pPr marL="628650" lvl="1" indent="-171450">
              <a:buFont typeface="Arial" panose="020B0604020202020204" pitchFamily="34" charset="0"/>
              <a:buChar char="•"/>
            </a:pPr>
            <a:r>
              <a:rPr lang="en-US" baseline="0" dirty="0" smtClean="0"/>
              <a:t>On the last day we will work on a project together to review.</a:t>
            </a:r>
          </a:p>
          <a:p>
            <a:pPr marL="628650" lvl="1" indent="-171450">
              <a:buFont typeface="Arial" panose="020B0604020202020204" pitchFamily="34" charset="0"/>
              <a:buChar char="•"/>
            </a:pPr>
            <a:r>
              <a:rPr lang="en-US" baseline="0" dirty="0" smtClean="0"/>
              <a:t>In the afternoon of the last day you will present your team projects.</a:t>
            </a:r>
          </a:p>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a:t>
            </a:fld>
            <a:endParaRPr lang="en-US"/>
          </a:p>
        </p:txBody>
      </p:sp>
    </p:spTree>
    <p:extLst>
      <p:ext uri="{BB962C8B-B14F-4D97-AF65-F5344CB8AC3E}">
        <p14:creationId xmlns:p14="http://schemas.microsoft.com/office/powerpoint/2010/main" val="2728981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The goals of the program are:</a:t>
            </a:r>
          </a:p>
          <a:p>
            <a:pPr marL="628650" lvl="1" indent="-171450">
              <a:buFont typeface="Arial" panose="020B0604020202020204" pitchFamily="34" charset="0"/>
              <a:buChar char="•"/>
            </a:pPr>
            <a:r>
              <a:rPr lang="en-US" baseline="0" dirty="0" smtClean="0"/>
              <a:t>To provide a general understanding of a web application development stack and how all the pieces fit together.</a:t>
            </a:r>
          </a:p>
          <a:p>
            <a:pPr marL="628650" lvl="1" indent="-171450">
              <a:buFont typeface="Arial" panose="020B0604020202020204" pitchFamily="34" charset="0"/>
              <a:buChar char="•"/>
            </a:pPr>
            <a:r>
              <a:rPr lang="en-US" baseline="0" dirty="0" smtClean="0"/>
              <a:t>To provide a basic understanding and introductory ability to use the technologies of HTML, CSS, Angular, C#, and </a:t>
            </a:r>
            <a:r>
              <a:rPr lang="en-US" baseline="0" dirty="0" err="1" smtClean="0"/>
              <a:t>MySql</a:t>
            </a:r>
            <a:r>
              <a:rPr lang="en-US" baseline="0" dirty="0" smtClean="0"/>
              <a:t>.</a:t>
            </a:r>
          </a:p>
          <a:p>
            <a:pPr marL="171450" lvl="0" indent="-171450">
              <a:buFont typeface="Arial" panose="020B0604020202020204" pitchFamily="34" charset="0"/>
              <a:buChar char="•"/>
            </a:pPr>
            <a:r>
              <a:rPr lang="en-US" baseline="0" dirty="0" smtClean="0"/>
              <a:t>We will follow a clean architecture structure.  This may seem a bit excessive for the small applications we are creating, but it provides a good flexible structure to be used for larger scale applications.</a:t>
            </a:r>
          </a:p>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a:t>
            </a:fld>
            <a:endParaRPr lang="en-US"/>
          </a:p>
        </p:txBody>
      </p:sp>
    </p:spTree>
    <p:extLst>
      <p:ext uri="{BB962C8B-B14F-4D97-AF65-F5344CB8AC3E}">
        <p14:creationId xmlns:p14="http://schemas.microsoft.com/office/powerpoint/2010/main" val="262665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Learning programming is not easy.</a:t>
            </a:r>
          </a:p>
          <a:p>
            <a:pPr marL="171450" indent="-171450">
              <a:buFont typeface="Arial" panose="020B0604020202020204" pitchFamily="34" charset="0"/>
              <a:buChar char="•"/>
            </a:pPr>
            <a:r>
              <a:rPr lang="en-US" dirty="0" smtClean="0"/>
              <a:t>It’s somewhat like learning a foreign language.</a:t>
            </a:r>
          </a:p>
          <a:p>
            <a:pPr marL="171450" indent="-171450">
              <a:buFont typeface="Arial" panose="020B0604020202020204" pitchFamily="34" charset="0"/>
              <a:buChar char="•"/>
            </a:pPr>
            <a:r>
              <a:rPr lang="en-US" dirty="0" smtClean="0"/>
              <a:t>If someone</a:t>
            </a:r>
            <a:r>
              <a:rPr lang="en-US" baseline="0" dirty="0" smtClean="0"/>
              <a:t> has told you that they just naturally picked it up, it likely means, they forgot their struggle.</a:t>
            </a:r>
          </a:p>
          <a:p>
            <a:pPr marL="171450" indent="-171450">
              <a:buFont typeface="Arial" panose="020B0604020202020204" pitchFamily="34" charset="0"/>
              <a:buChar char="•"/>
            </a:pPr>
            <a:r>
              <a:rPr lang="en-US" baseline="0" dirty="0" smtClean="0"/>
              <a:t>Everyone struggles at first.</a:t>
            </a:r>
          </a:p>
          <a:p>
            <a:pPr marL="171450" indent="-171450">
              <a:buFont typeface="Arial" panose="020B0604020202020204" pitchFamily="34" charset="0"/>
              <a:buChar char="•"/>
            </a:pPr>
            <a:r>
              <a:rPr lang="en-US" baseline="0" dirty="0" smtClean="0"/>
              <a:t>It takes time and patience to learn.</a:t>
            </a:r>
          </a:p>
          <a:p>
            <a:pPr marL="171450" indent="-171450">
              <a:buFont typeface="Arial" panose="020B0604020202020204" pitchFamily="34" charset="0"/>
              <a:buChar char="•"/>
            </a:pPr>
            <a:r>
              <a:rPr lang="en-US" baseline="0" dirty="0" smtClean="0"/>
              <a:t>We have limited time here.  You may need to practice more at home during the week.</a:t>
            </a:r>
          </a:p>
          <a:p>
            <a:pPr marL="171450" indent="-171450">
              <a:buFont typeface="Arial" panose="020B0604020202020204" pitchFamily="34" charset="0"/>
              <a:buChar char="•"/>
            </a:pPr>
            <a:r>
              <a:rPr lang="en-US" baseline="0" dirty="0" smtClean="0"/>
              <a:t>If you are just starting, you will likely need more training after this to become proficient enough to get a job doing it.</a:t>
            </a:r>
          </a:p>
          <a:p>
            <a:pPr marL="171450" indent="-171450">
              <a:buFont typeface="Arial" panose="020B0604020202020204" pitchFamily="34" charset="0"/>
              <a:buChar char="•"/>
            </a:pPr>
            <a:r>
              <a:rPr lang="en-US" baseline="0" dirty="0" smtClean="0"/>
              <a:t>Please respect each other in here.  If you have some knowledge coming in to this, please be respectful of those just learning.</a:t>
            </a:r>
          </a:p>
          <a:p>
            <a:pPr marL="171450" indent="-171450">
              <a:buFont typeface="Arial" panose="020B0604020202020204" pitchFamily="34" charset="0"/>
              <a:buChar char="•"/>
            </a:pPr>
            <a:r>
              <a:rPr lang="en-US" baseline="0" dirty="0" smtClean="0"/>
              <a:t>Help each other out.  Some things may come easier to some people and harder to others.  If you get it, help your neighbor.</a:t>
            </a:r>
          </a:p>
          <a:p>
            <a:pPr marL="171450" indent="-171450">
              <a:buFont typeface="Arial" panose="020B0604020202020204" pitchFamily="34" charset="0"/>
              <a:buChar char="•"/>
            </a:pPr>
            <a:r>
              <a:rPr lang="en-US" baseline="0" dirty="0" smtClean="0"/>
              <a:t>Let’s make this a safe place for everyone.  Be nice, be friendly, we’re all on the same team trying to help each other get better.</a:t>
            </a:r>
          </a:p>
        </p:txBody>
      </p:sp>
      <p:sp>
        <p:nvSpPr>
          <p:cNvPr id="4" name="Slide Number Placeholder 3"/>
          <p:cNvSpPr>
            <a:spLocks noGrp="1"/>
          </p:cNvSpPr>
          <p:nvPr>
            <p:ph type="sldNum" sz="quarter" idx="10"/>
          </p:nvPr>
        </p:nvSpPr>
        <p:spPr/>
        <p:txBody>
          <a:bodyPr/>
          <a:lstStyle/>
          <a:p>
            <a:fld id="{226FA58D-4B12-4E7B-A2FA-693CE3EACDFD}" type="slidenum">
              <a:rPr lang="en-US" smtClean="0"/>
              <a:t>4</a:t>
            </a:fld>
            <a:endParaRPr lang="en-US"/>
          </a:p>
        </p:txBody>
      </p:sp>
    </p:spTree>
    <p:extLst>
      <p:ext uri="{BB962C8B-B14F-4D97-AF65-F5344CB8AC3E}">
        <p14:creationId xmlns:p14="http://schemas.microsoft.com/office/powerpoint/2010/main" val="143299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Join the Google Classroom this is where assignments are and where announcements will be made.</a:t>
            </a:r>
          </a:p>
          <a:p>
            <a:pPr marL="171450" indent="-171450">
              <a:buFont typeface="Arial" panose="020B0604020202020204" pitchFamily="34" charset="0"/>
              <a:buChar char="•"/>
            </a:pPr>
            <a:r>
              <a:rPr lang="en-US" baseline="0" dirty="0" smtClean="0"/>
              <a:t>A Logols Slack Channel is available for people to join and discuss.</a:t>
            </a:r>
          </a:p>
          <a:p>
            <a:pPr marL="171450" indent="-171450">
              <a:buFont typeface="Arial" panose="020B0604020202020204" pitchFamily="34" charset="0"/>
              <a:buChar char="•"/>
            </a:pPr>
            <a:r>
              <a:rPr lang="en-US" baseline="0" dirty="0" smtClean="0"/>
              <a:t>A Logols Discord Channel is available for current and former Logols members to discuss.</a:t>
            </a:r>
          </a:p>
          <a:p>
            <a:pPr marL="171450" indent="-171450">
              <a:buFont typeface="Arial" panose="020B0604020202020204" pitchFamily="34" charset="0"/>
              <a:buChar char="•"/>
            </a:pPr>
            <a:r>
              <a:rPr lang="en-US" baseline="0" dirty="0" smtClean="0"/>
              <a:t>A Logols group is available on Facebook to stay in touch after the Bootcamp is over.</a:t>
            </a:r>
          </a:p>
          <a:p>
            <a:pPr marL="171450" indent="-171450">
              <a:buFont typeface="Arial" panose="020B0604020202020204" pitchFamily="34" charset="0"/>
              <a:buChar char="•"/>
            </a:pPr>
            <a:r>
              <a:rPr lang="en-US" baseline="0" dirty="0" smtClean="0"/>
              <a:t>Visual Studio Code is the editor we will use for our code.</a:t>
            </a:r>
          </a:p>
          <a:p>
            <a:pPr marL="171450" indent="-171450">
              <a:buFont typeface="Arial" panose="020B0604020202020204" pitchFamily="34" charset="0"/>
              <a:buChar char="•"/>
            </a:pPr>
            <a:r>
              <a:rPr lang="en-US" baseline="0" dirty="0" err="1" smtClean="0"/>
              <a:t>.Net</a:t>
            </a:r>
            <a:r>
              <a:rPr lang="en-US" baseline="0" dirty="0" smtClean="0"/>
              <a:t> Core 2.0 is the </a:t>
            </a:r>
            <a:r>
              <a:rPr lang="en-US" baseline="0" dirty="0" err="1" smtClean="0"/>
              <a:t>.Net</a:t>
            </a:r>
            <a:r>
              <a:rPr lang="en-US" baseline="0" dirty="0" smtClean="0"/>
              <a:t> framework that we will use.</a:t>
            </a:r>
          </a:p>
          <a:p>
            <a:pPr marL="171450" indent="-171450">
              <a:buFont typeface="Arial" panose="020B0604020202020204" pitchFamily="34" charset="0"/>
              <a:buChar char="•"/>
            </a:pPr>
            <a:r>
              <a:rPr lang="en-US" baseline="0" dirty="0" err="1" smtClean="0"/>
              <a:t>MySql</a:t>
            </a:r>
            <a:r>
              <a:rPr lang="en-US" baseline="0" dirty="0" smtClean="0"/>
              <a:t> is the database that we will use.</a:t>
            </a:r>
          </a:p>
          <a:p>
            <a:pPr marL="171450" indent="-171450">
              <a:buFont typeface="Arial" panose="020B0604020202020204" pitchFamily="34" charset="0"/>
              <a:buChar char="•"/>
            </a:pPr>
            <a:r>
              <a:rPr lang="en-US" baseline="0" dirty="0" smtClean="0"/>
              <a:t>A client for accessing </a:t>
            </a:r>
            <a:r>
              <a:rPr lang="en-US" baseline="0" dirty="0" err="1" smtClean="0"/>
              <a:t>MySql</a:t>
            </a:r>
            <a:r>
              <a:rPr lang="en-US" baseline="0" dirty="0" smtClean="0"/>
              <a:t> is </a:t>
            </a:r>
            <a:r>
              <a:rPr lang="en-US" baseline="0" dirty="0" err="1" smtClean="0"/>
              <a:t>MySql</a:t>
            </a:r>
            <a:r>
              <a:rPr lang="en-US" baseline="0" dirty="0" smtClean="0"/>
              <a:t> Workbench</a:t>
            </a:r>
          </a:p>
          <a:p>
            <a:pPr marL="171450" indent="-171450">
              <a:buFont typeface="Arial" panose="020B0604020202020204" pitchFamily="34" charset="0"/>
              <a:buChar char="•"/>
            </a:pPr>
            <a:r>
              <a:rPr lang="en-US" baseline="0" dirty="0" smtClean="0"/>
              <a:t>Angular is the JavaScript framework that we will use.</a:t>
            </a:r>
          </a:p>
        </p:txBody>
      </p:sp>
      <p:sp>
        <p:nvSpPr>
          <p:cNvPr id="4" name="Slide Number Placeholder 3"/>
          <p:cNvSpPr>
            <a:spLocks noGrp="1"/>
          </p:cNvSpPr>
          <p:nvPr>
            <p:ph type="sldNum" sz="quarter" idx="10"/>
          </p:nvPr>
        </p:nvSpPr>
        <p:spPr/>
        <p:txBody>
          <a:bodyPr/>
          <a:lstStyle/>
          <a:p>
            <a:fld id="{226FA58D-4B12-4E7B-A2FA-693CE3EACDFD}" type="slidenum">
              <a:rPr lang="en-US" smtClean="0"/>
              <a:t>5</a:t>
            </a:fld>
            <a:endParaRPr lang="en-US"/>
          </a:p>
        </p:txBody>
      </p:sp>
    </p:spTree>
    <p:extLst>
      <p:ext uri="{BB962C8B-B14F-4D97-AF65-F5344CB8AC3E}">
        <p14:creationId xmlns:p14="http://schemas.microsoft.com/office/powerpoint/2010/main" val="2726605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6</a:t>
            </a:fld>
            <a:endParaRPr lang="en-US"/>
          </a:p>
        </p:txBody>
      </p:sp>
    </p:spTree>
    <p:extLst>
      <p:ext uri="{BB962C8B-B14F-4D97-AF65-F5344CB8AC3E}">
        <p14:creationId xmlns:p14="http://schemas.microsoft.com/office/powerpoint/2010/main" val="9189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Here are some examples of using new within the CLI to create new projects.</a:t>
            </a:r>
          </a:p>
          <a:p>
            <a:pPr marL="171450" indent="-171450">
              <a:buFont typeface="Arial" panose="020B0604020202020204" pitchFamily="34" charset="0"/>
              <a:buChar char="•"/>
            </a:pPr>
            <a:r>
              <a:rPr lang="en-US" sz="2800" dirty="0" smtClean="0"/>
              <a:t>Console project:</a:t>
            </a:r>
          </a:p>
          <a:p>
            <a:pPr marL="628650" lvl="1" indent="-171450">
              <a:buFont typeface="Arial" panose="020B0604020202020204" pitchFamily="34" charset="0"/>
              <a:buChar char="•"/>
            </a:pPr>
            <a:r>
              <a:rPr lang="en-US" sz="2600" dirty="0" err="1" smtClean="0"/>
              <a:t>dotnet</a:t>
            </a:r>
            <a:r>
              <a:rPr lang="en-US" sz="2600" dirty="0" smtClean="0"/>
              <a:t> new console</a:t>
            </a:r>
          </a:p>
          <a:p>
            <a:pPr marL="171450" lvl="0" indent="-171450">
              <a:buFont typeface="Arial" panose="020B0604020202020204" pitchFamily="34" charset="0"/>
              <a:buChar char="•"/>
            </a:pPr>
            <a:r>
              <a:rPr lang="en-US" sz="2800" dirty="0" smtClean="0"/>
              <a:t>Class Library project:</a:t>
            </a:r>
          </a:p>
          <a:p>
            <a:pPr marL="628650" lvl="1" indent="-171450">
              <a:buFont typeface="Arial" panose="020B0604020202020204" pitchFamily="34" charset="0"/>
              <a:buChar char="•"/>
            </a:pPr>
            <a:r>
              <a:rPr lang="en-US" sz="2600" dirty="0" err="1" smtClean="0"/>
              <a:t>dotnet</a:t>
            </a:r>
            <a:r>
              <a:rPr lang="en-US" sz="2600" dirty="0" smtClean="0"/>
              <a:t> new </a:t>
            </a:r>
            <a:r>
              <a:rPr lang="en-US" sz="2600" dirty="0" err="1" smtClean="0"/>
              <a:t>classlib</a:t>
            </a:r>
            <a:endParaRPr lang="en-US" sz="2600" dirty="0" smtClean="0"/>
          </a:p>
          <a:p>
            <a:pPr marL="171450" lvl="0" indent="-171450">
              <a:buFont typeface="Arial" panose="020B0604020202020204" pitchFamily="34" charset="0"/>
              <a:buChar char="•"/>
            </a:pPr>
            <a:r>
              <a:rPr lang="en-US" sz="2800" dirty="0" smtClean="0"/>
              <a:t>Web API project:</a:t>
            </a:r>
          </a:p>
          <a:p>
            <a:pPr marL="628650" lvl="1" indent="-171450">
              <a:buFont typeface="Arial" panose="020B0604020202020204" pitchFamily="34" charset="0"/>
              <a:buChar char="•"/>
            </a:pPr>
            <a:r>
              <a:rPr lang="en-US" sz="2600" dirty="0" err="1" smtClean="0"/>
              <a:t>dotnet</a:t>
            </a:r>
            <a:r>
              <a:rPr lang="en-US" sz="2600" dirty="0" smtClean="0"/>
              <a:t> new </a:t>
            </a:r>
            <a:r>
              <a:rPr lang="en-US" sz="2600" dirty="0" err="1" smtClean="0"/>
              <a:t>webapi</a:t>
            </a:r>
            <a:endParaRPr lang="en-US" sz="2600" dirty="0" smtClean="0"/>
          </a:p>
          <a:p>
            <a:pPr marL="171450" lvl="0" indent="-171450">
              <a:buFont typeface="Arial" panose="020B0604020202020204" pitchFamily="34" charset="0"/>
              <a:buChar char="•"/>
            </a:pPr>
            <a:r>
              <a:rPr lang="en-US" sz="2600" dirty="0" smtClean="0"/>
              <a:t>A</a:t>
            </a:r>
            <a:r>
              <a:rPr lang="en-US" sz="2600" baseline="0" dirty="0" smtClean="0"/>
              <a:t> full reference is available here:  https://docs.microsoft.com/en-us/dotnet/core/tools/dotnet-new?tabs=netcore2x</a:t>
            </a:r>
            <a:endParaRPr lang="en-US" sz="2600" dirty="0" smtClean="0"/>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90562276-63C7-43F9-8E9E-CFA137F6F839}" type="slidenum">
              <a:rPr lang="en-US" smtClean="0"/>
              <a:t>7</a:t>
            </a:fld>
            <a:endParaRPr lang="en-US"/>
          </a:p>
        </p:txBody>
      </p:sp>
    </p:spTree>
    <p:extLst>
      <p:ext uri="{BB962C8B-B14F-4D97-AF65-F5344CB8AC3E}">
        <p14:creationId xmlns:p14="http://schemas.microsoft.com/office/powerpoint/2010/main" val="1815163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will now do an exercise</a:t>
            </a:r>
            <a:r>
              <a:rPr lang="en-US" baseline="0" dirty="0" smtClean="0"/>
              <a:t> that I do with my application development team for us to get to know each other better.</a:t>
            </a:r>
          </a:p>
          <a:p>
            <a:pPr marL="171450" indent="-171450">
              <a:buFont typeface="Arial" panose="020B0604020202020204" pitchFamily="34" charset="0"/>
              <a:buChar char="•"/>
            </a:pPr>
            <a:r>
              <a:rPr lang="en-US" baseline="0" dirty="0" smtClean="0"/>
              <a:t>Get to know each other, help each other as you will all be stuck at one point or another.</a:t>
            </a:r>
          </a:p>
        </p:txBody>
      </p:sp>
      <p:sp>
        <p:nvSpPr>
          <p:cNvPr id="4" name="Slide Number Placeholder 3"/>
          <p:cNvSpPr>
            <a:spLocks noGrp="1"/>
          </p:cNvSpPr>
          <p:nvPr>
            <p:ph type="sldNum" sz="quarter" idx="10"/>
          </p:nvPr>
        </p:nvSpPr>
        <p:spPr/>
        <p:txBody>
          <a:bodyPr/>
          <a:lstStyle/>
          <a:p>
            <a:fld id="{226FA58D-4B12-4E7B-A2FA-693CE3EACDFD}" type="slidenum">
              <a:rPr lang="en-US" smtClean="0"/>
              <a:t>8</a:t>
            </a:fld>
            <a:endParaRPr lang="en-US"/>
          </a:p>
        </p:txBody>
      </p:sp>
    </p:spTree>
    <p:extLst>
      <p:ext uri="{BB962C8B-B14F-4D97-AF65-F5344CB8AC3E}">
        <p14:creationId xmlns:p14="http://schemas.microsoft.com/office/powerpoint/2010/main" val="642991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8028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88877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9991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9610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148477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1/27/2018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287255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1/27/2018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6342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44880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4771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58852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5341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50892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2668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2569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1952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1/27/2018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73070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83550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1/27/2018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9054120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solidFill>
                  <a:schemeClr val="bg2">
                    <a:lumMod val="40000"/>
                    <a:lumOff val="60000"/>
                  </a:schemeClr>
                </a:solidFill>
              </a:rPr>
              <a:t>Welcome!</a:t>
            </a:r>
            <a:endParaRPr lang="en-US" dirty="0">
              <a:solidFill>
                <a:schemeClr val="bg2">
                  <a:lumMod val="40000"/>
                  <a:lumOff val="60000"/>
                </a:schemeClr>
              </a:solidFill>
            </a:endParaRPr>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sz="half" idx="1"/>
          </p:nvPr>
        </p:nvSpPr>
        <p:spPr/>
        <p:txBody>
          <a:bodyPr>
            <a:normAutofit/>
          </a:bodyPr>
          <a:lstStyle/>
          <a:p>
            <a:r>
              <a:rPr lang="en-US" sz="2800" dirty="0" smtClean="0"/>
              <a:t>Instructor Lead</a:t>
            </a:r>
          </a:p>
          <a:p>
            <a:r>
              <a:rPr lang="en-US" sz="2800" dirty="0" smtClean="0"/>
              <a:t>Examples</a:t>
            </a:r>
          </a:p>
          <a:p>
            <a:r>
              <a:rPr lang="en-US" sz="2800" dirty="0" smtClean="0"/>
              <a:t>Individual Exercises</a:t>
            </a:r>
          </a:p>
          <a:p>
            <a:r>
              <a:rPr lang="en-US" sz="2800" dirty="0" smtClean="0"/>
              <a:t>Team Project</a:t>
            </a:r>
          </a:p>
          <a:p>
            <a:r>
              <a:rPr lang="en-US" sz="2800" dirty="0" smtClean="0"/>
              <a:t>Review</a:t>
            </a:r>
          </a:p>
          <a:p>
            <a:r>
              <a:rPr lang="en-US" sz="2800" dirty="0" smtClean="0"/>
              <a:t>Presentations</a:t>
            </a:r>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5046" y="2060575"/>
            <a:ext cx="4395788" cy="3296841"/>
          </a:xfrm>
        </p:spPr>
      </p:pic>
    </p:spTree>
    <p:extLst>
      <p:ext uri="{BB962C8B-B14F-4D97-AF65-F5344CB8AC3E}">
        <p14:creationId xmlns:p14="http://schemas.microsoft.com/office/powerpoint/2010/main" val="2451290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sz="half" idx="1"/>
          </p:nvPr>
        </p:nvSpPr>
        <p:spPr/>
        <p:txBody>
          <a:bodyPr>
            <a:noAutofit/>
          </a:bodyPr>
          <a:lstStyle/>
          <a:p>
            <a:r>
              <a:rPr lang="en-US" sz="2800" dirty="0" smtClean="0"/>
              <a:t>General Understanding</a:t>
            </a:r>
          </a:p>
          <a:p>
            <a:pPr lvl="1"/>
            <a:r>
              <a:rPr lang="en-US" sz="2800" dirty="0" smtClean="0"/>
              <a:t>UI – HTML, CSS, Angular</a:t>
            </a:r>
          </a:p>
          <a:p>
            <a:pPr lvl="1"/>
            <a:r>
              <a:rPr lang="en-US" sz="2800" dirty="0" smtClean="0"/>
              <a:t>Server Side – C#, </a:t>
            </a:r>
            <a:r>
              <a:rPr lang="en-US" sz="2800" dirty="0" err="1" smtClean="0"/>
              <a:t>.Net</a:t>
            </a:r>
            <a:r>
              <a:rPr lang="en-US" sz="2800" dirty="0" smtClean="0"/>
              <a:t> Framework, OOP</a:t>
            </a:r>
          </a:p>
          <a:p>
            <a:pPr lvl="1"/>
            <a:r>
              <a:rPr lang="en-US" sz="2800" dirty="0" smtClean="0"/>
              <a:t>Database – </a:t>
            </a:r>
            <a:r>
              <a:rPr lang="en-US" sz="2800" dirty="0" err="1" smtClean="0"/>
              <a:t>MySql</a:t>
            </a:r>
            <a:endParaRPr lang="en-US" sz="2800" dirty="0" smtClean="0"/>
          </a:p>
        </p:txBody>
      </p:sp>
      <p:sp>
        <p:nvSpPr>
          <p:cNvPr id="4" name="Content Placeholder 3"/>
          <p:cNvSpPr>
            <a:spLocks noGrp="1"/>
          </p:cNvSpPr>
          <p:nvPr>
            <p:ph sz="half" idx="2"/>
          </p:nvPr>
        </p:nvSpPr>
        <p:spPr>
          <a:xfrm>
            <a:off x="5654493" y="2056092"/>
            <a:ext cx="5553834" cy="4200245"/>
          </a:xfrm>
        </p:spPr>
        <p:txBody>
          <a:bodyPr/>
          <a:lstStyle/>
          <a:p>
            <a:r>
              <a:rPr lang="en-US" sz="2800" dirty="0" smtClean="0"/>
              <a:t>Follow Clean Architecture:</a:t>
            </a:r>
          </a:p>
          <a:p>
            <a:pPr marL="0" indent="0">
              <a:buNone/>
            </a:pPr>
            <a:endParaRPr lang="en-US" dirty="0"/>
          </a:p>
        </p:txBody>
      </p:sp>
      <p:pic>
        <p:nvPicPr>
          <p:cNvPr id="1028"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08" y="2577547"/>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85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Content Placeholder 2"/>
          <p:cNvSpPr>
            <a:spLocks noGrp="1"/>
          </p:cNvSpPr>
          <p:nvPr>
            <p:ph sz="half" idx="1"/>
          </p:nvPr>
        </p:nvSpPr>
        <p:spPr>
          <a:xfrm>
            <a:off x="1103311" y="2060575"/>
            <a:ext cx="5258299" cy="4195763"/>
          </a:xfrm>
        </p:spPr>
        <p:txBody>
          <a:bodyPr>
            <a:normAutofit/>
          </a:bodyPr>
          <a:lstStyle/>
          <a:p>
            <a:r>
              <a:rPr lang="en-US" sz="2800" dirty="0" smtClean="0"/>
              <a:t>This is not Easy</a:t>
            </a:r>
          </a:p>
          <a:p>
            <a:r>
              <a:rPr lang="en-US" sz="2800" dirty="0" smtClean="0"/>
              <a:t>Everyone Struggles</a:t>
            </a:r>
          </a:p>
          <a:p>
            <a:r>
              <a:rPr lang="en-US" sz="2800" dirty="0" smtClean="0"/>
              <a:t>It Takes Time and Patience</a:t>
            </a:r>
          </a:p>
          <a:p>
            <a:r>
              <a:rPr lang="en-US" sz="2800" dirty="0" smtClean="0"/>
              <a:t>You will need more Training</a:t>
            </a:r>
          </a:p>
          <a:p>
            <a:r>
              <a:rPr lang="en-US" sz="2800" dirty="0" smtClean="0"/>
              <a:t>Respect Each Other</a:t>
            </a:r>
          </a:p>
          <a:p>
            <a:r>
              <a:rPr lang="en-US" sz="2800" dirty="0" smtClean="0"/>
              <a:t>Help Each Other</a:t>
            </a:r>
          </a:p>
          <a:p>
            <a:r>
              <a:rPr lang="en-US" sz="2800" dirty="0" smtClean="0"/>
              <a:t>Make this a Safe Place</a:t>
            </a:r>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485324" y="2060575"/>
            <a:ext cx="4809577" cy="3389249"/>
          </a:xfrm>
        </p:spPr>
      </p:pic>
    </p:spTree>
    <p:extLst>
      <p:ext uri="{BB962C8B-B14F-4D97-AF65-F5344CB8AC3E}">
        <p14:creationId xmlns:p14="http://schemas.microsoft.com/office/powerpoint/2010/main" val="276600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half" idx="1"/>
          </p:nvPr>
        </p:nvSpPr>
        <p:spPr>
          <a:xfrm>
            <a:off x="1103312" y="2060575"/>
            <a:ext cx="4780653" cy="4195763"/>
          </a:xfrm>
        </p:spPr>
        <p:txBody>
          <a:bodyPr>
            <a:normAutofit fontScale="85000" lnSpcReduction="10000"/>
          </a:bodyPr>
          <a:lstStyle/>
          <a:p>
            <a:r>
              <a:rPr lang="en-US" sz="2800" dirty="0" smtClean="0"/>
              <a:t>Google Classroom</a:t>
            </a:r>
          </a:p>
          <a:p>
            <a:r>
              <a:rPr lang="en-US" sz="2800" dirty="0" err="1" smtClean="0"/>
              <a:t>Github</a:t>
            </a:r>
            <a:endParaRPr lang="en-US" sz="2800" dirty="0" smtClean="0"/>
          </a:p>
          <a:p>
            <a:r>
              <a:rPr lang="en-US" sz="2800" dirty="0" smtClean="0"/>
              <a:t>Slack</a:t>
            </a:r>
          </a:p>
          <a:p>
            <a:r>
              <a:rPr lang="en-US" sz="2800" dirty="0"/>
              <a:t>Discord</a:t>
            </a:r>
          </a:p>
          <a:p>
            <a:r>
              <a:rPr lang="en-US" sz="2800" dirty="0" smtClean="0"/>
              <a:t>Facebook</a:t>
            </a:r>
          </a:p>
          <a:p>
            <a:r>
              <a:rPr lang="en-US" sz="2800" dirty="0" smtClean="0"/>
              <a:t>Visual Studio Code</a:t>
            </a:r>
          </a:p>
          <a:p>
            <a:r>
              <a:rPr lang="en-US" sz="2800" dirty="0" err="1" smtClean="0"/>
              <a:t>.Net</a:t>
            </a:r>
            <a:r>
              <a:rPr lang="en-US" sz="2800" dirty="0" smtClean="0"/>
              <a:t> Core 2.0</a:t>
            </a:r>
          </a:p>
          <a:p>
            <a:r>
              <a:rPr lang="en-US" sz="2800" dirty="0" err="1" smtClean="0"/>
              <a:t>MySql</a:t>
            </a:r>
            <a:r>
              <a:rPr lang="en-US" sz="2800" dirty="0" smtClean="0"/>
              <a:t> &amp; </a:t>
            </a:r>
            <a:r>
              <a:rPr lang="en-US" sz="2800" dirty="0" err="1" smtClean="0"/>
              <a:t>MySql</a:t>
            </a:r>
            <a:r>
              <a:rPr lang="en-US" sz="2800" dirty="0" smtClean="0"/>
              <a:t> Workbench</a:t>
            </a:r>
          </a:p>
          <a:p>
            <a:r>
              <a:rPr lang="en-US" sz="2800" dirty="0" smtClean="0"/>
              <a:t>Angular</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46253" y="2060575"/>
            <a:ext cx="5409306" cy="3580808"/>
          </a:xfrm>
        </p:spPr>
      </p:pic>
    </p:spTree>
    <p:extLst>
      <p:ext uri="{BB962C8B-B14F-4D97-AF65-F5344CB8AC3E}">
        <p14:creationId xmlns:p14="http://schemas.microsoft.com/office/powerpoint/2010/main" val="1507181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Mission - Exercises</a:t>
            </a:r>
            <a:endParaRPr lang="en-US" dirty="0"/>
          </a:p>
        </p:txBody>
      </p:sp>
      <p:sp>
        <p:nvSpPr>
          <p:cNvPr id="3" name="Content Placeholder 2"/>
          <p:cNvSpPr>
            <a:spLocks noGrp="1"/>
          </p:cNvSpPr>
          <p:nvPr>
            <p:ph sz="half" idx="1"/>
          </p:nvPr>
        </p:nvSpPr>
        <p:spPr/>
        <p:txBody>
          <a:bodyPr>
            <a:normAutofit/>
          </a:bodyPr>
          <a:lstStyle/>
          <a:p>
            <a:r>
              <a:rPr lang="en-US" sz="2800" dirty="0" smtClean="0"/>
              <a:t>It is the zombie apocalypse.</a:t>
            </a:r>
          </a:p>
          <a:p>
            <a:r>
              <a:rPr lang="en-US" sz="2800" dirty="0" smtClean="0"/>
              <a:t>All the programmers are zombies or dead.</a:t>
            </a:r>
          </a:p>
          <a:p>
            <a:r>
              <a:rPr lang="en-US" sz="2800" dirty="0" smtClean="0"/>
              <a:t>The newly formed government has recruited you to learn programming and help save the world!</a:t>
            </a:r>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0967" y="1309597"/>
            <a:ext cx="3179422" cy="5119408"/>
          </a:xfrm>
        </p:spPr>
      </p:pic>
    </p:spTree>
    <p:extLst>
      <p:ext uri="{BB962C8B-B14F-4D97-AF65-F5344CB8AC3E}">
        <p14:creationId xmlns:p14="http://schemas.microsoft.com/office/powerpoint/2010/main" val="317366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Mission - Examples</a:t>
            </a:r>
            <a:endParaRPr lang="en-US" dirty="0"/>
          </a:p>
        </p:txBody>
      </p:sp>
      <p:sp>
        <p:nvSpPr>
          <p:cNvPr id="3" name="Content Placeholder 2"/>
          <p:cNvSpPr>
            <a:spLocks noGrp="1"/>
          </p:cNvSpPr>
          <p:nvPr>
            <p:ph sz="half" idx="1"/>
          </p:nvPr>
        </p:nvSpPr>
        <p:spPr/>
        <p:txBody>
          <a:bodyPr>
            <a:normAutofit/>
          </a:bodyPr>
          <a:lstStyle/>
          <a:p>
            <a:r>
              <a:rPr lang="en-US" sz="2800" dirty="0" smtClean="0"/>
              <a:t>Build a time machine.</a:t>
            </a:r>
          </a:p>
          <a:p>
            <a:r>
              <a:rPr lang="en-US" sz="2800" dirty="0" smtClean="0"/>
              <a:t>Travel back to before the Zombie apocalypse.</a:t>
            </a:r>
          </a:p>
          <a:p>
            <a:r>
              <a:rPr lang="en-US" sz="2800" dirty="0" smtClean="0"/>
              <a:t>Find out how it starts and stop it from occurring.</a:t>
            </a:r>
            <a:endParaRPr lang="en-US" sz="2600" dirty="0" smtClean="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15931" y="1968504"/>
            <a:ext cx="5474879" cy="4379903"/>
          </a:xfrm>
        </p:spPr>
      </p:pic>
    </p:spTree>
    <p:extLst>
      <p:ext uri="{BB962C8B-B14F-4D97-AF65-F5344CB8AC3E}">
        <p14:creationId xmlns:p14="http://schemas.microsoft.com/office/powerpoint/2010/main" val="73471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 TO KNOW</a:t>
            </a:r>
            <a:endParaRPr lang="en-US" dirty="0"/>
          </a:p>
        </p:txBody>
      </p:sp>
      <p:sp>
        <p:nvSpPr>
          <p:cNvPr id="3" name="Subtitle 2"/>
          <p:cNvSpPr>
            <a:spLocks noGrp="1"/>
          </p:cNvSpPr>
          <p:nvPr>
            <p:ph type="subTitle" idx="1"/>
          </p:nvPr>
        </p:nvSpPr>
        <p:spPr/>
        <p:txBody>
          <a:bodyPr/>
          <a:lstStyle/>
          <a:p>
            <a:endParaRPr lang="en-US" dirty="0">
              <a:solidFill>
                <a:schemeClr val="bg2">
                  <a:lumMod val="40000"/>
                  <a:lumOff val="60000"/>
                </a:schemeClr>
              </a:solidFill>
            </a:endParaRPr>
          </a:p>
        </p:txBody>
      </p:sp>
    </p:spTree>
    <p:extLst>
      <p:ext uri="{BB962C8B-B14F-4D97-AF65-F5344CB8AC3E}">
        <p14:creationId xmlns:p14="http://schemas.microsoft.com/office/powerpoint/2010/main" val="3416633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1910</TotalTime>
  <Words>774</Words>
  <Application>Microsoft Office PowerPoint</Application>
  <PresentationFormat>Widescreen</PresentationFormat>
  <Paragraphs>91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Logols Learning</vt:lpstr>
      <vt:lpstr>Structure</vt:lpstr>
      <vt:lpstr>Goals</vt:lpstr>
      <vt:lpstr>Expectations</vt:lpstr>
      <vt:lpstr>Tools</vt:lpstr>
      <vt:lpstr>Your Mission - Exercises</vt:lpstr>
      <vt:lpstr>My Mission - Examples</vt:lpstr>
      <vt:lpstr>GET TO KNOW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174</cp:revision>
  <dcterms:created xsi:type="dcterms:W3CDTF">2017-04-24T23:58:16Z</dcterms:created>
  <dcterms:modified xsi:type="dcterms:W3CDTF">2018-01-28T14:16:15Z</dcterms:modified>
</cp:coreProperties>
</file>