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86" r:id="rId3"/>
    <p:sldId id="323" r:id="rId4"/>
    <p:sldId id="331" r:id="rId5"/>
    <p:sldId id="332" r:id="rId6"/>
    <p:sldId id="295" r:id="rId7"/>
    <p:sldId id="333" r:id="rId8"/>
    <p:sldId id="316" r:id="rId9"/>
    <p:sldId id="334" r:id="rId10"/>
    <p:sldId id="294" r:id="rId11"/>
    <p:sldId id="328" r:id="rId12"/>
    <p:sldId id="326" r:id="rId13"/>
    <p:sldId id="335" r:id="rId14"/>
    <p:sldId id="336" r:id="rId15"/>
    <p:sldId id="343" r:id="rId16"/>
    <p:sldId id="299" r:id="rId17"/>
    <p:sldId id="307" r:id="rId18"/>
    <p:sldId id="325" r:id="rId19"/>
    <p:sldId id="300" r:id="rId20"/>
    <p:sldId id="302" r:id="rId21"/>
    <p:sldId id="303" r:id="rId22"/>
    <p:sldId id="337" r:id="rId23"/>
    <p:sldId id="301" r:id="rId24"/>
    <p:sldId id="338" r:id="rId25"/>
    <p:sldId id="344" r:id="rId26"/>
    <p:sldId id="349" r:id="rId27"/>
    <p:sldId id="327" r:id="rId28"/>
    <p:sldId id="339" r:id="rId29"/>
    <p:sldId id="309" r:id="rId30"/>
    <p:sldId id="313" r:id="rId31"/>
    <p:sldId id="314" r:id="rId32"/>
    <p:sldId id="315" r:id="rId33"/>
    <p:sldId id="308" r:id="rId34"/>
    <p:sldId id="345" r:id="rId35"/>
    <p:sldId id="350" r:id="rId36"/>
    <p:sldId id="329" r:id="rId37"/>
    <p:sldId id="330" r:id="rId38"/>
    <p:sldId id="340" r:id="rId39"/>
    <p:sldId id="346" r:id="rId40"/>
    <p:sldId id="352" r:id="rId41"/>
    <p:sldId id="319" r:id="rId42"/>
    <p:sldId id="320" r:id="rId43"/>
    <p:sldId id="347" r:id="rId44"/>
    <p:sldId id="353" r:id="rId45"/>
    <p:sldId id="342" r:id="rId46"/>
    <p:sldId id="348" r:id="rId47"/>
    <p:sldId id="35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61547" autoAdjust="0"/>
  </p:normalViewPr>
  <p:slideViewPr>
    <p:cSldViewPr snapToGrid="0">
      <p:cViewPr varScale="1">
        <p:scale>
          <a:sx n="49" d="100"/>
          <a:sy n="49" d="100"/>
        </p:scale>
        <p:origin x="14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CBB93-BAE9-4D98-B8FE-98BE5BFF2E5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2A19C-273D-4352-BCC0-8BB0C7A8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4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Let’s take a tour of Visual</a:t>
            </a:r>
            <a:r>
              <a:rPr lang="en-US" baseline="0" dirty="0" smtClean="0"/>
              <a:t> Studio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open code, you only open a folder that the code exists in.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Click the File menu and Open Folder option to open a folder.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an Explorer window used to view files.  Use the view menu to open the explorer window.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Double click a file in the Explorer window to open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Multiple windows will open in different tabs.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Click the X on the tab to close a tab.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Right click and choose close all to close all tabs.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the output window to view code output.  Use the view menu to open the output window.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built in terminal window.  Use the view menu to open the terminal window.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open multiple terminal windows by clicking the + button.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34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Variables are declared by specifying the type followed by a name.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value can be specified at the same time by setting it equal to a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String variables will be null if they are not set to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5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Numbers will be 0 if they are not given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94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bool will be false if not given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91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10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CLI stand for?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you create a new project using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command to create a new class library project.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command to create a new directory?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command to change a directory?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character ends every statement?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characters are used to denote a statement block?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is a single line comment specified?  Multi-line comment?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 string variable.  Set its value at the same time.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variable.  Set its value at the same time.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 bool variable.  Set its value at the same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1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many comparison operators that can be used to compare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less than, greater than, less than or equal to, greater than or equal to, equal to, and not equal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Notice that equal to has 2 equal signs.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because 1 equal sign is an assignment and that’s not what we want to do when comparing.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4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have multiple conditions in one if statement.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do this by using the logical operators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have an and operator which checks if multiple conditions are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have an or operator which checks if one condition is true or another one is true.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also short circuited and </a:t>
            </a:r>
            <a:r>
              <a:rPr lang="en-US" baseline="0" dirty="0" err="1" smtClean="0"/>
              <a:t>and</a:t>
            </a:r>
            <a:r>
              <a:rPr lang="en-US" baseline="0" dirty="0" smtClean="0"/>
              <a:t> 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difference here is if one condition fails because a value is null it will still evaluate the second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48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 if statement will conditionally run logic based upon the result of the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condition must always evaluate to true or false or an error will occur.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conditional statements are surrounded by curly braces.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97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else statement can be added to any if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means that if the if condition is false then the statements within the else will be run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else statements are also within curly braces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4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statements can be nested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Core Command Line Interface (CLI) allows you to enter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commands into the command 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will use the terminal built into Visual Studio Code for ease of 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some basic commands such as the following: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new – used to create new projects, files, or solutions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restore – used to restore the dependencies and tools of a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build – used to build a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 – used to run a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clean – used to clean the output of a project.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also commands to modify a project such as the following: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add package – used to add a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 to a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remove package – used to remove a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 from a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add reference – used to add a reference to a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remove reference – used to remove a reference from a project.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More information is available here:  https://docs.microsoft.com/en-us/dotnet/core/tools/?tabs=netcore2x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7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addition to else statements there are else if statements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With else if statements, there is an additional if condition if the original is false, if that one is true then the logic there will be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5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75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could chain a bunch of if else statements together, but a more succinct way of writing that would be with a switch statement.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switch statement evaluates multiple conditions to find which logic should be run.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break statement is needed at the end of the statements for a particular case to stop the logic from going into the next case.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default option can be entered if no other cases evaluate to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17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1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logical operators?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else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nested if statement on the board that checks two different bool variables.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if, else, else if statements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switch statement to write to the console the text representation of the numbers 1 to 3.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04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3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int</a:t>
            </a:r>
            <a:r>
              <a:rPr lang="en-US" baseline="0" dirty="0" smtClean="0"/>
              <a:t>, decimal, and bool are what as known as value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Value types contain data within their own memory location.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string and array are reference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Reference types only contain a pointer to data in memory.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string is special and is declared just like value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other reference types require the use of the new keyword in order to create a new instance of an object.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Prior to an instance being provided, a reference type will contain a null value, which means a lack of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4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Arrays are declared with other data types followed by square brackets [].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Because array is a reference type, it requires the new keyword to create a new instance of the array.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Values can be set to the array one by one or all at once.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this is the case then the array needs to be initialized with the number of indexes (values) that are required.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all at once, then values are provided in curly braces {} and are comma separated.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size of the array does not need to be specified if you are directly setting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As a short hand the new keyword can be bypassed and directly set to values using the curly brace {} syntax.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using arrays, an index number can be specified inside of square brackets followed by the variable name.  This will supply the value at that index in the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5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While loops will loop as long as the condition is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14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 while is very similar to a while loop except that the evaluation of the condition is at the end instead of the beginning.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4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some examples of using new within the CLI to create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 smtClean="0"/>
              <a:t>Console project: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600" dirty="0" err="1" smtClean="0"/>
              <a:t>dotnet</a:t>
            </a:r>
            <a:r>
              <a:rPr lang="en-US" sz="2600" dirty="0" smtClean="0"/>
              <a:t> new console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800" dirty="0" smtClean="0"/>
              <a:t>Class Library project: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600" dirty="0" err="1" smtClean="0"/>
              <a:t>dotnet</a:t>
            </a:r>
            <a:r>
              <a:rPr lang="en-US" sz="2600" dirty="0" smtClean="0"/>
              <a:t> new </a:t>
            </a:r>
            <a:r>
              <a:rPr lang="en-US" sz="2600" dirty="0" err="1" smtClean="0"/>
              <a:t>classlib</a:t>
            </a:r>
            <a:endParaRPr lang="en-US" sz="26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800" dirty="0" smtClean="0"/>
              <a:t>Web API project: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600" dirty="0" err="1" smtClean="0"/>
              <a:t>dotnet</a:t>
            </a:r>
            <a:r>
              <a:rPr lang="en-US" sz="2600" dirty="0" smtClean="0"/>
              <a:t> new </a:t>
            </a:r>
            <a:r>
              <a:rPr lang="en-US" sz="2600" dirty="0" err="1" smtClean="0"/>
              <a:t>webapi</a:t>
            </a:r>
            <a:endParaRPr lang="en-US" sz="26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600" dirty="0" smtClean="0"/>
              <a:t>A</a:t>
            </a:r>
            <a:r>
              <a:rPr lang="en-US" sz="2600" baseline="0" dirty="0" smtClean="0"/>
              <a:t> full reference is available here:  https://docs.microsoft.com/en-us/dotnet/core/tools/dotnet-new?tabs=netcore2x</a:t>
            </a:r>
            <a:endParaRPr lang="en-US" sz="2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51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for loop takes 3 statements.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first statement is to initialize the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second statement is the condition to check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third statement is to update a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a bit more succinct than the while loop since it can do all things normally needed for a while loop in one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9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loop is similar to the for loop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difference is that it allows you to iterate through an enumerable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 enumerable variable is a variable that has a type that implements </a:t>
            </a:r>
            <a:r>
              <a:rPr lang="en-US" baseline="0" dirty="0" err="1" smtClean="0"/>
              <a:t>IEnumerable</a:t>
            </a:r>
            <a:r>
              <a:rPr lang="en-US" baseline="0" dirty="0" smtClean="0"/>
              <a:t>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40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12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difference between a value and reference type?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value or reference type?  What about string?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an array and initialize in with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do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loop that loops through an integer array 1 to 3 and writes each number to the console.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753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9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It would be difficult to deal with code</a:t>
            </a:r>
            <a:r>
              <a:rPr lang="en-US" sz="1200" baseline="0" dirty="0" smtClean="0"/>
              <a:t> that just went on endlessly.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Therefore, code is broken down into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Methods should</a:t>
            </a:r>
            <a:r>
              <a:rPr lang="en-US" sz="1200" baseline="0" dirty="0" smtClean="0"/>
              <a:t> be</a:t>
            </a:r>
            <a:r>
              <a:rPr lang="en-US" sz="1200" dirty="0" smtClean="0"/>
              <a:t> small and manageable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Methods are statements grouped into cohesive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Methods are reusable.  You can call them multiple</a:t>
            </a:r>
            <a:r>
              <a:rPr lang="en-US" sz="1200" baseline="0" dirty="0" smtClean="0"/>
              <a:t> times without re-writing them.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Functions are methods that return a value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Only one value</a:t>
            </a:r>
            <a:r>
              <a:rPr lang="en-US" sz="1200" baseline="0" dirty="0" smtClean="0"/>
              <a:t> can be returned from a function.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Void methods do not return a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Methods can have parameters, which are values passed to the method to be used inside of the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You can overload a method which</a:t>
            </a:r>
            <a:r>
              <a:rPr lang="en-US" sz="1200" baseline="0" dirty="0" smtClean="0"/>
              <a:t> means to have two methods with the same name.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aseline="0" dirty="0" smtClean="0"/>
              <a:t>If you do, it requires parameter types or the number of parameters (the signature) to be different.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74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the general syntax for a method.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access modifier we will talk about later.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return type is the type that should be returned.  If there is no value to be returned then void should be used.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Next comes the name of the method.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After put in the parameters comma separated within the parenthesis ().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parameters should be listed with the type followed by the parameter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17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651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does not return anything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returns a string and takes two integers as parameters.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89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89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Generics allow for type safety while at the same time allowing the same code to work for multiple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Needed in order to have logic be re-usable for different types otherwise, developers had to accept object.  This lead to a lot of boxing and unboxing.  Generics avoids this and keeps things type safe.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Generics are used a lot with collections.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Microsoft provides a number of generic collections within the </a:t>
            </a:r>
            <a:r>
              <a:rPr lang="en-US" baseline="0" dirty="0" err="1" smtClean="0"/>
              <a:t>System.Collections.Generic</a:t>
            </a:r>
            <a:r>
              <a:rPr lang="en-US" baseline="0" dirty="0" smtClean="0"/>
              <a:t> namespace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 example is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see here a list of string and then a list of integers both following the same code paths.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242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163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advantage of using generics?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 generic list of integers and instantiate it.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2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87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command to create a new class library project.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character ends every statement?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characters are used to denote a statement block?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is a single line comment specified?  Multi-line comment?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 string variable.  Set its value at the same time.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logical operators?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if, else, else if statements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returns a string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 generic list of integers and instantiate it.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768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07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9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Statements are made up of keywords, expressions, and operators.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Keywords are known words that are part of the language and perform some type of designation.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Expressions are a combination of operators and operands.  The operands can be values or variables.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Operators perform some action, such as in math we have operators like +, -, *, /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C# statements end with a semicolon 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Statements can span multiple lines, but must always have the semicolon at the end of the statement.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statement block is a block of multiple statements.  These statements are surrounded by curly braces { } and are blocked together to designate the statements are grouped for some reason.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Statement blocks can exist within other statement blocks.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65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7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Comments can appear on their own line or at the end of the 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Single line comments are done using two slashes.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Multi-line comments can be done using /* and 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2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9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there are built-in types and user defined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Built-in types are built into the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other types are user defined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Anyone can create them by creating classes or </a:t>
            </a:r>
            <a:r>
              <a:rPr lang="en-US" baseline="0" dirty="0" err="1" smtClean="0"/>
              <a:t>structs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Many are provided by Microsoft in the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Some basic built in types are bool,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decimal, string, and array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bool – represents a variable type that is true or false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int</a:t>
            </a:r>
            <a:r>
              <a:rPr lang="en-US" baseline="0" dirty="0" smtClean="0"/>
              <a:t> – represents a variable type that is a number with no decimal points.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decimal – represents a variable type that is a number with decimal points.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array – represents a variable type that has multiple values of the same type.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Each value in an array is contained in an index.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C# an array index starts at 0 and increments or goes up by 1 for each additional index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4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4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710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38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6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61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3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6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7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2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" TargetMode="External"/><Relationship Id="rId7" Type="http://schemas.openxmlformats.org/officeDocument/2006/relationships/hyperlink" Target="https://docs.microsoft.com/en-us/dotnet/csharp/index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va.microsoft.com/" TargetMode="External"/><Relationship Id="rId5" Type="http://schemas.openxmlformats.org/officeDocument/2006/relationships/hyperlink" Target="https://codeasy.net/welcome" TargetMode="External"/><Relationship Id="rId4" Type="http://schemas.openxmlformats.org/officeDocument/2006/relationships/hyperlink" Target="https://dotnetfiddle.net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 smtClean="0"/>
              <a:t>Training: 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Basic Built-In Types</a:t>
            </a:r>
          </a:p>
          <a:p>
            <a:pPr lvl="1"/>
            <a:r>
              <a:rPr lang="en-US" sz="2800" dirty="0" smtClean="0"/>
              <a:t>bool</a:t>
            </a:r>
          </a:p>
          <a:p>
            <a:pPr lvl="1"/>
            <a:r>
              <a:rPr lang="en-US" sz="2800" dirty="0" err="1" smtClean="0"/>
              <a:t>int</a:t>
            </a:r>
            <a:endParaRPr lang="en-US" sz="2800" dirty="0" smtClean="0"/>
          </a:p>
          <a:p>
            <a:pPr lvl="1"/>
            <a:r>
              <a:rPr lang="en-US" sz="2800" dirty="0" smtClean="0"/>
              <a:t>decimal</a:t>
            </a:r>
          </a:p>
          <a:p>
            <a:pPr lvl="1"/>
            <a:r>
              <a:rPr lang="en-US" sz="2800" dirty="0" smtClean="0"/>
              <a:t>string </a:t>
            </a:r>
          </a:p>
          <a:p>
            <a:pPr lvl="1"/>
            <a:r>
              <a:rPr lang="en-US" sz="2800" dirty="0" smtClean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31682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String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Declaring Variables</a:t>
            </a:r>
          </a:p>
          <a:p>
            <a:pPr lvl="1"/>
            <a:r>
              <a:rPr lang="en-US" sz="2800" dirty="0" smtClean="0"/>
              <a:t>string </a:t>
            </a:r>
            <a:r>
              <a:rPr lang="en-US" sz="2800" dirty="0" err="1" smtClean="0"/>
              <a:t>myString</a:t>
            </a:r>
            <a:r>
              <a:rPr lang="en-US" sz="2800" dirty="0" smtClean="0"/>
              <a:t>;</a:t>
            </a:r>
          </a:p>
          <a:p>
            <a:pPr lvl="1"/>
            <a:r>
              <a:rPr lang="en-US" sz="2800" dirty="0" smtClean="0"/>
              <a:t>string </a:t>
            </a:r>
            <a:r>
              <a:rPr lang="en-US" sz="2800" dirty="0" err="1" smtClean="0"/>
              <a:t>myString</a:t>
            </a:r>
            <a:r>
              <a:rPr lang="en-US" sz="2800" dirty="0" smtClean="0"/>
              <a:t> = “test string”;</a:t>
            </a:r>
          </a:p>
          <a:p>
            <a:r>
              <a:rPr lang="en-US" sz="2800" dirty="0" smtClean="0"/>
              <a:t>Using Variables</a:t>
            </a:r>
          </a:p>
          <a:p>
            <a:pPr lvl="1"/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myString</a:t>
            </a:r>
            <a:r>
              <a:rPr lang="en-US" sz="28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3470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Number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</a:t>
            </a:r>
            <a:r>
              <a:rPr lang="en-US" sz="2800" dirty="0" err="1" smtClean="0"/>
              <a:t>myInt</a:t>
            </a:r>
            <a:r>
              <a:rPr lang="en-US" sz="2800" dirty="0" smtClean="0"/>
              <a:t>;</a:t>
            </a:r>
            <a:endParaRPr lang="en-US" sz="2800" dirty="0"/>
          </a:p>
          <a:p>
            <a:pPr lvl="1"/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myInt</a:t>
            </a:r>
            <a:r>
              <a:rPr lang="en-US" sz="2800" dirty="0" smtClean="0"/>
              <a:t> = 5;</a:t>
            </a:r>
          </a:p>
          <a:p>
            <a:pPr lvl="1"/>
            <a:r>
              <a:rPr lang="en-US" sz="2800" dirty="0" smtClean="0"/>
              <a:t>decimal </a:t>
            </a:r>
            <a:r>
              <a:rPr lang="en-US" sz="2800" dirty="0" err="1" smtClean="0"/>
              <a:t>myDecimal</a:t>
            </a:r>
            <a:r>
              <a:rPr lang="en-US" sz="2800" dirty="0" smtClean="0"/>
              <a:t> = 5.234;</a:t>
            </a:r>
            <a:endParaRPr lang="en-US" sz="2800" dirty="0"/>
          </a:p>
          <a:p>
            <a:r>
              <a:rPr lang="en-US" sz="2800" dirty="0"/>
              <a:t>Using Variables</a:t>
            </a:r>
          </a:p>
          <a:p>
            <a:pPr lvl="1"/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myDecimal</a:t>
            </a:r>
            <a:r>
              <a:rPr lang="en-US" sz="2800" dirty="0" smtClean="0"/>
              <a:t>);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4649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Bool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800" dirty="0" smtClean="0"/>
              <a:t>bool </a:t>
            </a:r>
            <a:r>
              <a:rPr lang="en-US" sz="2800" dirty="0" err="1" smtClean="0"/>
              <a:t>myBool</a:t>
            </a:r>
            <a:r>
              <a:rPr lang="en-US" sz="2800" dirty="0" smtClean="0"/>
              <a:t>;</a:t>
            </a:r>
            <a:endParaRPr lang="en-US" sz="2800" dirty="0"/>
          </a:p>
          <a:p>
            <a:pPr lvl="1"/>
            <a:r>
              <a:rPr lang="en-US" sz="2800" dirty="0" smtClean="0"/>
              <a:t>bool </a:t>
            </a:r>
            <a:r>
              <a:rPr lang="en-US" sz="2800" dirty="0" err="1" smtClean="0"/>
              <a:t>myBool</a:t>
            </a:r>
            <a:r>
              <a:rPr lang="en-US" sz="2800" dirty="0" smtClean="0"/>
              <a:t> = true;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Variables</a:t>
            </a:r>
          </a:p>
          <a:p>
            <a:pPr lvl="1"/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myBool</a:t>
            </a:r>
            <a:r>
              <a:rPr lang="en-US" sz="2800" dirty="0" smtClean="0"/>
              <a:t>);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8646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Declaring Variables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Cli</a:t>
            </a:r>
            <a:r>
              <a:rPr lang="en-US" dirty="0" smtClean="0"/>
              <a:t>, Statements, blocks, comments,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010425"/>
          </a:xfrm>
        </p:spPr>
        <p:txBody>
          <a:bodyPr>
            <a:noAutofit/>
          </a:bodyPr>
          <a:lstStyle/>
          <a:p>
            <a:r>
              <a:rPr lang="en-US" sz="2800" b="1" i="1" u="sng" dirty="0" smtClean="0"/>
              <a:t>Do not compare with =</a:t>
            </a:r>
          </a:p>
          <a:p>
            <a:r>
              <a:rPr lang="en-US" sz="2800" dirty="0" smtClean="0"/>
              <a:t>&lt;   Less Than</a:t>
            </a:r>
          </a:p>
          <a:p>
            <a:r>
              <a:rPr lang="en-US" sz="2800" dirty="0"/>
              <a:t>&gt;</a:t>
            </a:r>
            <a:r>
              <a:rPr lang="en-US" sz="2800" dirty="0" smtClean="0"/>
              <a:t>   Greater Than</a:t>
            </a:r>
          </a:p>
          <a:p>
            <a:r>
              <a:rPr lang="en-US" sz="2800" dirty="0" smtClean="0"/>
              <a:t>&lt;=   Less Than or Equal To</a:t>
            </a:r>
          </a:p>
          <a:p>
            <a:r>
              <a:rPr lang="en-US" sz="2800" dirty="0" smtClean="0"/>
              <a:t>&gt;=   Greater Than or Equal To</a:t>
            </a:r>
          </a:p>
          <a:p>
            <a:r>
              <a:rPr lang="en-US" sz="2800" dirty="0" smtClean="0"/>
              <a:t>==   Equal To</a:t>
            </a:r>
          </a:p>
          <a:p>
            <a:r>
              <a:rPr lang="en-US" sz="2800" dirty="0" smtClean="0"/>
              <a:t>!=   Not Equal To</a:t>
            </a:r>
          </a:p>
        </p:txBody>
      </p:sp>
    </p:spTree>
    <p:extLst>
      <p:ext uri="{BB962C8B-B14F-4D97-AF65-F5344CB8AC3E}">
        <p14:creationId xmlns:p14="http://schemas.microsoft.com/office/powerpoint/2010/main" val="295924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&amp;   And</a:t>
            </a:r>
          </a:p>
          <a:p>
            <a:r>
              <a:rPr lang="en-US" sz="2800" dirty="0" smtClean="0"/>
              <a:t>|   Inclusive Or</a:t>
            </a:r>
          </a:p>
          <a:p>
            <a:r>
              <a:rPr lang="en-US" sz="2800" dirty="0" smtClean="0"/>
              <a:t>&amp;&amp;   Conditional And</a:t>
            </a:r>
          </a:p>
          <a:p>
            <a:r>
              <a:rPr lang="en-US" sz="2800" dirty="0" smtClean="0"/>
              <a:t>||   Conditional 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7853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 smtClean="0"/>
              <a:t>Example:</a:t>
            </a:r>
            <a:br>
              <a:rPr lang="en-US" sz="2800" dirty="0" smtClean="0"/>
            </a:b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bool </a:t>
            </a:r>
            <a:r>
              <a:rPr lang="en-US" sz="2800" dirty="0" err="1" smtClean="0"/>
              <a:t>myVariable</a:t>
            </a:r>
            <a:r>
              <a:rPr lang="en-US" sz="2800" dirty="0" smtClean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If (</a:t>
            </a:r>
            <a:r>
              <a:rPr lang="en-US" sz="2800" dirty="0" err="1" smtClean="0"/>
              <a:t>myVariable</a:t>
            </a:r>
            <a:r>
              <a:rPr lang="en-US" sz="2800" dirty="0" smtClean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 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(“true”);</a:t>
            </a: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290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Example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console.writeLine</a:t>
            </a:r>
            <a:r>
              <a:rPr lang="en-US" sz="24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</a:t>
            </a:r>
            <a:r>
              <a:rPr lang="en-US" sz="2400" dirty="0" smtClean="0"/>
              <a:t>lse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err="1"/>
              <a:t>console.writeLine</a:t>
            </a:r>
            <a:r>
              <a:rPr lang="en-US" sz="2400" dirty="0" smtClean="0"/>
              <a:t>(“false”);</a:t>
            </a: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92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8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"/>
              </a:spcBef>
            </a:pPr>
            <a:r>
              <a:rPr lang="en-US" sz="2400" dirty="0"/>
              <a:t>Example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</a:t>
            </a:r>
            <a:r>
              <a:rPr lang="en-US" sz="2400" dirty="0" smtClean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Bool myVariable2 = false</a:t>
            </a: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if(myVariable2)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   {</a:t>
            </a: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 </a:t>
            </a:r>
            <a:r>
              <a:rPr lang="en-US" sz="2400" dirty="0" smtClean="0"/>
              <a:t>  </a:t>
            </a:r>
            <a:r>
              <a:rPr lang="en-US" sz="2400" dirty="0" err="1" smtClean="0"/>
              <a:t>console.writeLine</a:t>
            </a:r>
            <a:r>
              <a:rPr lang="en-US" sz="2400" dirty="0"/>
              <a:t>(“true</a:t>
            </a:r>
            <a:r>
              <a:rPr lang="en-US" sz="2400" dirty="0" smtClean="0"/>
              <a:t>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}</a:t>
            </a: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5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Multiple 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Example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</a:t>
            </a:r>
            <a:r>
              <a:rPr lang="en-US" sz="2400" dirty="0" smtClean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smtClean="0"/>
              <a:t>myVariable2 </a:t>
            </a:r>
            <a:r>
              <a:rPr lang="en-US" sz="2400" dirty="0"/>
              <a:t>= true</a:t>
            </a:r>
            <a:r>
              <a:rPr lang="en-US" sz="2400" dirty="0" smtClean="0"/>
              <a:t>;</a:t>
            </a: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console.writeLine</a:t>
            </a:r>
            <a:r>
              <a:rPr lang="en-US" sz="24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</a:t>
            </a:r>
            <a:r>
              <a:rPr lang="en-US" sz="2400" dirty="0" smtClean="0"/>
              <a:t>lse if(myVariable2)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console.writeline</a:t>
            </a:r>
            <a:r>
              <a:rPr lang="en-US" sz="2400" dirty="0" smtClean="0"/>
              <a:t>(“variable2 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else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…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46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ELSE Statements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00"/>
              </a:spcBef>
            </a:pPr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myVariable</a:t>
            </a:r>
            <a:r>
              <a:rPr lang="en-US" dirty="0" smtClean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myVariable</a:t>
            </a:r>
            <a:r>
              <a:rPr lang="en-US" dirty="0" smtClean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case 1: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(“1”);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case 2: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case 3: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(“2 or 3”);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default: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(“default”);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64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6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  <a:endParaRPr lang="en-US" sz="2800" dirty="0"/>
          </a:p>
          <a:p>
            <a:pPr lvl="0"/>
            <a:r>
              <a:rPr lang="en-US" sz="2800" dirty="0" smtClean="0"/>
              <a:t>Given an </a:t>
            </a:r>
            <a:r>
              <a:rPr lang="en-US" sz="2800" dirty="0" err="1" smtClean="0"/>
              <a:t>int</a:t>
            </a:r>
            <a:r>
              <a:rPr lang="en-US" sz="2800" dirty="0" smtClean="0"/>
              <a:t> variable, write if else statements and console out the persons status.</a:t>
            </a:r>
          </a:p>
          <a:p>
            <a:pPr lvl="0"/>
            <a:r>
              <a:rPr lang="en-US" sz="2800" dirty="0" smtClean="0"/>
              <a:t>Using the same </a:t>
            </a:r>
            <a:r>
              <a:rPr lang="en-US" sz="2800" dirty="0" err="1" smtClean="0"/>
              <a:t>int</a:t>
            </a:r>
            <a:r>
              <a:rPr lang="en-US" sz="2800" dirty="0" smtClean="0"/>
              <a:t> variable, modify your code to perform the same operation with a switch statement.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526505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and 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Type System</a:t>
            </a:r>
          </a:p>
          <a:p>
            <a:pPr lvl="1"/>
            <a:r>
              <a:rPr lang="en-US" sz="2600" dirty="0" smtClean="0"/>
              <a:t>Value Types</a:t>
            </a:r>
          </a:p>
          <a:p>
            <a:pPr lvl="2"/>
            <a:r>
              <a:rPr lang="en-US" sz="2200" dirty="0" smtClean="0"/>
              <a:t>Contain data within it’s own memory location.</a:t>
            </a:r>
          </a:p>
          <a:p>
            <a:pPr lvl="2"/>
            <a:r>
              <a:rPr lang="en-US" sz="2200" dirty="0" err="1" smtClean="0"/>
              <a:t>Int</a:t>
            </a:r>
            <a:r>
              <a:rPr lang="en-US" sz="2200" dirty="0" smtClean="0"/>
              <a:t>, decimal, bool, </a:t>
            </a:r>
            <a:r>
              <a:rPr lang="en-US" sz="2200" dirty="0" err="1" smtClean="0"/>
              <a:t>struct</a:t>
            </a:r>
            <a:endParaRPr lang="en-US" sz="2200" dirty="0"/>
          </a:p>
          <a:p>
            <a:pPr lvl="1"/>
            <a:r>
              <a:rPr lang="en-US" sz="2600" dirty="0" smtClean="0"/>
              <a:t>Reference Types</a:t>
            </a:r>
          </a:p>
          <a:p>
            <a:pPr lvl="2"/>
            <a:r>
              <a:rPr lang="en-US" sz="2200" dirty="0" smtClean="0"/>
              <a:t>Contain a pointer to a memory location.</a:t>
            </a:r>
          </a:p>
          <a:p>
            <a:pPr lvl="2"/>
            <a:r>
              <a:rPr lang="en-US" sz="2200" dirty="0" smtClean="0"/>
              <a:t>Require a new instance of an object.</a:t>
            </a:r>
          </a:p>
          <a:p>
            <a:pPr lvl="2"/>
            <a:r>
              <a:rPr lang="en-US" sz="2200" dirty="0" smtClean="0"/>
              <a:t>Are null if no instance of an object has been provided.</a:t>
            </a:r>
          </a:p>
          <a:p>
            <a:pPr lvl="2"/>
            <a:r>
              <a:rPr lang="en-US" sz="2200" dirty="0" smtClean="0"/>
              <a:t>string, array, class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0758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10477"/>
            <a:ext cx="8946541" cy="4921320"/>
          </a:xfrm>
        </p:spPr>
        <p:txBody>
          <a:bodyPr>
            <a:noAutofit/>
          </a:bodyPr>
          <a:lstStyle/>
          <a:p>
            <a:r>
              <a:rPr lang="en-US" sz="2800" dirty="0"/>
              <a:t>Declaring </a:t>
            </a:r>
            <a:r>
              <a:rPr lang="en-US" sz="2800" dirty="0" smtClean="0"/>
              <a:t>Variables</a:t>
            </a:r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 smtClean="0"/>
              <a:t>myArray</a:t>
            </a:r>
            <a:r>
              <a:rPr lang="en-US" sz="2600" dirty="0" smtClean="0"/>
              <a:t>;</a:t>
            </a:r>
          </a:p>
          <a:p>
            <a:pPr lvl="1"/>
            <a:r>
              <a:rPr lang="en-US" sz="2600" dirty="0" err="1" smtClean="0"/>
              <a:t>myArray</a:t>
            </a:r>
            <a:r>
              <a:rPr lang="en-US" sz="2600" dirty="0" smtClean="0"/>
              <a:t> = new </a:t>
            </a:r>
            <a:r>
              <a:rPr lang="en-US" sz="2600" dirty="0" err="1" smtClean="0"/>
              <a:t>int</a:t>
            </a:r>
            <a:r>
              <a:rPr lang="en-US" sz="2600" dirty="0" smtClean="0"/>
              <a:t> [5];</a:t>
            </a:r>
          </a:p>
          <a:p>
            <a:pPr lvl="1"/>
            <a:r>
              <a:rPr lang="en-US" sz="2600" dirty="0" err="1" smtClean="0"/>
              <a:t>myArray</a:t>
            </a:r>
            <a:r>
              <a:rPr lang="en-US" sz="2600" dirty="0" smtClean="0"/>
              <a:t> = </a:t>
            </a:r>
            <a:r>
              <a:rPr lang="en-US" sz="2600" dirty="0"/>
              <a:t>new </a:t>
            </a:r>
            <a:r>
              <a:rPr lang="en-US" sz="2600" dirty="0" err="1"/>
              <a:t>int</a:t>
            </a:r>
            <a:r>
              <a:rPr lang="en-US" sz="2600" dirty="0"/>
              <a:t>[] {0, 1, 2, 3};</a:t>
            </a:r>
            <a:endParaRPr lang="en-US" sz="2600" dirty="0" smtClean="0"/>
          </a:p>
          <a:p>
            <a:pPr lvl="1"/>
            <a:r>
              <a:rPr lang="en-US" sz="2600" dirty="0" err="1" smtClean="0"/>
              <a:t>int</a:t>
            </a:r>
            <a:r>
              <a:rPr lang="en-US" sz="2600" dirty="0"/>
              <a:t>[] </a:t>
            </a:r>
            <a:r>
              <a:rPr lang="en-US" sz="2600" dirty="0" err="1"/>
              <a:t>myArray</a:t>
            </a:r>
            <a:r>
              <a:rPr lang="en-US" sz="2600" dirty="0"/>
              <a:t> = </a:t>
            </a:r>
            <a:r>
              <a:rPr lang="en-US" sz="2600" dirty="0" smtClean="0"/>
              <a:t>new </a:t>
            </a:r>
            <a:r>
              <a:rPr lang="en-US" sz="2600" dirty="0" err="1" smtClean="0"/>
              <a:t>int</a:t>
            </a:r>
            <a:r>
              <a:rPr lang="en-US" sz="2600" dirty="0" smtClean="0"/>
              <a:t>[] {0</a:t>
            </a:r>
            <a:r>
              <a:rPr lang="en-US" sz="2600" dirty="0"/>
              <a:t>, 1, 2, 3</a:t>
            </a:r>
            <a:r>
              <a:rPr lang="en-US" sz="2600" dirty="0" smtClean="0"/>
              <a:t>};</a:t>
            </a:r>
          </a:p>
          <a:p>
            <a:pPr lvl="1"/>
            <a:r>
              <a:rPr lang="en-US" sz="2600" dirty="0" err="1" smtClean="0"/>
              <a:t>int</a:t>
            </a:r>
            <a:r>
              <a:rPr lang="en-US" sz="2600" dirty="0"/>
              <a:t>[] </a:t>
            </a:r>
            <a:r>
              <a:rPr lang="en-US" sz="2600" dirty="0" err="1"/>
              <a:t>myArray</a:t>
            </a:r>
            <a:r>
              <a:rPr lang="en-US" sz="2600" dirty="0"/>
              <a:t> = {0, 1, 2, 3};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Variables</a:t>
            </a:r>
          </a:p>
          <a:p>
            <a:pPr lvl="1">
              <a:spcBef>
                <a:spcPts val="100"/>
              </a:spcBef>
            </a:pPr>
            <a:r>
              <a:rPr lang="en-US" sz="2600" dirty="0" err="1" smtClean="0"/>
              <a:t>myArray</a:t>
            </a:r>
            <a:r>
              <a:rPr lang="en-US" sz="2600" dirty="0" smtClean="0"/>
              <a:t>[5] = 6;</a:t>
            </a:r>
          </a:p>
          <a:p>
            <a:pPr lvl="1">
              <a:spcBef>
                <a:spcPts val="100"/>
              </a:spcBef>
            </a:pPr>
            <a:r>
              <a:rPr lang="en-US" sz="2600" dirty="0" err="1" smtClean="0"/>
              <a:t>Console.WriteLine</a:t>
            </a:r>
            <a:r>
              <a:rPr lang="en-US" sz="2600" dirty="0" smtClean="0"/>
              <a:t>(</a:t>
            </a:r>
            <a:r>
              <a:rPr lang="en-US" sz="2600" dirty="0" err="1" smtClean="0"/>
              <a:t>myArray</a:t>
            </a:r>
            <a:r>
              <a:rPr lang="en-US" sz="2600" dirty="0" smtClean="0"/>
              <a:t>[5]);</a:t>
            </a:r>
          </a:p>
          <a:p>
            <a:pPr lvl="1">
              <a:spcBef>
                <a:spcPts val="100"/>
              </a:spcBef>
            </a:pPr>
            <a:r>
              <a:rPr lang="en-US" sz="2600" dirty="0" err="1" smtClean="0"/>
              <a:t>myArray.Count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86267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00"/>
              </a:spcBef>
            </a:pPr>
            <a:r>
              <a:rPr lang="en-US" sz="2800" dirty="0" smtClean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[]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counter = 0; 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while (counter &lt; </a:t>
            </a:r>
            <a:r>
              <a:rPr lang="en-US" sz="2800" dirty="0" err="1" smtClean="0"/>
              <a:t>myArray.Count</a:t>
            </a:r>
            <a:r>
              <a:rPr lang="en-US" sz="2800" dirty="0" smtClean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myArray</a:t>
            </a:r>
            <a:r>
              <a:rPr lang="en-US" sz="2800" dirty="0" smtClean="0"/>
              <a:t>[counter].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counter++;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301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Command Line Interface (CLI)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Commands within the command line</a:t>
            </a:r>
          </a:p>
          <a:p>
            <a:r>
              <a:rPr lang="en-US" sz="2800" dirty="0" smtClean="0"/>
              <a:t>Entered in the terminal window</a:t>
            </a:r>
          </a:p>
          <a:p>
            <a:r>
              <a:rPr lang="en-US" sz="2800" dirty="0" smtClean="0"/>
              <a:t>Basic Commands</a:t>
            </a:r>
          </a:p>
          <a:p>
            <a:pPr lvl="1"/>
            <a:r>
              <a:rPr lang="en-US" sz="2600" dirty="0" smtClean="0"/>
              <a:t>new, restore, build, run, clean</a:t>
            </a:r>
          </a:p>
          <a:p>
            <a:r>
              <a:rPr lang="en-US" sz="2800" dirty="0" smtClean="0"/>
              <a:t>Project Modification Commands</a:t>
            </a:r>
          </a:p>
          <a:p>
            <a:pPr lvl="1"/>
            <a:r>
              <a:rPr lang="en-US" sz="2600" dirty="0" smtClean="0"/>
              <a:t>add/remove package, add/remove reference</a:t>
            </a:r>
          </a:p>
        </p:txBody>
      </p:sp>
    </p:spTree>
    <p:extLst>
      <p:ext uri="{BB962C8B-B14F-4D97-AF65-F5344CB8AC3E}">
        <p14:creationId xmlns:p14="http://schemas.microsoft.com/office/powerpoint/2010/main" val="1258213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"/>
              </a:spcBef>
            </a:pPr>
            <a:r>
              <a:rPr lang="en-US" sz="2800" dirty="0" smtClean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[]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counter = 0; 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do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myArray</a:t>
            </a:r>
            <a:r>
              <a:rPr lang="en-US" sz="2800" dirty="0" smtClean="0"/>
              <a:t>[counter].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counter++;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 while (counter &lt; </a:t>
            </a:r>
            <a:r>
              <a:rPr lang="en-US" sz="2800" dirty="0" err="1" smtClean="0"/>
              <a:t>myArray.Count</a:t>
            </a:r>
            <a:r>
              <a:rPr lang="en-US" sz="2800" dirty="0" smtClean="0"/>
              <a:t>);</a:t>
            </a: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36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 smtClean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[]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for(</a:t>
            </a:r>
            <a:r>
              <a:rPr lang="en-US" sz="2800" dirty="0" err="1" smtClean="0"/>
              <a:t>int</a:t>
            </a:r>
            <a:r>
              <a:rPr lang="en-US" sz="2800" dirty="0" smtClean="0"/>
              <a:t> counter = 0;  counter &lt; </a:t>
            </a:r>
            <a:r>
              <a:rPr lang="en-US" sz="2800" dirty="0" err="1" smtClean="0"/>
              <a:t>myArray.Count</a:t>
            </a:r>
            <a:r>
              <a:rPr lang="en-US" sz="2800" dirty="0" smtClean="0"/>
              <a:t>; counter++)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myArray</a:t>
            </a:r>
            <a:r>
              <a:rPr lang="en-US" sz="2800" dirty="0" smtClean="0"/>
              <a:t>[counter].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4868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 smtClean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[]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 smtClean="0"/>
              <a:t>foreach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value in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value.ToString</a:t>
            </a:r>
            <a:r>
              <a:rPr lang="en-US" sz="2800" dirty="0" smtClean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9750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  <a:endParaRPr lang="en-US" sz="2800" dirty="0"/>
          </a:p>
          <a:p>
            <a:pPr lvl="0"/>
            <a:r>
              <a:rPr lang="en-US" sz="2800" dirty="0" smtClean="0"/>
              <a:t>Given an array of </a:t>
            </a:r>
            <a:r>
              <a:rPr lang="en-US" sz="2800" dirty="0" err="1" smtClean="0"/>
              <a:t>int</a:t>
            </a:r>
            <a:r>
              <a:rPr lang="en-US" sz="2800" dirty="0" smtClean="0"/>
              <a:t> variable, write loops with if else statements and console out everyone’s status.</a:t>
            </a:r>
          </a:p>
          <a:p>
            <a:pPr lvl="0"/>
            <a:r>
              <a:rPr lang="en-US" sz="2800" dirty="0" smtClean="0"/>
              <a:t>Use all loop types.</a:t>
            </a:r>
          </a:p>
          <a:p>
            <a:pPr lvl="0"/>
            <a:r>
              <a:rPr lang="en-US" sz="2800" dirty="0" smtClean="0"/>
              <a:t>Given another array of string variables with names, write out the name and their status.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84197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Smaller and Manageable</a:t>
            </a:r>
          </a:p>
          <a:p>
            <a:r>
              <a:rPr lang="en-US" sz="2800" dirty="0" smtClean="0"/>
              <a:t>Cohesive Actions</a:t>
            </a:r>
          </a:p>
          <a:p>
            <a:r>
              <a:rPr lang="en-US" sz="2800" dirty="0"/>
              <a:t>R</a:t>
            </a:r>
            <a:r>
              <a:rPr lang="en-US" sz="2800" dirty="0" smtClean="0"/>
              <a:t>eusable</a:t>
            </a:r>
          </a:p>
          <a:p>
            <a:r>
              <a:rPr lang="en-US" sz="2800" dirty="0" smtClean="0"/>
              <a:t>Functions Return a Value</a:t>
            </a:r>
          </a:p>
          <a:p>
            <a:pPr lvl="1"/>
            <a:r>
              <a:rPr lang="en-US" sz="2600" dirty="0" smtClean="0"/>
              <a:t>Only one value can be returned</a:t>
            </a:r>
          </a:p>
          <a:p>
            <a:r>
              <a:rPr lang="en-US" sz="2800" dirty="0" smtClean="0"/>
              <a:t>Voids do not Return a Value</a:t>
            </a:r>
          </a:p>
          <a:p>
            <a:r>
              <a:rPr lang="en-US" sz="2800" dirty="0" smtClean="0"/>
              <a:t>Parameters</a:t>
            </a:r>
          </a:p>
          <a:p>
            <a:r>
              <a:rPr lang="en-US" sz="2800" dirty="0" smtClean="0"/>
              <a:t>Method Overloads</a:t>
            </a:r>
          </a:p>
        </p:txBody>
      </p:sp>
    </p:spTree>
    <p:extLst>
      <p:ext uri="{BB962C8B-B14F-4D97-AF65-F5344CB8AC3E}">
        <p14:creationId xmlns:p14="http://schemas.microsoft.com/office/powerpoint/2010/main" val="2411023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[access modifier] [return type] [name]([type1] [parameter1], [type2] [parameter2])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{</a:t>
            </a:r>
          </a:p>
          <a:p>
            <a:pPr marL="457200" lvl="1" indent="0">
              <a:buNone/>
            </a:pPr>
            <a:r>
              <a:rPr lang="en-US" sz="2600" dirty="0" smtClean="0"/>
              <a:t>Statements…;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Example: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private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AddNumbers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num1, </a:t>
            </a:r>
            <a:r>
              <a:rPr lang="en-US" sz="2800" dirty="0" err="1" smtClean="0"/>
              <a:t>int</a:t>
            </a:r>
            <a:r>
              <a:rPr lang="en-US" sz="2800" dirty="0" smtClean="0"/>
              <a:t> num2)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457200" lvl="1" indent="0">
              <a:buNone/>
            </a:pPr>
            <a:r>
              <a:rPr lang="en-US" sz="2600" dirty="0"/>
              <a:t>Statements</a:t>
            </a:r>
            <a:r>
              <a:rPr lang="en-US" sz="2600" dirty="0" smtClean="0"/>
              <a:t>…;</a:t>
            </a:r>
            <a:endParaRPr lang="en-US" sz="2600" dirty="0"/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40884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new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mkdir</a:t>
            </a:r>
            <a:r>
              <a:rPr lang="en-US" sz="2800" dirty="0" smtClean="0"/>
              <a:t> – create directory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d – change directory</a:t>
            </a:r>
          </a:p>
          <a:p>
            <a:r>
              <a:rPr lang="en-US" sz="2800" dirty="0" smtClean="0"/>
              <a:t>Console project:</a:t>
            </a:r>
          </a:p>
          <a:p>
            <a:pPr lvl="1"/>
            <a:r>
              <a:rPr lang="en-US" sz="2600" dirty="0" err="1" smtClean="0"/>
              <a:t>dotnet</a:t>
            </a:r>
            <a:r>
              <a:rPr lang="en-US" sz="2600" dirty="0" smtClean="0"/>
              <a:t> new console</a:t>
            </a:r>
          </a:p>
          <a:p>
            <a:r>
              <a:rPr lang="en-US" sz="2800" dirty="0" smtClean="0"/>
              <a:t>Class Library project:</a:t>
            </a:r>
          </a:p>
          <a:p>
            <a:pPr lvl="1"/>
            <a:r>
              <a:rPr lang="en-US" sz="2600" dirty="0" err="1" smtClean="0"/>
              <a:t>dotnet</a:t>
            </a:r>
            <a:r>
              <a:rPr lang="en-US" sz="2600" dirty="0" smtClean="0"/>
              <a:t> new </a:t>
            </a:r>
            <a:r>
              <a:rPr lang="en-US" sz="2600" dirty="0" err="1" smtClean="0"/>
              <a:t>classlib</a:t>
            </a:r>
            <a:endParaRPr lang="en-US" sz="2600" dirty="0" smtClean="0"/>
          </a:p>
          <a:p>
            <a:r>
              <a:rPr lang="en-US" sz="2800" dirty="0" smtClean="0"/>
              <a:t>Web API project:</a:t>
            </a:r>
          </a:p>
          <a:p>
            <a:pPr lvl="1"/>
            <a:r>
              <a:rPr lang="en-US" sz="2600" dirty="0" err="1" smtClean="0"/>
              <a:t>dotnet</a:t>
            </a:r>
            <a:r>
              <a:rPr lang="en-US" sz="2600" dirty="0" smtClean="0"/>
              <a:t> new </a:t>
            </a:r>
            <a:r>
              <a:rPr lang="en-US" sz="2600" dirty="0" err="1" smtClean="0"/>
              <a:t>webapi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4502013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</a:p>
          <a:p>
            <a:r>
              <a:rPr lang="en-US" sz="3000" dirty="0" smtClean="0"/>
              <a:t>Modify your previous program to create a method that handles the condition given a parameter for status and for name that returns the concatenated string.</a:t>
            </a:r>
          </a:p>
          <a:p>
            <a:r>
              <a:rPr lang="en-US" sz="3000" dirty="0" smtClean="0"/>
              <a:t>Write a void method that takes a string parameter and writes it to the console.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4093435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Generic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Type Safety</a:t>
            </a:r>
          </a:p>
          <a:p>
            <a:r>
              <a:rPr lang="en-US" sz="2800" dirty="0" smtClean="0"/>
              <a:t>Re-use</a:t>
            </a:r>
          </a:p>
          <a:p>
            <a:r>
              <a:rPr lang="en-US" sz="2800" dirty="0" smtClean="0"/>
              <a:t>Generic Collections – </a:t>
            </a:r>
            <a:r>
              <a:rPr lang="en-US" sz="2800" dirty="0" err="1" smtClean="0"/>
              <a:t>System.Collections.Generic</a:t>
            </a:r>
            <a:endParaRPr lang="en-US" sz="2800" dirty="0"/>
          </a:p>
          <a:p>
            <a:r>
              <a:rPr lang="en-US" sz="2800" dirty="0" smtClean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List&lt;string&gt; strings = new List&lt;string&gt;();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s</a:t>
            </a:r>
            <a:r>
              <a:rPr lang="en-US" sz="2800" dirty="0" err="1" smtClean="0"/>
              <a:t>trings.Add</a:t>
            </a:r>
            <a:r>
              <a:rPr lang="en-US" sz="2800" dirty="0" smtClean="0"/>
              <a:t>(“test”);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List&lt;</a:t>
            </a:r>
            <a:r>
              <a:rPr lang="en-US" sz="2800" dirty="0" err="1" smtClean="0"/>
              <a:t>int</a:t>
            </a:r>
            <a:r>
              <a:rPr lang="en-US" sz="2800" dirty="0" smtClean="0"/>
              <a:t>&gt; </a:t>
            </a:r>
            <a:r>
              <a:rPr lang="en-US" sz="2800" dirty="0" err="1" smtClean="0"/>
              <a:t>ints</a:t>
            </a:r>
            <a:r>
              <a:rPr lang="en-US" sz="2800" dirty="0" smtClean="0"/>
              <a:t> = new List&lt;</a:t>
            </a:r>
            <a:r>
              <a:rPr lang="en-US" sz="2800" dirty="0" err="1" smtClean="0"/>
              <a:t>int</a:t>
            </a:r>
            <a:r>
              <a:rPr lang="en-US" sz="2800" dirty="0" smtClean="0"/>
              <a:t>&gt;();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 smtClean="0"/>
              <a:t>int.s.Add</a:t>
            </a:r>
            <a:r>
              <a:rPr lang="en-US" sz="2800" dirty="0" smtClean="0"/>
              <a:t>(3);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4921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</a:p>
          <a:p>
            <a:r>
              <a:rPr lang="en-US" sz="3000" dirty="0" smtClean="0"/>
              <a:t>Modify your previous program to create a generic list of names of everyone who is alive.</a:t>
            </a:r>
          </a:p>
          <a:p>
            <a:r>
              <a:rPr lang="en-US" sz="3000" dirty="0" smtClean="0"/>
              <a:t>At the end of the program, list everyone still alive.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000187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800" dirty="0" smtClean="0"/>
              <a:t>Code Katas</a:t>
            </a:r>
          </a:p>
          <a:p>
            <a:pPr lvl="1"/>
            <a:r>
              <a:rPr lang="en-US" sz="2600" dirty="0">
                <a:hlinkClick r:id="rId3"/>
              </a:rPr>
              <a:t>https://www.codewars.com</a:t>
            </a:r>
            <a:r>
              <a:rPr lang="en-US" sz="2600" dirty="0" smtClean="0">
                <a:hlinkClick r:id="rId3"/>
              </a:rPr>
              <a:t>/</a:t>
            </a:r>
            <a:endParaRPr lang="en-US" sz="2600" dirty="0" smtClean="0"/>
          </a:p>
          <a:p>
            <a:r>
              <a:rPr lang="en-US" sz="2800" dirty="0" err="1" smtClean="0"/>
              <a:t>DotNet</a:t>
            </a:r>
            <a:r>
              <a:rPr lang="en-US" sz="2800" dirty="0" smtClean="0"/>
              <a:t> Fiddle</a:t>
            </a:r>
          </a:p>
          <a:p>
            <a:pPr lvl="1"/>
            <a:r>
              <a:rPr lang="en-US" sz="2600" dirty="0">
                <a:hlinkClick r:id="rId4"/>
              </a:rPr>
              <a:t>https://dotnetfiddle.net</a:t>
            </a:r>
            <a:r>
              <a:rPr lang="en-US" sz="2600" dirty="0" smtClean="0">
                <a:hlinkClick r:id="rId4"/>
              </a:rPr>
              <a:t>/</a:t>
            </a:r>
            <a:endParaRPr lang="en-US" sz="2600" dirty="0" smtClean="0"/>
          </a:p>
          <a:p>
            <a:r>
              <a:rPr lang="en-US" sz="2800" dirty="0" smtClean="0"/>
              <a:t>Codeasy.net</a:t>
            </a:r>
          </a:p>
          <a:p>
            <a:pPr lvl="1"/>
            <a:r>
              <a:rPr lang="en-US" sz="2600" dirty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codeasy.net/welcome</a:t>
            </a:r>
            <a:endParaRPr lang="en-US" sz="2600" dirty="0" smtClean="0"/>
          </a:p>
          <a:p>
            <a:r>
              <a:rPr lang="en-US" sz="2800" dirty="0" smtClean="0"/>
              <a:t>Microsoft </a:t>
            </a:r>
            <a:r>
              <a:rPr lang="en-US" sz="2800" dirty="0"/>
              <a:t>Virtual </a:t>
            </a:r>
            <a:r>
              <a:rPr lang="en-US" sz="2800" dirty="0" smtClean="0"/>
              <a:t>Academy</a:t>
            </a:r>
          </a:p>
          <a:p>
            <a:pPr lvl="1"/>
            <a:r>
              <a:rPr lang="en-US" sz="2600" dirty="0" smtClean="0">
                <a:hlinkClick r:id="rId6"/>
              </a:rPr>
              <a:t>https</a:t>
            </a:r>
            <a:r>
              <a:rPr lang="en-US" sz="2600" dirty="0">
                <a:hlinkClick r:id="rId6"/>
              </a:rPr>
              <a:t>://mva.microsoft.com</a:t>
            </a:r>
            <a:r>
              <a:rPr lang="en-US" sz="2600" dirty="0" smtClean="0">
                <a:hlinkClick r:id="rId6"/>
              </a:rPr>
              <a:t>/</a:t>
            </a:r>
            <a:endParaRPr lang="en-US" sz="2600" dirty="0" smtClean="0"/>
          </a:p>
          <a:p>
            <a:r>
              <a:rPr lang="en-US" sz="2800" dirty="0" smtClean="0"/>
              <a:t>Microsoft Docs</a:t>
            </a:r>
          </a:p>
          <a:p>
            <a:pPr lvl="1"/>
            <a:r>
              <a:rPr lang="en-US" sz="2600" dirty="0">
                <a:hlinkClick r:id="rId7"/>
              </a:rPr>
              <a:t>https://</a:t>
            </a:r>
            <a:r>
              <a:rPr lang="en-US" sz="2600" dirty="0" smtClean="0">
                <a:hlinkClick r:id="rId7"/>
              </a:rPr>
              <a:t>docs.microsoft.com/en-us/dotnet/csharp/index</a:t>
            </a:r>
            <a:endParaRPr lang="en-US" sz="26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08176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Practicing!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Try declaring different types of variables.</a:t>
            </a:r>
          </a:p>
          <a:p>
            <a:r>
              <a:rPr lang="en-US" sz="3200" dirty="0" smtClean="0"/>
              <a:t>Try different combinations of if, else statements.</a:t>
            </a:r>
          </a:p>
          <a:p>
            <a:r>
              <a:rPr lang="en-US" sz="3200" dirty="0" smtClean="0"/>
              <a:t>Try different combinations and logic for loops.</a:t>
            </a:r>
          </a:p>
          <a:p>
            <a:r>
              <a:rPr lang="en-US" sz="3200" dirty="0" smtClean="0"/>
              <a:t>Try creating different methods with different parameters and return types.</a:t>
            </a:r>
          </a:p>
          <a:p>
            <a:r>
              <a:rPr lang="en-US" sz="3200" dirty="0" smtClean="0"/>
              <a:t>Try different ways of working with the generic list.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4823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Console Application in Visual Studio Code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Made up of:</a:t>
            </a:r>
          </a:p>
          <a:p>
            <a:pPr lvl="1"/>
            <a:r>
              <a:rPr lang="en-US" sz="2600" dirty="0" smtClean="0"/>
              <a:t>Keywords</a:t>
            </a:r>
          </a:p>
          <a:p>
            <a:pPr lvl="1"/>
            <a:r>
              <a:rPr lang="en-US" sz="2600" dirty="0" smtClean="0"/>
              <a:t>Expressions</a:t>
            </a:r>
          </a:p>
          <a:p>
            <a:pPr lvl="1"/>
            <a:r>
              <a:rPr lang="en-US" sz="2600" dirty="0" smtClean="0"/>
              <a:t>Operators</a:t>
            </a:r>
          </a:p>
          <a:p>
            <a:r>
              <a:rPr lang="en-US" sz="2800" dirty="0" smtClean="0"/>
              <a:t>Statements end with a Semicolon </a:t>
            </a:r>
            <a:r>
              <a:rPr lang="en-US" sz="2800" b="1" dirty="0" smtClean="0"/>
              <a:t>;</a:t>
            </a:r>
          </a:p>
          <a:p>
            <a:r>
              <a:rPr lang="en-US" sz="2800" dirty="0" smtClean="0"/>
              <a:t>Statements can span multiple lines</a:t>
            </a:r>
          </a:p>
          <a:p>
            <a:r>
              <a:rPr lang="en-US" sz="2800" dirty="0" smtClean="0"/>
              <a:t>Statement blocks contain multiple statements</a:t>
            </a:r>
          </a:p>
          <a:p>
            <a:pPr lvl="1"/>
            <a:r>
              <a:rPr lang="en-US" sz="2600" dirty="0" smtClean="0"/>
              <a:t>Surrounded by curly braces { }</a:t>
            </a:r>
          </a:p>
          <a:p>
            <a:pPr lvl="1"/>
            <a:r>
              <a:rPr lang="en-US" sz="2600" dirty="0" smtClean="0"/>
              <a:t>Can have blocks within blocks</a:t>
            </a:r>
          </a:p>
        </p:txBody>
      </p:sp>
    </p:spTree>
    <p:extLst>
      <p:ext uri="{BB962C8B-B14F-4D97-AF65-F5344CB8AC3E}">
        <p14:creationId xmlns:p14="http://schemas.microsoft.com/office/powerpoint/2010/main" val="130963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Statements and Statement Blocks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// this is a comment</a:t>
            </a:r>
          </a:p>
          <a:p>
            <a:pPr lvl="1"/>
            <a:r>
              <a:rPr lang="en-US" sz="2800" dirty="0" smtClean="0"/>
              <a:t>Single line comments</a:t>
            </a:r>
          </a:p>
          <a:p>
            <a:r>
              <a:rPr lang="en-US" sz="2800" dirty="0" smtClean="0"/>
              <a:t>/* this is a multi line </a:t>
            </a:r>
          </a:p>
          <a:p>
            <a:pPr marL="0" indent="0">
              <a:buNone/>
            </a:pPr>
            <a:r>
              <a:rPr lang="en-US" sz="2800" dirty="0" smtClean="0"/>
              <a:t>	comment */</a:t>
            </a:r>
          </a:p>
          <a:p>
            <a:pPr lvl="1"/>
            <a:r>
              <a:rPr lang="en-US" sz="2800" dirty="0" smtClean="0"/>
              <a:t>Multi-line comments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364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3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3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7462</TotalTime>
  <Words>3469</Words>
  <Application>Microsoft Office PowerPoint</Application>
  <PresentationFormat>Widescreen</PresentationFormat>
  <Paragraphs>518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Century Gothic</vt:lpstr>
      <vt:lpstr>Wingdings 3</vt:lpstr>
      <vt:lpstr>Ion</vt:lpstr>
      <vt:lpstr>Logols Learning</vt:lpstr>
      <vt:lpstr>Visual Studio Code</vt:lpstr>
      <vt:lpstr>.Net Command Line Interface (CLI)</vt:lpstr>
      <vt:lpstr>CLI new Examples</vt:lpstr>
      <vt:lpstr>EXAMPLE</vt:lpstr>
      <vt:lpstr>Statements</vt:lpstr>
      <vt:lpstr>EXAMPLE</vt:lpstr>
      <vt:lpstr>C# Comments</vt:lpstr>
      <vt:lpstr>EXAMPLE</vt:lpstr>
      <vt:lpstr>Types</vt:lpstr>
      <vt:lpstr>Declaring String Variables</vt:lpstr>
      <vt:lpstr>Declaring Number Variables</vt:lpstr>
      <vt:lpstr>Declaring Bool Variables</vt:lpstr>
      <vt:lpstr>EXAMPLE</vt:lpstr>
      <vt:lpstr>ASSESSMENT</vt:lpstr>
      <vt:lpstr>Comparison Operators</vt:lpstr>
      <vt:lpstr>Logical Operators</vt:lpstr>
      <vt:lpstr>If Statement</vt:lpstr>
      <vt:lpstr>If-Else Statement</vt:lpstr>
      <vt:lpstr>Nested If Statement</vt:lpstr>
      <vt:lpstr>If Multiple Else Statement</vt:lpstr>
      <vt:lpstr>EXAMPLE</vt:lpstr>
      <vt:lpstr>Switch Statement</vt:lpstr>
      <vt:lpstr>EXAMPLE</vt:lpstr>
      <vt:lpstr>ASSESSMENT</vt:lpstr>
      <vt:lpstr>Assignment</vt:lpstr>
      <vt:lpstr>Value and Reference Types</vt:lpstr>
      <vt:lpstr>Declaring Arrays</vt:lpstr>
      <vt:lpstr>while Loop</vt:lpstr>
      <vt:lpstr>do-while Loop</vt:lpstr>
      <vt:lpstr>for Loop</vt:lpstr>
      <vt:lpstr>foreach Loop</vt:lpstr>
      <vt:lpstr>EXAMPLE</vt:lpstr>
      <vt:lpstr>ASSESSMENT</vt:lpstr>
      <vt:lpstr>Assignment</vt:lpstr>
      <vt:lpstr>Methods</vt:lpstr>
      <vt:lpstr>Method Syntax</vt:lpstr>
      <vt:lpstr>EXAMPLE</vt:lpstr>
      <vt:lpstr>ASSESSMENT</vt:lpstr>
      <vt:lpstr>Assignment</vt:lpstr>
      <vt:lpstr>Working with Generic Types</vt:lpstr>
      <vt:lpstr>EXAMPLE</vt:lpstr>
      <vt:lpstr>ASSESSMENT</vt:lpstr>
      <vt:lpstr>Assignment</vt:lpstr>
      <vt:lpstr>QUICK REVIEW</vt:lpstr>
      <vt:lpstr>Additional Resources</vt:lpstr>
      <vt:lpstr>Keep Practicing!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342</cp:revision>
  <dcterms:created xsi:type="dcterms:W3CDTF">2017-04-24T23:58:16Z</dcterms:created>
  <dcterms:modified xsi:type="dcterms:W3CDTF">2018-01-29T02:37:44Z</dcterms:modified>
</cp:coreProperties>
</file>