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6"/>
  </p:notesMasterIdLst>
  <p:sldIdLst>
    <p:sldId id="256" r:id="rId2"/>
    <p:sldId id="264" r:id="rId3"/>
    <p:sldId id="284" r:id="rId4"/>
    <p:sldId id="285" r:id="rId5"/>
    <p:sldId id="286" r:id="rId6"/>
    <p:sldId id="295" r:id="rId7"/>
    <p:sldId id="288" r:id="rId8"/>
    <p:sldId id="292" r:id="rId9"/>
    <p:sldId id="287" r:id="rId10"/>
    <p:sldId id="296" r:id="rId11"/>
    <p:sldId id="290" r:id="rId12"/>
    <p:sldId id="293" r:id="rId13"/>
    <p:sldId id="294" r:id="rId14"/>
    <p:sldId id="29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314" autoAdjust="0"/>
  </p:normalViewPr>
  <p:slideViewPr>
    <p:cSldViewPr snapToGrid="0">
      <p:cViewPr varScale="1">
        <p:scale>
          <a:sx n="39" d="100"/>
          <a:sy n="39" d="100"/>
        </p:scale>
        <p:origin x="6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217F5-9596-4525-9113-EE9E789B01B1}" type="datetimeFigureOut">
              <a:rPr lang="en-US" smtClean="0"/>
              <a:t>1/20/2018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FA58D-4B12-4E7B-A2FA-693CE3EACDFD}" type="slidenum">
              <a:rPr lang="en-US" smtClean="0"/>
              <a:t>‹#›</a:t>
            </a:fld>
            <a:endParaRPr lang="en-US"/>
          </a:p>
        </p:txBody>
      </p:sp>
    </p:spTree>
    <p:extLst>
      <p:ext uri="{BB962C8B-B14F-4D97-AF65-F5344CB8AC3E}">
        <p14:creationId xmlns:p14="http://schemas.microsoft.com/office/powerpoint/2010/main" val="2800233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a:t>
            </a:fld>
            <a:endParaRPr lang="en-US"/>
          </a:p>
        </p:txBody>
      </p:sp>
    </p:spTree>
    <p:extLst>
      <p:ext uri="{BB962C8B-B14F-4D97-AF65-F5344CB8AC3E}">
        <p14:creationId xmlns:p14="http://schemas.microsoft.com/office/powerpoint/2010/main" val="2374587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describes what needs to happen for the product owner to be happy with the user story?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How many acceptance criteria should there be?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Acceptance criteria define the who? The what? Or the how?</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10</a:t>
            </a:fld>
            <a:endParaRPr lang="en-US"/>
          </a:p>
        </p:txBody>
      </p:sp>
    </p:spTree>
    <p:extLst>
      <p:ext uri="{BB962C8B-B14F-4D97-AF65-F5344CB8AC3E}">
        <p14:creationId xmlns:p14="http://schemas.microsoft.com/office/powerpoint/2010/main" val="363200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11</a:t>
            </a:fld>
            <a:endParaRPr lang="en-US"/>
          </a:p>
        </p:txBody>
      </p:sp>
    </p:spTree>
    <p:extLst>
      <p:ext uri="{BB962C8B-B14F-4D97-AF65-F5344CB8AC3E}">
        <p14:creationId xmlns:p14="http://schemas.microsoft.com/office/powerpoint/2010/main" val="2177428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12</a:t>
            </a:fld>
            <a:endParaRPr lang="en-US"/>
          </a:p>
        </p:txBody>
      </p:sp>
    </p:spTree>
    <p:extLst>
      <p:ext uri="{BB962C8B-B14F-4D97-AF65-F5344CB8AC3E}">
        <p14:creationId xmlns:p14="http://schemas.microsoft.com/office/powerpoint/2010/main" val="2947993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Agile was started from a document called what?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Name the three roles in Scrum.</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timeframe for one cycle of development is called what in Scrum?</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the general format of a user story.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describes what needs to happen for the product owner to be happy with the user story?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How many acceptance criteria should there be?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Acceptance criteria define the who? The what? Or the how?</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13</a:t>
            </a:fld>
            <a:endParaRPr lang="en-US"/>
          </a:p>
        </p:txBody>
      </p:sp>
    </p:spTree>
    <p:extLst>
      <p:ext uri="{BB962C8B-B14F-4D97-AF65-F5344CB8AC3E}">
        <p14:creationId xmlns:p14="http://schemas.microsoft.com/office/powerpoint/2010/main" val="216129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14</a:t>
            </a:fld>
            <a:endParaRPr lang="en-US"/>
          </a:p>
        </p:txBody>
      </p:sp>
    </p:spTree>
    <p:extLst>
      <p:ext uri="{BB962C8B-B14F-4D97-AF65-F5344CB8AC3E}">
        <p14:creationId xmlns:p14="http://schemas.microsoft.com/office/powerpoint/2010/main" val="4126859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a:t>
            </a:fld>
            <a:endParaRPr lang="en-US"/>
          </a:p>
        </p:txBody>
      </p:sp>
    </p:spTree>
    <p:extLst>
      <p:ext uri="{BB962C8B-B14F-4D97-AF65-F5344CB8AC3E}">
        <p14:creationId xmlns:p14="http://schemas.microsoft.com/office/powerpoint/2010/main" val="1844091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After seeing the results of waterfall and struggling through it,</a:t>
            </a:r>
            <a:r>
              <a:rPr lang="en-US" baseline="0" dirty="0" smtClean="0"/>
              <a:t> developers met to create what they called the Agile Manifesto</a:t>
            </a:r>
          </a:p>
          <a:p>
            <a:pPr marL="628650" lvl="1" indent="-171450">
              <a:buFont typeface="Arial" panose="020B0604020202020204" pitchFamily="34" charset="0"/>
              <a:buChar char="•"/>
            </a:pPr>
            <a:r>
              <a:rPr lang="en-US" dirty="0" smtClean="0"/>
              <a:t>Individuals and Interactions over Processes and Tools</a:t>
            </a:r>
          </a:p>
          <a:p>
            <a:pPr marL="628650" lvl="1" indent="-171450">
              <a:buFont typeface="Arial" panose="020B0604020202020204" pitchFamily="34" charset="0"/>
              <a:buChar char="•"/>
            </a:pPr>
            <a:r>
              <a:rPr lang="en-US" dirty="0" smtClean="0"/>
              <a:t>Working Software over Comprehensive Documentation</a:t>
            </a:r>
          </a:p>
          <a:p>
            <a:pPr marL="628650" lvl="1" indent="-171450">
              <a:buFont typeface="Arial" panose="020B0604020202020204" pitchFamily="34" charset="0"/>
              <a:buChar char="•"/>
            </a:pPr>
            <a:r>
              <a:rPr lang="en-US" dirty="0" smtClean="0"/>
              <a:t>Customer Collaboration over Contract Negotiation</a:t>
            </a:r>
          </a:p>
          <a:p>
            <a:pPr marL="628650" lvl="1" indent="-171450">
              <a:buFont typeface="Arial" panose="020B0604020202020204" pitchFamily="34" charset="0"/>
              <a:buChar char="•"/>
            </a:pPr>
            <a:r>
              <a:rPr lang="en-US" dirty="0" smtClean="0"/>
              <a:t>Responding to Change over Following a Plan</a:t>
            </a:r>
          </a:p>
          <a:p>
            <a:pPr marL="171450" indent="-171450">
              <a:buFont typeface="Arial" panose="020B0604020202020204" pitchFamily="34" charset="0"/>
              <a:buChar char="•"/>
            </a:pPr>
            <a:r>
              <a:rPr lang="en-US" dirty="0" smtClean="0"/>
              <a:t>There are many different flavors</a:t>
            </a:r>
            <a:r>
              <a:rPr lang="en-US" baseline="0" dirty="0" smtClean="0"/>
              <a:t> of agile.  Companies often end up implementing some variation of these.</a:t>
            </a:r>
          </a:p>
          <a:p>
            <a:pPr marL="171450" indent="-171450">
              <a:buFont typeface="Arial" panose="020B0604020202020204" pitchFamily="34" charset="0"/>
              <a:buChar char="•"/>
            </a:pPr>
            <a:r>
              <a:rPr lang="en-US" baseline="0" dirty="0" smtClean="0"/>
              <a:t>We are going to focus on Scrum.</a:t>
            </a: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a:t>
            </a:fld>
            <a:endParaRPr lang="en-US"/>
          </a:p>
        </p:txBody>
      </p:sp>
    </p:spTree>
    <p:extLst>
      <p:ext uri="{BB962C8B-B14F-4D97-AF65-F5344CB8AC3E}">
        <p14:creationId xmlns:p14="http://schemas.microsoft.com/office/powerpoint/2010/main" val="416675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Scrum is a type of Agile development methodology.</a:t>
            </a:r>
          </a:p>
          <a:p>
            <a:pPr marL="171450" indent="-171450">
              <a:buFont typeface="Arial" panose="020B0604020202020204" pitchFamily="34" charset="0"/>
              <a:buChar char="•"/>
            </a:pPr>
            <a:r>
              <a:rPr lang="en-US" dirty="0" smtClean="0"/>
              <a:t>For user</a:t>
            </a:r>
            <a:r>
              <a:rPr lang="en-US" baseline="0" dirty="0" smtClean="0"/>
              <a:t> requirements, the team works together to write user stories.</a:t>
            </a:r>
          </a:p>
          <a:p>
            <a:pPr marL="171450" indent="-171450">
              <a:buFont typeface="Arial" panose="020B0604020202020204" pitchFamily="34" charset="0"/>
              <a:buChar char="•"/>
            </a:pPr>
            <a:r>
              <a:rPr lang="en-US" baseline="0" dirty="0" smtClean="0"/>
              <a:t>For each user story, there is acceptance criteria that defines what needs to happen for the stakeholder to be satisfied with development.</a:t>
            </a:r>
          </a:p>
          <a:p>
            <a:pPr marL="171450" indent="-171450">
              <a:buFont typeface="Arial" panose="020B0604020202020204" pitchFamily="34" charset="0"/>
              <a:buChar char="•"/>
            </a:pPr>
            <a:r>
              <a:rPr lang="en-US" baseline="0" dirty="0" smtClean="0"/>
              <a:t>The team works in sprints which are usually around 2 weeks.</a:t>
            </a:r>
          </a:p>
          <a:p>
            <a:pPr marL="171450" indent="-171450">
              <a:buFont typeface="Arial" panose="020B0604020202020204" pitchFamily="34" charset="0"/>
              <a:buChar char="•"/>
            </a:pPr>
            <a:r>
              <a:rPr lang="en-US" baseline="0" dirty="0" smtClean="0"/>
              <a:t>During a sprint planning meeting, the team decides what work will be done within the sprint.  Once agreed, the team works to complete all items for that sprint.</a:t>
            </a:r>
          </a:p>
          <a:p>
            <a:pPr marL="171450" indent="-171450">
              <a:buFont typeface="Arial" panose="020B0604020202020204" pitchFamily="34" charset="0"/>
              <a:buChar char="•"/>
            </a:pPr>
            <a:r>
              <a:rPr lang="en-US" baseline="0" dirty="0" smtClean="0"/>
              <a:t>Stand ups occur each day and team members say what they did the previous day and what they plan to do that day.  They also mention any road blocks.</a:t>
            </a:r>
          </a:p>
          <a:p>
            <a:pPr marL="171450" indent="-171450">
              <a:buFont typeface="Arial" panose="020B0604020202020204" pitchFamily="34" charset="0"/>
              <a:buChar char="•"/>
            </a:pPr>
            <a:r>
              <a:rPr lang="en-US" baseline="0" dirty="0" smtClean="0"/>
              <a:t>Sprint Reviews occur to review all work that was done during the sprint and if there is a release they decide if that work will be released.</a:t>
            </a:r>
          </a:p>
          <a:p>
            <a:pPr marL="171450" indent="-171450">
              <a:buFont typeface="Arial" panose="020B0604020202020204" pitchFamily="34" charset="0"/>
              <a:buChar char="•"/>
            </a:pPr>
            <a:r>
              <a:rPr lang="en-US" baseline="0" dirty="0" smtClean="0"/>
              <a:t>Retrospective meetings occur where the team discusses what went well, what didn’t go well, and what improvements are needed.</a:t>
            </a:r>
          </a:p>
          <a:p>
            <a:pPr marL="171450" indent="-171450">
              <a:buFont typeface="Arial" panose="020B0604020202020204" pitchFamily="34" charset="0"/>
              <a:buChar char="•"/>
            </a:pPr>
            <a:r>
              <a:rPr lang="en-US" baseline="0" dirty="0" smtClean="0"/>
              <a:t>There are only 3 roles in Scrum:</a:t>
            </a:r>
          </a:p>
          <a:p>
            <a:pPr marL="628650" lvl="1" indent="-171450">
              <a:buFont typeface="Arial" panose="020B0604020202020204" pitchFamily="34" charset="0"/>
              <a:buChar char="•"/>
            </a:pPr>
            <a:r>
              <a:rPr lang="en-US" baseline="0" dirty="0" smtClean="0"/>
              <a:t>Product Owner – Works with stakeholders to prioritize work and ensure the team is working on and correctly defining work.</a:t>
            </a:r>
          </a:p>
          <a:p>
            <a:pPr marL="628650" lvl="1" indent="-171450">
              <a:buFont typeface="Arial" panose="020B0604020202020204" pitchFamily="34" charset="0"/>
              <a:buChar char="•"/>
            </a:pPr>
            <a:r>
              <a:rPr lang="en-US" baseline="0" dirty="0" smtClean="0"/>
              <a:t>Scrum Master – Ensures Scrum is being followed and ensures road blocks are removed.</a:t>
            </a:r>
          </a:p>
          <a:p>
            <a:pPr marL="628650" lvl="1" indent="-171450">
              <a:buFont typeface="Arial" panose="020B0604020202020204" pitchFamily="34" charset="0"/>
              <a:buChar char="•"/>
            </a:pPr>
            <a:r>
              <a:rPr lang="en-US" baseline="0" dirty="0" smtClean="0"/>
              <a:t>Developer – everyone else on the team is considered a developer.  This includes programmers, BA’s, and QA’s.  The idea is that the team self organizes and helps each other out to complete work.</a:t>
            </a: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4</a:t>
            </a:fld>
            <a:endParaRPr lang="en-US"/>
          </a:p>
        </p:txBody>
      </p:sp>
    </p:spTree>
    <p:extLst>
      <p:ext uri="{BB962C8B-B14F-4D97-AF65-F5344CB8AC3E}">
        <p14:creationId xmlns:p14="http://schemas.microsoft.com/office/powerpoint/2010/main" val="2709085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User</a:t>
            </a:r>
            <a:r>
              <a:rPr lang="en-US" baseline="0" dirty="0" smtClean="0"/>
              <a:t> stories follow the general format of:  As a &lt;Who&gt;, I would like &lt;What&gt;, so that &lt;Why&gt;.</a:t>
            </a:r>
          </a:p>
          <a:p>
            <a:pPr marL="171450" indent="-171450">
              <a:buFont typeface="Arial" panose="020B0604020202020204" pitchFamily="34" charset="0"/>
              <a:buChar char="•"/>
            </a:pPr>
            <a:r>
              <a:rPr lang="en-US" baseline="0" dirty="0" smtClean="0"/>
              <a:t>An example is As a development lead, I would like a board, to be able to track user story progress.</a:t>
            </a:r>
          </a:p>
          <a:p>
            <a:pPr marL="171450" indent="-171450">
              <a:buFont typeface="Arial" panose="020B0604020202020204" pitchFamily="34" charset="0"/>
              <a:buChar char="•"/>
            </a:pPr>
            <a:r>
              <a:rPr lang="en-US" baseline="0" dirty="0" smtClean="0"/>
              <a:t>User stories should be broken down as far as they can, so that they are not representing too much scope.</a:t>
            </a: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5</a:t>
            </a:fld>
            <a:endParaRPr lang="en-US"/>
          </a:p>
        </p:txBody>
      </p:sp>
    </p:spTree>
    <p:extLst>
      <p:ext uri="{BB962C8B-B14F-4D97-AF65-F5344CB8AC3E}">
        <p14:creationId xmlns:p14="http://schemas.microsoft.com/office/powerpoint/2010/main" val="3113271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Agile was started from a document called what?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Name the three roles in Scrum.</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timeframe for one cycle of development is called what in Scrum?</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the general format of a user story.</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6</a:t>
            </a:fld>
            <a:endParaRPr lang="en-US"/>
          </a:p>
        </p:txBody>
      </p:sp>
    </p:spTree>
    <p:extLst>
      <p:ext uri="{BB962C8B-B14F-4D97-AF65-F5344CB8AC3E}">
        <p14:creationId xmlns:p14="http://schemas.microsoft.com/office/powerpoint/2010/main" val="3433742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7</a:t>
            </a:fld>
            <a:endParaRPr lang="en-US"/>
          </a:p>
        </p:txBody>
      </p:sp>
    </p:spTree>
    <p:extLst>
      <p:ext uri="{BB962C8B-B14F-4D97-AF65-F5344CB8AC3E}">
        <p14:creationId xmlns:p14="http://schemas.microsoft.com/office/powerpoint/2010/main" val="3196510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8</a:t>
            </a:fld>
            <a:endParaRPr lang="en-US"/>
          </a:p>
        </p:txBody>
      </p:sp>
    </p:spTree>
    <p:extLst>
      <p:ext uri="{BB962C8B-B14F-4D97-AF65-F5344CB8AC3E}">
        <p14:creationId xmlns:p14="http://schemas.microsoft.com/office/powerpoint/2010/main" val="776940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acceptance criteria should only define what should occur.  We want the development team to be able to work with the</a:t>
            </a:r>
            <a:r>
              <a:rPr lang="en-US" baseline="0" dirty="0" smtClean="0"/>
              <a:t> product owner and stakeholders to come up with the best solution (the how).</a:t>
            </a:r>
          </a:p>
          <a:p>
            <a:pPr marL="171450" indent="-171450">
              <a:buFont typeface="Arial" panose="020B0604020202020204" pitchFamily="34" charset="0"/>
              <a:buChar char="•"/>
            </a:pPr>
            <a:r>
              <a:rPr lang="en-US" baseline="0" dirty="0" smtClean="0"/>
              <a:t>There is not just one acceptance criteria.  There are many and there should be as many as needed to completely define what is needed.</a:t>
            </a:r>
          </a:p>
          <a:p>
            <a:pPr marL="171450" indent="-171450">
              <a:buFont typeface="Arial" panose="020B0604020202020204" pitchFamily="34" charset="0"/>
              <a:buChar char="•"/>
            </a:pPr>
            <a:r>
              <a:rPr lang="en-US" dirty="0" smtClean="0"/>
              <a:t>Ex.</a:t>
            </a:r>
          </a:p>
          <a:p>
            <a:pPr marL="628650" lvl="1" indent="-171450">
              <a:buFont typeface="Arial" panose="020B0604020202020204" pitchFamily="34" charset="0"/>
              <a:buChar char="•"/>
            </a:pPr>
            <a:r>
              <a:rPr lang="en-US" dirty="0" smtClean="0"/>
              <a:t>AC1 – The board should show all user stories to be completed in the sprint.</a:t>
            </a:r>
          </a:p>
          <a:p>
            <a:pPr marL="628650" lvl="1" indent="-171450">
              <a:buFont typeface="Arial" panose="020B0604020202020204" pitchFamily="34" charset="0"/>
              <a:buChar char="•"/>
            </a:pPr>
            <a:r>
              <a:rPr lang="en-US" dirty="0" smtClean="0"/>
              <a:t>AC2 – All states (To Do, In Progress, Done) should show on the board.</a:t>
            </a:r>
          </a:p>
          <a:p>
            <a:pPr marL="628650" lvl="1" indent="-171450">
              <a:buFont typeface="Arial" panose="020B0604020202020204" pitchFamily="34" charset="0"/>
              <a:buChar char="•"/>
            </a:pPr>
            <a:r>
              <a:rPr lang="en-US" dirty="0" smtClean="0"/>
              <a:t>AC3 – User Stories should show associated with the appropriate state.</a:t>
            </a:r>
          </a:p>
          <a:p>
            <a:pPr marL="628650" lvl="1" indent="-171450">
              <a:buFont typeface="Arial" panose="020B0604020202020204" pitchFamily="34" charset="0"/>
              <a:buChar char="•"/>
            </a:pPr>
            <a:r>
              <a:rPr lang="en-US" dirty="0" smtClean="0"/>
              <a:t>AC4 – User can move user stories to different states.</a:t>
            </a:r>
          </a:p>
          <a:p>
            <a:pPr marL="628650" lvl="1" indent="-171450">
              <a:buFont typeface="Arial" panose="020B0604020202020204" pitchFamily="34" charset="0"/>
              <a:buChar char="•"/>
            </a:pPr>
            <a:r>
              <a:rPr lang="en-US" dirty="0" smtClean="0"/>
              <a:t>AC5 – User Story title should be displayed.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9</a:t>
            </a:fld>
            <a:endParaRPr lang="en-US"/>
          </a:p>
        </p:txBody>
      </p:sp>
    </p:spTree>
    <p:extLst>
      <p:ext uri="{BB962C8B-B14F-4D97-AF65-F5344CB8AC3E}">
        <p14:creationId xmlns:p14="http://schemas.microsoft.com/office/powerpoint/2010/main" val="71069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80282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88877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39991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19610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148477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287255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663428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544880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34771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58852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553412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FB5D56-0812-4ED5-8B52-3D0DCBF578CB}"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50892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FB5D56-0812-4ED5-8B52-3D0DCBF578CB}" type="datetimeFigureOut">
              <a:rPr lang="en-US" smtClean="0"/>
              <a:t>1/20/2018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22668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425692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319524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730706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83550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FB5D56-0812-4ED5-8B52-3D0DCBF578CB}" type="datetimeFigureOut">
              <a:rPr lang="en-US" smtClean="0"/>
              <a:t>1/20/2018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9DB1E0-FD76-42D1-8E3E-0ED409F2961E}" type="slidenum">
              <a:rPr lang="en-US" smtClean="0"/>
              <a:t>‹#›</a:t>
            </a:fld>
            <a:endParaRPr lang="en-US"/>
          </a:p>
        </p:txBody>
      </p:sp>
    </p:spTree>
    <p:extLst>
      <p:ext uri="{BB962C8B-B14F-4D97-AF65-F5344CB8AC3E}">
        <p14:creationId xmlns:p14="http://schemas.microsoft.com/office/powerpoint/2010/main" val="390541203"/>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agilemanifesto.org/principles.html"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hyperlink" Target="https://www.boost.co.nz/blog/2010/09/acceptance-criteria" TargetMode="External"/><Relationship Id="rId5" Type="http://schemas.openxmlformats.org/officeDocument/2006/relationships/hyperlink" Target="https://www.mountaingoatsoftware.com/agile/user-stories" TargetMode="External"/><Relationship Id="rId4" Type="http://schemas.openxmlformats.org/officeDocument/2006/relationships/hyperlink" Target="https://www.scrumalliance.org/why-scru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Logols</a:t>
            </a:r>
            <a:r>
              <a:rPr lang="en-US" dirty="0" smtClean="0"/>
              <a:t> Learning</a:t>
            </a:r>
            <a:endParaRPr lang="en-US" dirty="0"/>
          </a:p>
        </p:txBody>
      </p:sp>
      <p:sp>
        <p:nvSpPr>
          <p:cNvPr id="3" name="Subtitle 2"/>
          <p:cNvSpPr>
            <a:spLocks noGrp="1"/>
          </p:cNvSpPr>
          <p:nvPr>
            <p:ph type="subTitle" idx="1"/>
          </p:nvPr>
        </p:nvSpPr>
        <p:spPr/>
        <p:txBody>
          <a:bodyPr/>
          <a:lstStyle/>
          <a:p>
            <a:r>
              <a:rPr lang="en-US" dirty="0"/>
              <a:t>Weekend web Development Boot Camp</a:t>
            </a:r>
          </a:p>
          <a:p>
            <a:r>
              <a:rPr lang="en-US" dirty="0" smtClean="0">
                <a:solidFill>
                  <a:schemeClr val="bg2">
                    <a:lumMod val="40000"/>
                    <a:lumOff val="60000"/>
                  </a:schemeClr>
                </a:solidFill>
              </a:rPr>
              <a:t>Training:  AGILE Development</a:t>
            </a:r>
            <a:endParaRPr lang="en-US" dirty="0">
              <a:solidFill>
                <a:schemeClr val="bg2">
                  <a:lumMod val="40000"/>
                  <a:lumOff val="60000"/>
                </a:schemeClr>
              </a:solidFill>
            </a:endParaRPr>
          </a:p>
        </p:txBody>
      </p:sp>
    </p:spTree>
    <p:extLst>
      <p:ext uri="{BB962C8B-B14F-4D97-AF65-F5344CB8AC3E}">
        <p14:creationId xmlns:p14="http://schemas.microsoft.com/office/powerpoint/2010/main" val="53064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a:t>
            </a:r>
            <a:endParaRPr lang="en-US" dirty="0"/>
          </a:p>
        </p:txBody>
      </p:sp>
      <p:sp>
        <p:nvSpPr>
          <p:cNvPr id="3" name="Subtitle 2"/>
          <p:cNvSpPr>
            <a:spLocks noGrp="1"/>
          </p:cNvSpPr>
          <p:nvPr>
            <p:ph type="subTitle" idx="1"/>
          </p:nvPr>
        </p:nvSpPr>
        <p:spPr/>
        <p:txBody>
          <a:bodyPr/>
          <a:lstStyle/>
          <a:p>
            <a:r>
              <a:rPr lang="en-US" dirty="0" smtClean="0"/>
              <a:t>Acceptance Criteria</a:t>
            </a:r>
            <a:endParaRPr lang="en-US" dirty="0"/>
          </a:p>
        </p:txBody>
      </p:sp>
    </p:spTree>
    <p:extLst>
      <p:ext uri="{BB962C8B-B14F-4D97-AF65-F5344CB8AC3E}">
        <p14:creationId xmlns:p14="http://schemas.microsoft.com/office/powerpoint/2010/main" val="1215098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Criteria Exercises</a:t>
            </a:r>
            <a:endParaRPr lang="en-US" dirty="0"/>
          </a:p>
        </p:txBody>
      </p:sp>
      <p:sp>
        <p:nvSpPr>
          <p:cNvPr id="3" name="Content Placeholder 2"/>
          <p:cNvSpPr>
            <a:spLocks noGrp="1"/>
          </p:cNvSpPr>
          <p:nvPr>
            <p:ph sz="half" idx="1"/>
          </p:nvPr>
        </p:nvSpPr>
        <p:spPr>
          <a:xfrm>
            <a:off x="1103312" y="2060575"/>
            <a:ext cx="10008033" cy="4195763"/>
          </a:xfrm>
        </p:spPr>
        <p:txBody>
          <a:bodyPr>
            <a:normAutofit/>
          </a:bodyPr>
          <a:lstStyle/>
          <a:p>
            <a:pPr lvl="0"/>
            <a:r>
              <a:rPr lang="en-US" sz="2800" dirty="0"/>
              <a:t>Outsource your work.  Think of </a:t>
            </a:r>
            <a:r>
              <a:rPr lang="en-US" sz="2800" dirty="0" smtClean="0"/>
              <a:t>2 tasks </a:t>
            </a:r>
            <a:r>
              <a:rPr lang="en-US" sz="2800" dirty="0"/>
              <a:t>that you do on a regular basis.  If you were going to outsource these tasks for someone else to do, how would you explain the tasks and ensure they are doing it the way that you want them to.  Write user </a:t>
            </a:r>
            <a:r>
              <a:rPr lang="en-US" sz="2800" dirty="0" smtClean="0"/>
              <a:t>stories.</a:t>
            </a:r>
            <a:endParaRPr lang="en-US" sz="2800" dirty="0"/>
          </a:p>
          <a:p>
            <a:pPr lvl="1"/>
            <a:r>
              <a:rPr lang="en-US" sz="2800" dirty="0"/>
              <a:t>Write the user stories in the “As a &lt;Who&gt;, I would like &lt;What&gt;, so that &lt;Why&gt;” format to explain the tasks.</a:t>
            </a:r>
          </a:p>
        </p:txBody>
      </p:sp>
    </p:spTree>
    <p:extLst>
      <p:ext uri="{BB962C8B-B14F-4D97-AF65-F5344CB8AC3E}">
        <p14:creationId xmlns:p14="http://schemas.microsoft.com/office/powerpoint/2010/main" val="2070204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PROJECT</a:t>
            </a:r>
            <a:endParaRPr lang="en-US" dirty="0"/>
          </a:p>
        </p:txBody>
      </p:sp>
      <p:sp>
        <p:nvSpPr>
          <p:cNvPr id="3" name="Subtitle 2"/>
          <p:cNvSpPr>
            <a:spLocks noGrp="1"/>
          </p:cNvSpPr>
          <p:nvPr>
            <p:ph type="subTitle" idx="1"/>
          </p:nvPr>
        </p:nvSpPr>
        <p:spPr/>
        <p:txBody>
          <a:bodyPr/>
          <a:lstStyle/>
          <a:p>
            <a:r>
              <a:rPr lang="en-US" dirty="0" smtClean="0"/>
              <a:t>Acceptance criteria</a:t>
            </a:r>
            <a:endParaRPr lang="en-US" dirty="0">
              <a:solidFill>
                <a:schemeClr val="bg2">
                  <a:lumMod val="40000"/>
                  <a:lumOff val="60000"/>
                </a:schemeClr>
              </a:solidFill>
            </a:endParaRPr>
          </a:p>
        </p:txBody>
      </p:sp>
    </p:spTree>
    <p:extLst>
      <p:ext uri="{BB962C8B-B14F-4D97-AF65-F5344CB8AC3E}">
        <p14:creationId xmlns:p14="http://schemas.microsoft.com/office/powerpoint/2010/main" val="2828385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REVIEW GAME</a:t>
            </a:r>
            <a:endParaRPr lang="en-US" dirty="0"/>
          </a:p>
        </p:txBody>
      </p:sp>
      <p:sp>
        <p:nvSpPr>
          <p:cNvPr id="3" name="Subtitle 2"/>
          <p:cNvSpPr>
            <a:spLocks noGrp="1"/>
          </p:cNvSpPr>
          <p:nvPr>
            <p:ph type="subTitle" idx="1"/>
          </p:nvPr>
        </p:nvSpPr>
        <p:spPr/>
        <p:txBody>
          <a:bodyPr/>
          <a:lstStyle/>
          <a:p>
            <a:r>
              <a:rPr lang="en-US" dirty="0" smtClean="0"/>
              <a:t>Agile</a:t>
            </a:r>
            <a:endParaRPr lang="en-US" dirty="0"/>
          </a:p>
        </p:txBody>
      </p:sp>
    </p:spTree>
    <p:extLst>
      <p:ext uri="{BB962C8B-B14F-4D97-AF65-F5344CB8AC3E}">
        <p14:creationId xmlns:p14="http://schemas.microsoft.com/office/powerpoint/2010/main" val="110598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3" name="Content Placeholder 2"/>
          <p:cNvSpPr>
            <a:spLocks noGrp="1"/>
          </p:cNvSpPr>
          <p:nvPr>
            <p:ph sz="half" idx="1"/>
          </p:nvPr>
        </p:nvSpPr>
        <p:spPr>
          <a:xfrm>
            <a:off x="1103312" y="2060575"/>
            <a:ext cx="10008033" cy="4195763"/>
          </a:xfrm>
        </p:spPr>
        <p:txBody>
          <a:bodyPr>
            <a:normAutofit fontScale="92500"/>
          </a:bodyPr>
          <a:lstStyle/>
          <a:p>
            <a:pPr lvl="0"/>
            <a:r>
              <a:rPr lang="en-US" sz="2800" dirty="0" smtClean="0"/>
              <a:t>Agile Manifesto</a:t>
            </a:r>
          </a:p>
          <a:p>
            <a:pPr lvl="1"/>
            <a:r>
              <a:rPr lang="en-US" sz="2600" dirty="0">
                <a:hlinkClick r:id="rId3"/>
              </a:rPr>
              <a:t>http://</a:t>
            </a:r>
            <a:r>
              <a:rPr lang="en-US" sz="2600" dirty="0" smtClean="0">
                <a:hlinkClick r:id="rId3"/>
              </a:rPr>
              <a:t>agilemanifesto.org/principles.html</a:t>
            </a:r>
            <a:endParaRPr lang="en-US" sz="2600" dirty="0" smtClean="0"/>
          </a:p>
          <a:p>
            <a:r>
              <a:rPr lang="en-US" sz="3000" dirty="0" smtClean="0"/>
              <a:t>Scrum</a:t>
            </a:r>
          </a:p>
          <a:p>
            <a:pPr lvl="1"/>
            <a:r>
              <a:rPr lang="en-US" sz="2600" dirty="0">
                <a:hlinkClick r:id="rId4"/>
              </a:rPr>
              <a:t>https://</a:t>
            </a:r>
            <a:r>
              <a:rPr lang="en-US" sz="2600" dirty="0" smtClean="0">
                <a:hlinkClick r:id="rId4"/>
              </a:rPr>
              <a:t>www.scrumalliance.org/why-scrum</a:t>
            </a:r>
            <a:endParaRPr lang="en-US" sz="2600" dirty="0" smtClean="0"/>
          </a:p>
          <a:p>
            <a:r>
              <a:rPr lang="en-US" sz="3000" dirty="0" smtClean="0"/>
              <a:t>User Stories</a:t>
            </a:r>
          </a:p>
          <a:p>
            <a:pPr lvl="1"/>
            <a:r>
              <a:rPr lang="en-US" sz="2600" dirty="0">
                <a:hlinkClick r:id="rId5"/>
              </a:rPr>
              <a:t>https://</a:t>
            </a:r>
            <a:r>
              <a:rPr lang="en-US" sz="2600" dirty="0" smtClean="0">
                <a:hlinkClick r:id="rId5"/>
              </a:rPr>
              <a:t>www.mountaingoatsoftware.com/agile/user-stories</a:t>
            </a:r>
            <a:endParaRPr lang="en-US" sz="2600" dirty="0" smtClean="0"/>
          </a:p>
          <a:p>
            <a:r>
              <a:rPr lang="en-US" sz="3000" dirty="0" smtClean="0"/>
              <a:t>Acceptance Criteria</a:t>
            </a:r>
          </a:p>
          <a:p>
            <a:pPr lvl="1"/>
            <a:r>
              <a:rPr lang="en-US" sz="2600" dirty="0">
                <a:hlinkClick r:id="rId6"/>
              </a:rPr>
              <a:t>https://</a:t>
            </a:r>
            <a:r>
              <a:rPr lang="en-US" sz="2600" dirty="0" smtClean="0">
                <a:hlinkClick r:id="rId6"/>
              </a:rPr>
              <a:t>www.boost.co.nz/blog/2010/09/acceptance-criteria</a:t>
            </a:r>
            <a:endParaRPr lang="en-US" sz="2600" dirty="0" smtClean="0"/>
          </a:p>
        </p:txBody>
      </p:sp>
    </p:spTree>
    <p:extLst>
      <p:ext uri="{BB962C8B-B14F-4D97-AF65-F5344CB8AC3E}">
        <p14:creationId xmlns:p14="http://schemas.microsoft.com/office/powerpoint/2010/main" val="4163663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PROJECT</a:t>
            </a:r>
            <a:endParaRPr lang="en-US" dirty="0"/>
          </a:p>
        </p:txBody>
      </p:sp>
      <p:sp>
        <p:nvSpPr>
          <p:cNvPr id="3" name="Subtitle 2"/>
          <p:cNvSpPr>
            <a:spLocks noGrp="1"/>
          </p:cNvSpPr>
          <p:nvPr>
            <p:ph type="subTitle" idx="1"/>
          </p:nvPr>
        </p:nvSpPr>
        <p:spPr/>
        <p:txBody>
          <a:bodyPr/>
          <a:lstStyle/>
          <a:p>
            <a:r>
              <a:rPr lang="en-US" dirty="0" smtClean="0">
                <a:solidFill>
                  <a:schemeClr val="bg2">
                    <a:lumMod val="40000"/>
                    <a:lumOff val="60000"/>
                  </a:schemeClr>
                </a:solidFill>
              </a:rPr>
              <a:t>TEAM And project selection</a:t>
            </a:r>
            <a:endParaRPr lang="en-US" dirty="0">
              <a:solidFill>
                <a:schemeClr val="bg2">
                  <a:lumMod val="40000"/>
                  <a:lumOff val="60000"/>
                </a:schemeClr>
              </a:solidFill>
            </a:endParaRPr>
          </a:p>
        </p:txBody>
      </p:sp>
    </p:spTree>
    <p:extLst>
      <p:ext uri="{BB962C8B-B14F-4D97-AF65-F5344CB8AC3E}">
        <p14:creationId xmlns:p14="http://schemas.microsoft.com/office/powerpoint/2010/main" val="2755892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25009"/>
            <a:ext cx="9404723" cy="1400530"/>
          </a:xfrm>
        </p:spPr>
        <p:txBody>
          <a:bodyPr/>
          <a:lstStyle/>
          <a:p>
            <a:r>
              <a:rPr lang="en-US" dirty="0" smtClean="0"/>
              <a:t>Agile</a:t>
            </a:r>
            <a:endParaRPr lang="en-US" dirty="0"/>
          </a:p>
        </p:txBody>
      </p:sp>
      <p:sp>
        <p:nvSpPr>
          <p:cNvPr id="3" name="Content Placeholder 2"/>
          <p:cNvSpPr>
            <a:spLocks noGrp="1"/>
          </p:cNvSpPr>
          <p:nvPr>
            <p:ph sz="half" idx="1"/>
          </p:nvPr>
        </p:nvSpPr>
        <p:spPr>
          <a:xfrm>
            <a:off x="1103312" y="2060575"/>
            <a:ext cx="10077306" cy="4195763"/>
          </a:xfrm>
        </p:spPr>
        <p:txBody>
          <a:bodyPr>
            <a:normAutofit/>
          </a:bodyPr>
          <a:lstStyle/>
          <a:p>
            <a:r>
              <a:rPr lang="en-US" sz="2800" dirty="0" smtClean="0"/>
              <a:t>Agile Manifesto:</a:t>
            </a:r>
          </a:p>
          <a:p>
            <a:pPr lvl="1"/>
            <a:r>
              <a:rPr lang="en-US" sz="2800" dirty="0" smtClean="0"/>
              <a:t>Individuals and Interactions over Processes and Tools</a:t>
            </a:r>
          </a:p>
          <a:p>
            <a:pPr lvl="1"/>
            <a:r>
              <a:rPr lang="en-US" sz="2800" dirty="0" smtClean="0"/>
              <a:t>Working Software over Comprehensive Documentation</a:t>
            </a:r>
          </a:p>
          <a:p>
            <a:pPr lvl="1"/>
            <a:r>
              <a:rPr lang="en-US" sz="2800" dirty="0" smtClean="0"/>
              <a:t>Customer Collaboration over Contract Negotiation</a:t>
            </a:r>
          </a:p>
          <a:p>
            <a:pPr lvl="1"/>
            <a:r>
              <a:rPr lang="en-US" sz="2800" dirty="0" smtClean="0"/>
              <a:t>Responding to Change over Following a Plan</a:t>
            </a:r>
          </a:p>
        </p:txBody>
      </p:sp>
    </p:spTree>
    <p:extLst>
      <p:ext uri="{BB962C8B-B14F-4D97-AF65-F5344CB8AC3E}">
        <p14:creationId xmlns:p14="http://schemas.microsoft.com/office/powerpoint/2010/main" val="375777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sz="half" idx="1"/>
          </p:nvPr>
        </p:nvSpPr>
        <p:spPr/>
        <p:txBody>
          <a:bodyPr>
            <a:normAutofit/>
          </a:bodyPr>
          <a:lstStyle/>
          <a:p>
            <a:r>
              <a:rPr lang="en-US" sz="2800" dirty="0" smtClean="0"/>
              <a:t>User Stories</a:t>
            </a:r>
          </a:p>
          <a:p>
            <a:r>
              <a:rPr lang="en-US" sz="2800" dirty="0" smtClean="0"/>
              <a:t>Acceptance Criteria</a:t>
            </a:r>
          </a:p>
          <a:p>
            <a:r>
              <a:rPr lang="en-US" sz="2800" dirty="0" smtClean="0"/>
              <a:t>Sprints</a:t>
            </a:r>
          </a:p>
          <a:p>
            <a:r>
              <a:rPr lang="en-US" sz="2800" dirty="0" smtClean="0"/>
              <a:t>Sprint Planning</a:t>
            </a:r>
          </a:p>
          <a:p>
            <a:r>
              <a:rPr lang="en-US" sz="2800" dirty="0"/>
              <a:t>Stand </a:t>
            </a:r>
            <a:r>
              <a:rPr lang="en-US" sz="2800" dirty="0" smtClean="0"/>
              <a:t>Ups</a:t>
            </a:r>
          </a:p>
          <a:p>
            <a:r>
              <a:rPr lang="en-US" sz="2800" dirty="0" smtClean="0"/>
              <a:t>Sprint Reviews</a:t>
            </a:r>
          </a:p>
          <a:p>
            <a:r>
              <a:rPr lang="en-US" sz="2800" dirty="0" smtClean="0"/>
              <a:t>Retrospectives</a:t>
            </a:r>
          </a:p>
        </p:txBody>
      </p:sp>
      <p:sp>
        <p:nvSpPr>
          <p:cNvPr id="4" name="Content Placeholder 3"/>
          <p:cNvSpPr>
            <a:spLocks noGrp="1"/>
          </p:cNvSpPr>
          <p:nvPr>
            <p:ph sz="half" idx="2"/>
          </p:nvPr>
        </p:nvSpPr>
        <p:spPr/>
        <p:txBody>
          <a:bodyPr>
            <a:normAutofit/>
          </a:bodyPr>
          <a:lstStyle/>
          <a:p>
            <a:r>
              <a:rPr lang="en-US" sz="2800" dirty="0" smtClean="0"/>
              <a:t>Roles:</a:t>
            </a:r>
          </a:p>
          <a:p>
            <a:pPr lvl="1"/>
            <a:r>
              <a:rPr lang="en-US" sz="2800" dirty="0" smtClean="0"/>
              <a:t>Product Owner</a:t>
            </a:r>
          </a:p>
          <a:p>
            <a:pPr lvl="1"/>
            <a:r>
              <a:rPr lang="en-US" sz="2800" dirty="0" smtClean="0"/>
              <a:t>Scrum Master</a:t>
            </a:r>
          </a:p>
          <a:p>
            <a:pPr lvl="1"/>
            <a:r>
              <a:rPr lang="en-US" sz="2800" dirty="0" smtClean="0"/>
              <a:t>Developer</a:t>
            </a:r>
          </a:p>
        </p:txBody>
      </p:sp>
    </p:spTree>
    <p:extLst>
      <p:ext uri="{BB962C8B-B14F-4D97-AF65-F5344CB8AC3E}">
        <p14:creationId xmlns:p14="http://schemas.microsoft.com/office/powerpoint/2010/main" val="3095731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sp>
        <p:nvSpPr>
          <p:cNvPr id="3" name="Content Placeholder 2"/>
          <p:cNvSpPr>
            <a:spLocks noGrp="1"/>
          </p:cNvSpPr>
          <p:nvPr>
            <p:ph sz="half" idx="1"/>
          </p:nvPr>
        </p:nvSpPr>
        <p:spPr>
          <a:xfrm>
            <a:off x="1103312" y="2060575"/>
            <a:ext cx="10243561" cy="4195763"/>
          </a:xfrm>
        </p:spPr>
        <p:txBody>
          <a:bodyPr>
            <a:noAutofit/>
          </a:bodyPr>
          <a:lstStyle/>
          <a:p>
            <a:r>
              <a:rPr lang="en-US" sz="2800" dirty="0" smtClean="0"/>
              <a:t>Generally follow the following format:</a:t>
            </a:r>
          </a:p>
          <a:p>
            <a:pPr lvl="1"/>
            <a:r>
              <a:rPr lang="en-US" sz="2800" dirty="0" smtClean="0"/>
              <a:t>As a &lt;Who&gt;, I would like &lt;What&gt;, so that &lt;Why&gt;.</a:t>
            </a:r>
          </a:p>
          <a:p>
            <a:pPr lvl="1"/>
            <a:r>
              <a:rPr lang="en-US" sz="2800" dirty="0" smtClean="0"/>
              <a:t>Ex.  As a development lead, I would like a board, to be able to track user story progress.</a:t>
            </a:r>
            <a:endParaRPr lang="en-US" sz="2800" dirty="0"/>
          </a:p>
        </p:txBody>
      </p:sp>
    </p:spTree>
    <p:extLst>
      <p:ext uri="{BB962C8B-B14F-4D97-AF65-F5344CB8AC3E}">
        <p14:creationId xmlns:p14="http://schemas.microsoft.com/office/powerpoint/2010/main" val="2400782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a:t>
            </a:r>
            <a:endParaRPr lang="en-US" dirty="0"/>
          </a:p>
        </p:txBody>
      </p:sp>
      <p:sp>
        <p:nvSpPr>
          <p:cNvPr id="3" name="Subtitle 2"/>
          <p:cNvSpPr>
            <a:spLocks noGrp="1"/>
          </p:cNvSpPr>
          <p:nvPr>
            <p:ph type="subTitle" idx="1"/>
          </p:nvPr>
        </p:nvSpPr>
        <p:spPr/>
        <p:txBody>
          <a:bodyPr/>
          <a:lstStyle/>
          <a:p>
            <a:r>
              <a:rPr lang="en-US" dirty="0" smtClean="0"/>
              <a:t>User Stories</a:t>
            </a:r>
            <a:endParaRPr lang="en-US" dirty="0"/>
          </a:p>
        </p:txBody>
      </p:sp>
    </p:spTree>
    <p:extLst>
      <p:ext uri="{BB962C8B-B14F-4D97-AF65-F5344CB8AC3E}">
        <p14:creationId xmlns:p14="http://schemas.microsoft.com/office/powerpoint/2010/main" val="3842221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Exercises</a:t>
            </a:r>
            <a:endParaRPr lang="en-US" dirty="0"/>
          </a:p>
        </p:txBody>
      </p:sp>
      <p:sp>
        <p:nvSpPr>
          <p:cNvPr id="3" name="Content Placeholder 2"/>
          <p:cNvSpPr>
            <a:spLocks noGrp="1"/>
          </p:cNvSpPr>
          <p:nvPr>
            <p:ph sz="half" idx="1"/>
          </p:nvPr>
        </p:nvSpPr>
        <p:spPr>
          <a:xfrm>
            <a:off x="1103312" y="2060575"/>
            <a:ext cx="10008033" cy="4195763"/>
          </a:xfrm>
        </p:spPr>
        <p:txBody>
          <a:bodyPr>
            <a:normAutofit/>
          </a:bodyPr>
          <a:lstStyle/>
          <a:p>
            <a:pPr lvl="0"/>
            <a:r>
              <a:rPr lang="en-US" sz="2800" dirty="0"/>
              <a:t>Outsource your work.  Think of </a:t>
            </a:r>
            <a:r>
              <a:rPr lang="en-US" sz="2800" dirty="0" smtClean="0"/>
              <a:t>2 tasks </a:t>
            </a:r>
            <a:r>
              <a:rPr lang="en-US" sz="2800" dirty="0"/>
              <a:t>that you do on a regular basis.  If you were going to outsource these tasks for someone else to do, how would you explain the tasks and ensure they are doing it the way that you want them to.  Write user </a:t>
            </a:r>
            <a:r>
              <a:rPr lang="en-US" sz="2800" dirty="0" smtClean="0"/>
              <a:t>stories.</a:t>
            </a:r>
            <a:endParaRPr lang="en-US" sz="2800" dirty="0"/>
          </a:p>
          <a:p>
            <a:pPr lvl="1"/>
            <a:r>
              <a:rPr lang="en-US" sz="2800" dirty="0"/>
              <a:t>Write the user stories in the “As a &lt;Who&gt;, I would like &lt;What&gt;, so that &lt;Why&gt;” format to explain the tasks.</a:t>
            </a:r>
          </a:p>
        </p:txBody>
      </p:sp>
    </p:spTree>
    <p:extLst>
      <p:ext uri="{BB962C8B-B14F-4D97-AF65-F5344CB8AC3E}">
        <p14:creationId xmlns:p14="http://schemas.microsoft.com/office/powerpoint/2010/main" val="520331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PROJECT</a:t>
            </a:r>
            <a:endParaRPr lang="en-US" dirty="0"/>
          </a:p>
        </p:txBody>
      </p:sp>
      <p:sp>
        <p:nvSpPr>
          <p:cNvPr id="3" name="Subtitle 2"/>
          <p:cNvSpPr>
            <a:spLocks noGrp="1"/>
          </p:cNvSpPr>
          <p:nvPr>
            <p:ph type="subTitle" idx="1"/>
          </p:nvPr>
        </p:nvSpPr>
        <p:spPr/>
        <p:txBody>
          <a:bodyPr/>
          <a:lstStyle/>
          <a:p>
            <a:r>
              <a:rPr lang="en-US" dirty="0" smtClean="0">
                <a:solidFill>
                  <a:schemeClr val="bg2">
                    <a:lumMod val="40000"/>
                    <a:lumOff val="60000"/>
                  </a:schemeClr>
                </a:solidFill>
              </a:rPr>
              <a:t>User stories</a:t>
            </a:r>
            <a:endParaRPr lang="en-US" dirty="0">
              <a:solidFill>
                <a:schemeClr val="bg2">
                  <a:lumMod val="40000"/>
                  <a:lumOff val="60000"/>
                </a:schemeClr>
              </a:solidFill>
            </a:endParaRPr>
          </a:p>
        </p:txBody>
      </p:sp>
    </p:spTree>
    <p:extLst>
      <p:ext uri="{BB962C8B-B14F-4D97-AF65-F5344CB8AC3E}">
        <p14:creationId xmlns:p14="http://schemas.microsoft.com/office/powerpoint/2010/main" val="890003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Criteria</a:t>
            </a:r>
            <a:endParaRPr lang="en-US" dirty="0"/>
          </a:p>
        </p:txBody>
      </p:sp>
      <p:sp>
        <p:nvSpPr>
          <p:cNvPr id="3" name="Content Placeholder 2"/>
          <p:cNvSpPr>
            <a:spLocks noGrp="1"/>
          </p:cNvSpPr>
          <p:nvPr>
            <p:ph sz="half" idx="1"/>
          </p:nvPr>
        </p:nvSpPr>
        <p:spPr>
          <a:xfrm>
            <a:off x="1103312" y="2060575"/>
            <a:ext cx="10409815" cy="4195763"/>
          </a:xfrm>
        </p:spPr>
        <p:txBody>
          <a:bodyPr>
            <a:normAutofit/>
          </a:bodyPr>
          <a:lstStyle/>
          <a:p>
            <a:r>
              <a:rPr lang="en-US" sz="2800" dirty="0" smtClean="0"/>
              <a:t>Only the What, not the How.</a:t>
            </a:r>
          </a:p>
          <a:p>
            <a:r>
              <a:rPr lang="en-US" sz="2800" dirty="0" smtClean="0"/>
              <a:t>Provide as many as needed.</a:t>
            </a:r>
          </a:p>
          <a:p>
            <a:r>
              <a:rPr lang="en-US" sz="2800" dirty="0" smtClean="0"/>
              <a:t>Ex.</a:t>
            </a:r>
          </a:p>
          <a:p>
            <a:pPr lvl="1"/>
            <a:r>
              <a:rPr lang="en-US" sz="2000" dirty="0" smtClean="0"/>
              <a:t>AC1 – The board should show all user stories to be completed in the sprint.</a:t>
            </a:r>
          </a:p>
          <a:p>
            <a:pPr lvl="1"/>
            <a:r>
              <a:rPr lang="en-US" sz="2000" dirty="0" smtClean="0"/>
              <a:t>AC2 – All states (To Do, In Progress, Done) should show on the board.</a:t>
            </a:r>
          </a:p>
          <a:p>
            <a:pPr lvl="1"/>
            <a:r>
              <a:rPr lang="en-US" sz="2000" dirty="0" smtClean="0"/>
              <a:t>AC3 – User Stories should show associated with the appropriate state.</a:t>
            </a:r>
          </a:p>
          <a:p>
            <a:pPr lvl="1"/>
            <a:r>
              <a:rPr lang="en-US" sz="2000" dirty="0" smtClean="0"/>
              <a:t>AC4 – User can move user stories to different states.</a:t>
            </a:r>
          </a:p>
          <a:p>
            <a:pPr lvl="1"/>
            <a:r>
              <a:rPr lang="en-US" sz="2000" dirty="0" smtClean="0"/>
              <a:t>AC5 – User Story title should be displayed.</a:t>
            </a:r>
            <a:endParaRPr lang="en-US" sz="2000" dirty="0"/>
          </a:p>
        </p:txBody>
      </p:sp>
    </p:spTree>
    <p:extLst>
      <p:ext uri="{BB962C8B-B14F-4D97-AF65-F5344CB8AC3E}">
        <p14:creationId xmlns:p14="http://schemas.microsoft.com/office/powerpoint/2010/main" val="2999295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24">
      <a:dk1>
        <a:sysClr val="windowText" lastClr="000000"/>
      </a:dk1>
      <a:lt1>
        <a:sysClr val="window" lastClr="FFFFFF"/>
      </a:lt1>
      <a:dk2>
        <a:srgbClr val="063D67"/>
      </a:dk2>
      <a:lt2>
        <a:srgbClr val="EBEBEB"/>
      </a:lt2>
      <a:accent1>
        <a:srgbClr val="B01513"/>
      </a:accent1>
      <a:accent2>
        <a:srgbClr val="F13D68"/>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977</TotalTime>
  <Words>1105</Words>
  <Application>Microsoft Office PowerPoint</Application>
  <PresentationFormat>Widescreen</PresentationFormat>
  <Paragraphs>119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vt:lpstr>
      <vt:lpstr>Logols Learning</vt:lpstr>
      <vt:lpstr>TEAM PROJECT</vt:lpstr>
      <vt:lpstr>Agile</vt:lpstr>
      <vt:lpstr>Scrum</vt:lpstr>
      <vt:lpstr>User Stories</vt:lpstr>
      <vt:lpstr>ASSESSMENT</vt:lpstr>
      <vt:lpstr>User Story Exercises</vt:lpstr>
      <vt:lpstr>TEAM PROJECT</vt:lpstr>
      <vt:lpstr>Acceptance Criteria</vt:lpstr>
      <vt:lpstr>ASSESSMENT</vt:lpstr>
      <vt:lpstr>Acceptance Criteria Exercises</vt:lpstr>
      <vt:lpstr>TEAM PROJECT</vt:lpstr>
      <vt:lpstr>REVIEW GAME</vt:lpstr>
      <vt:lpstr>Additional 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Logols Learning</dc:title>
  <dc:creator>nothing none</dc:creator>
  <cp:lastModifiedBy>nothing none</cp:lastModifiedBy>
  <cp:revision>151</cp:revision>
  <dcterms:created xsi:type="dcterms:W3CDTF">2017-04-24T23:58:16Z</dcterms:created>
  <dcterms:modified xsi:type="dcterms:W3CDTF">2018-01-20T22:38:49Z</dcterms:modified>
</cp:coreProperties>
</file>