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310" r:id="rId3"/>
    <p:sldId id="315" r:id="rId4"/>
    <p:sldId id="313" r:id="rId5"/>
    <p:sldId id="314" r:id="rId6"/>
    <p:sldId id="316" r:id="rId7"/>
    <p:sldId id="307" r:id="rId8"/>
    <p:sldId id="318" r:id="rId9"/>
    <p:sldId id="319" r:id="rId10"/>
    <p:sldId id="344" r:id="rId11"/>
    <p:sldId id="345" r:id="rId12"/>
    <p:sldId id="346" r:id="rId13"/>
    <p:sldId id="320" r:id="rId14"/>
    <p:sldId id="347" r:id="rId15"/>
    <p:sldId id="321" r:id="rId16"/>
    <p:sldId id="322" r:id="rId17"/>
    <p:sldId id="323" r:id="rId18"/>
    <p:sldId id="348" r:id="rId19"/>
    <p:sldId id="349" r:id="rId20"/>
    <p:sldId id="325" r:id="rId21"/>
    <p:sldId id="337" r:id="rId22"/>
    <p:sldId id="311" r:id="rId23"/>
    <p:sldId id="326" r:id="rId24"/>
    <p:sldId id="327" r:id="rId25"/>
    <p:sldId id="350" r:id="rId26"/>
    <p:sldId id="342" r:id="rId27"/>
    <p:sldId id="351" r:id="rId28"/>
    <p:sldId id="341" r:id="rId29"/>
    <p:sldId id="34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677" autoAdjust="0"/>
  </p:normalViewPr>
  <p:slideViewPr>
    <p:cSldViewPr snapToGrid="0">
      <p:cViewPr varScale="1">
        <p:scale>
          <a:sx n="42" d="100"/>
          <a:sy n="42" d="100"/>
        </p:scale>
        <p:origin x="157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FFA03-EA42-4D4B-BC08-EB70C6D8C28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4DD28-1949-4B74-B4FA-306122DE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CSS provides the styling for the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stands for cascading style sheets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53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CSS used for?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does CSS stand for?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tag is used to reference a separate CSS file?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make the font color red for an element with an id of 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51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44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box model is an important part of laying out parts of a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content is surrounded by the padding.  The padding is surrounded by the border.  The border is surrounded by the margin.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of these need to be considered when figuring out the total size of the content.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15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67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Display has a number of options.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One of those is display none.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Display none means the element will not appear on the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different than visibility which will make it not show on the page, but still show in the DOM.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Let’s review examples of display and flexbox.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98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Position is another style to change how an element is positioned on a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Let’s review some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7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are some other styles that effect the position of elements.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It’s easier to see these in action again, so let’s look through the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22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08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8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are some different ways to align elements.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Let’s again go through some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0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styles can be specified in multiple places.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First you can specify them in the style attribute of an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style element is global and can be used on any html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CSS styles are specified by using the style name followed by : followed by the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49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CSS also has pseudo-classes.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allow different styles for different states of an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are some examples of pseudo-classes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example pseudo-classes for 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a:active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a:hover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a:link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a:visited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725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refers to the hierarchy of styles.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Every property figures out what styles should be used, since conflicts will come up.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first check is based upon whether it is specified with !important at the end of the property.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wins over all other properties unless both are specified as !important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After that specificity is used to determine the styles used.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Specificity is determined by a score with 4 digits.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thousands place gets a value if its inside the style element or style attribute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hundreds place gets a value for each id selector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tens place gets a value for each class selector, attribute selector, or pseudo-class used.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ones place get a value for each element selector or pseudo-element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 if the specificity is the same the later style wins.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8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Page layouts are created using the same styles we’ve talked about so far.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Tables can be used and was really popular for a while, but is not currently recommended.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Floats can also be used to style the page layout.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framework can also be used to aid the creation of a layout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Flexbox is newer and can be used, but a lot of browsers still in use do not support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Let’s go through some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64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Pages need to be designed to work on different devices and screen sizes.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some things that you can use to help.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are going to focus on using the bootstrap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333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41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makes up the box model?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set the display to inline for a class named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inlineText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fix the footer element to the bottom of the page.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some options for page layout?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can be done to make a page responsive?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49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737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tag is used to reference a separate CSS file?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make the font color red for an element with an id of header.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makes up the box model?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set the display to inline for a class named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inlineText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fix the footer element to the bottom of the page.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429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also specify styling within the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Add the style element within the head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styles can be specified.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16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 you can also specify styles in another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the recommended approach.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Link the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 by adding a link element to the head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Specify </a:t>
            </a:r>
            <a:r>
              <a:rPr lang="en-US" baseline="0" dirty="0" err="1" smtClean="0"/>
              <a:t>rel</a:t>
            </a:r>
            <a:r>
              <a:rPr lang="en-US" baseline="0" dirty="0" smtClean="0"/>
              <a:t> as stylesheet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Specify type as text/</a:t>
            </a:r>
            <a:r>
              <a:rPr lang="en-US" baseline="0" dirty="0" err="1" smtClean="0"/>
              <a:t>css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specify the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as the location of the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50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different selectors that can be used to set a style for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most obvious ones are ID, class, and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specify an id, put a # in front of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specify a class, put a . In front of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specify an element, just write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With these selectors it could apply to many elements throughout the 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of these elements are updated with the style.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12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Comments are provided with the /* */ syntax.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Single and multi line comments are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5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set the font color, background color, or border color.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font color is specified using the color style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background color is specified using the background-color style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border color is specified using the border-color style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Colors can be specified in multiple ways.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many colors that are named.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this way you can set the color by its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also use RGB, which is specifying the values for red, green, and blue.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Finally, you can use the hex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05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many styles for 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As just mentioned there is color for the text color.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text-align to specify the horizontal alignment.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And much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71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2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5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0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1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2861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56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3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67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2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1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1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7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7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1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9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74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manac/properties/d/display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ss-tricks.com/snippets/css/a-guide-to-flexbox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layout.com/position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l-about-float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ss-tricks.com/almanac/properties/o/overflow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align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mentor.io/codementorteam/4-different-html-css-layout-techniques-to-create-a-site-85i9t1x34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w3schools.com/bootstrap/bootstrap_theme_company.asp" TargetMode="External"/><Relationship Id="rId4" Type="http://schemas.openxmlformats.org/officeDocument/2006/relationships/hyperlink" Target="https://www.w3schools.com/bootstrap/bootstrap_templates.asp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aniuse.com/" TargetMode="External"/><Relationship Id="rId4" Type="http://schemas.openxmlformats.org/officeDocument/2006/relationships/hyperlink" Target="https://www.freecodecamp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Logols</a:t>
            </a:r>
            <a:r>
              <a:rPr lang="en-US" dirty="0" smtClean="0"/>
              <a:t>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 smtClean="0"/>
              <a:t>Training: 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Linking, Selectors, Colors, Text, Comments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Linking, Selectors, Colors, Text, Comments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Style the Status Report Interface.</a:t>
            </a:r>
          </a:p>
          <a:p>
            <a:r>
              <a:rPr lang="en-US" sz="3600" dirty="0" smtClean="0"/>
              <a:t>Center the header text using an id selector.</a:t>
            </a:r>
          </a:p>
          <a:p>
            <a:r>
              <a:rPr lang="en-US" sz="3600" dirty="0" smtClean="0"/>
              <a:t>Modify the paragraph text to be dark grey using a class selector.</a:t>
            </a:r>
          </a:p>
          <a:p>
            <a:r>
              <a:rPr lang="en-US" sz="3600" dirty="0" smtClean="0"/>
              <a:t>Modify the table header to be light grey using the element selector.</a:t>
            </a:r>
          </a:p>
          <a:p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38849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22614" y="1879134"/>
            <a:ext cx="9552215" cy="41297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77786" y="2498183"/>
            <a:ext cx="8196943" cy="2988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81943" y="3094435"/>
            <a:ext cx="6809014" cy="18204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65714" y="3633834"/>
            <a:ext cx="5225143" cy="807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23513" y="204740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Margin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25960" y="264365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Border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81568" y="3183056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Padding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1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Options:</a:t>
            </a:r>
          </a:p>
          <a:p>
            <a:pPr lvl="1"/>
            <a:r>
              <a:rPr lang="en-US" sz="2000" dirty="0" smtClean="0"/>
              <a:t>inline</a:t>
            </a:r>
          </a:p>
          <a:p>
            <a:pPr lvl="1"/>
            <a:r>
              <a:rPr lang="en-US" sz="2000" dirty="0" smtClean="0"/>
              <a:t>block</a:t>
            </a:r>
          </a:p>
          <a:p>
            <a:pPr lvl="1"/>
            <a:r>
              <a:rPr lang="en-US" sz="2000" dirty="0" smtClean="0"/>
              <a:t>flex</a:t>
            </a:r>
          </a:p>
          <a:p>
            <a:pPr lvl="1"/>
            <a:r>
              <a:rPr lang="en-US" sz="2000" dirty="0" smtClean="0"/>
              <a:t>inline-block</a:t>
            </a:r>
          </a:p>
          <a:p>
            <a:pPr lvl="1"/>
            <a:r>
              <a:rPr lang="en-US" sz="2000" dirty="0" err="1" smtClean="0"/>
              <a:t>infline</a:t>
            </a:r>
            <a:r>
              <a:rPr lang="en-US" sz="2000" dirty="0" smtClean="0"/>
              <a:t>-flex</a:t>
            </a:r>
          </a:p>
          <a:p>
            <a:pPr lvl="1"/>
            <a:r>
              <a:rPr lang="en-US" sz="2000" dirty="0" smtClean="0"/>
              <a:t>table</a:t>
            </a:r>
          </a:p>
          <a:p>
            <a:pPr lvl="1"/>
            <a:r>
              <a:rPr lang="en-US" sz="2000" dirty="0" smtClean="0"/>
              <a:t>none</a:t>
            </a:r>
          </a:p>
          <a:p>
            <a:pPr lvl="1"/>
            <a:r>
              <a:rPr lang="en-US" sz="2000" dirty="0" smtClean="0"/>
              <a:t>etc...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Display:none</a:t>
            </a:r>
            <a:r>
              <a:rPr lang="en-US" sz="2400" dirty="0"/>
              <a:t> vs. Visibility</a:t>
            </a:r>
          </a:p>
          <a:p>
            <a:r>
              <a:rPr lang="en-US" sz="2400" dirty="0"/>
              <a:t>Display Examples:  </a:t>
            </a:r>
            <a:r>
              <a:rPr lang="en-US" sz="2400" dirty="0">
                <a:hlinkClick r:id="rId3"/>
              </a:rPr>
              <a:t>https://css-tricks.com/almanac/properties/d/display/</a:t>
            </a:r>
            <a:endParaRPr lang="en-US" sz="2400" dirty="0"/>
          </a:p>
          <a:p>
            <a:r>
              <a:rPr lang="en-US" sz="2400" dirty="0"/>
              <a:t>Flexbox Examples:  </a:t>
            </a:r>
            <a:r>
              <a:rPr lang="en-US" sz="2400" dirty="0">
                <a:hlinkClick r:id="rId4"/>
              </a:rPr>
              <a:t>https://css-tricks.com/snippets/css/a-guide-to-flexbox/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95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Options:</a:t>
            </a:r>
          </a:p>
          <a:p>
            <a:pPr lvl="1"/>
            <a:r>
              <a:rPr lang="en-US" sz="2800" dirty="0" smtClean="0"/>
              <a:t>static</a:t>
            </a:r>
          </a:p>
          <a:p>
            <a:pPr lvl="1"/>
            <a:r>
              <a:rPr lang="en-US" sz="2800" dirty="0" smtClean="0"/>
              <a:t>relative</a:t>
            </a:r>
          </a:p>
          <a:p>
            <a:pPr lvl="1"/>
            <a:r>
              <a:rPr lang="en-US" sz="2800" dirty="0" smtClean="0"/>
              <a:t>fixed</a:t>
            </a:r>
          </a:p>
          <a:p>
            <a:pPr lvl="1"/>
            <a:r>
              <a:rPr lang="en-US" sz="2800" dirty="0" smtClean="0"/>
              <a:t>absolute</a:t>
            </a:r>
            <a:endParaRPr lang="en-US" sz="2800" dirty="0"/>
          </a:p>
          <a:p>
            <a:r>
              <a:rPr lang="en-US" sz="2800" dirty="0"/>
              <a:t>Examples:  </a:t>
            </a: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learnlayout.com/position.html</a:t>
            </a:r>
            <a:endParaRPr lang="en-US" sz="2800" dirty="0" smtClean="0"/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7320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f</a:t>
            </a:r>
            <a:r>
              <a:rPr lang="en-US" sz="2200" dirty="0" smtClean="0"/>
              <a:t>loat</a:t>
            </a:r>
          </a:p>
          <a:p>
            <a:pPr lvl="1"/>
            <a:r>
              <a:rPr lang="en-US" sz="2200" dirty="0" smtClean="0"/>
              <a:t>none</a:t>
            </a:r>
          </a:p>
          <a:p>
            <a:pPr lvl="1"/>
            <a:r>
              <a:rPr lang="en-US" sz="2200" dirty="0" smtClean="0"/>
              <a:t>left</a:t>
            </a:r>
          </a:p>
          <a:p>
            <a:pPr lvl="1"/>
            <a:r>
              <a:rPr lang="en-US" sz="2200" dirty="0" smtClean="0"/>
              <a:t>right</a:t>
            </a:r>
          </a:p>
          <a:p>
            <a:pPr lvl="1"/>
            <a:r>
              <a:rPr lang="en-US" sz="2200" dirty="0" smtClean="0"/>
              <a:t>initial</a:t>
            </a:r>
          </a:p>
          <a:p>
            <a:pPr lvl="1"/>
            <a:r>
              <a:rPr lang="en-US" sz="2200" dirty="0" smtClean="0"/>
              <a:t>inherit</a:t>
            </a:r>
          </a:p>
          <a:p>
            <a:r>
              <a:rPr lang="en-US" sz="2200" dirty="0" smtClean="0"/>
              <a:t>clear</a:t>
            </a:r>
          </a:p>
          <a:p>
            <a:pPr lvl="1"/>
            <a:r>
              <a:rPr lang="en-US" sz="2200" dirty="0" smtClean="0"/>
              <a:t>Same +both</a:t>
            </a:r>
          </a:p>
          <a:p>
            <a:r>
              <a:rPr lang="en-US" sz="2200" dirty="0"/>
              <a:t>Example:  </a:t>
            </a:r>
            <a:r>
              <a:rPr lang="en-US" sz="2200" dirty="0">
                <a:hlinkClick r:id="rId3"/>
              </a:rPr>
              <a:t>https://css-tricks.com/all-about-floats</a:t>
            </a:r>
            <a:r>
              <a:rPr lang="en-US" sz="2200" dirty="0" smtClean="0">
                <a:hlinkClick r:id="rId3"/>
              </a:rPr>
              <a:t>/</a:t>
            </a:r>
            <a:endParaRPr lang="en-US" sz="2200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overflow</a:t>
            </a:r>
          </a:p>
          <a:p>
            <a:pPr lvl="1"/>
            <a:r>
              <a:rPr lang="en-US" sz="2000" dirty="0"/>
              <a:t>visible</a:t>
            </a:r>
          </a:p>
          <a:p>
            <a:pPr lvl="1"/>
            <a:r>
              <a:rPr lang="en-US" sz="2000" dirty="0"/>
              <a:t>hidden</a:t>
            </a:r>
          </a:p>
          <a:p>
            <a:pPr lvl="1"/>
            <a:r>
              <a:rPr lang="en-US" sz="2000" dirty="0"/>
              <a:t>scroll</a:t>
            </a:r>
          </a:p>
          <a:p>
            <a:pPr lvl="1"/>
            <a:r>
              <a:rPr lang="en-US" sz="2000" dirty="0"/>
              <a:t>auto</a:t>
            </a:r>
          </a:p>
          <a:p>
            <a:pPr lvl="1"/>
            <a:r>
              <a:rPr lang="en-US" sz="2000" dirty="0"/>
              <a:t>initial</a:t>
            </a:r>
          </a:p>
          <a:p>
            <a:pPr lvl="1"/>
            <a:r>
              <a:rPr lang="en-US" sz="2000" dirty="0" smtClean="0"/>
              <a:t>Inherit</a:t>
            </a:r>
          </a:p>
          <a:p>
            <a:r>
              <a:rPr lang="en-US" sz="2000" dirty="0"/>
              <a:t>Example:  </a:t>
            </a:r>
            <a:r>
              <a:rPr lang="en-US" sz="2000" dirty="0">
                <a:hlinkClick r:id="rId4"/>
              </a:rPr>
              <a:t>https://css-tricks.com/almanac/properties/o/overflow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0006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Display, Position, Float, Flex b ox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Style the report so the image is to the right of the data table using floats.</a:t>
            </a:r>
          </a:p>
          <a:p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34269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HTML provides the definition of the page</a:t>
            </a:r>
          </a:p>
          <a:p>
            <a:r>
              <a:rPr lang="en-US" sz="2800" dirty="0" smtClean="0"/>
              <a:t>CSS provides the styling for the page</a:t>
            </a:r>
          </a:p>
          <a:p>
            <a:r>
              <a:rPr lang="en-US" sz="2800" dirty="0" smtClean="0"/>
              <a:t>It’s best to keep these separate</a:t>
            </a:r>
          </a:p>
          <a:p>
            <a:r>
              <a:rPr lang="en-US" sz="2800" dirty="0" smtClean="0"/>
              <a:t>Cascading Style Sheets</a:t>
            </a:r>
          </a:p>
          <a:p>
            <a:r>
              <a:rPr lang="en-US" sz="2800" dirty="0" smtClean="0"/>
              <a:t>If multiple styles applied, styles will override based on the hierarchy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690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Center Align Block Element or image</a:t>
            </a:r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argin: auto;</a:t>
            </a:r>
          </a:p>
          <a:p>
            <a:r>
              <a:rPr lang="en-US" sz="2400" dirty="0" smtClean="0"/>
              <a:t>Center Align Text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ext-align: center;</a:t>
            </a:r>
          </a:p>
          <a:p>
            <a:r>
              <a:rPr lang="en-US" sz="2400" dirty="0" smtClean="0"/>
              <a:t>Absolute Position Alignment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osition: absolute</a:t>
            </a:r>
          </a:p>
          <a:p>
            <a:pPr lvl="1"/>
            <a:r>
              <a:rPr lang="en-US" sz="2400" dirty="0"/>
              <a:t>r</a:t>
            </a:r>
            <a:r>
              <a:rPr lang="en-US" sz="2400" dirty="0" smtClean="0"/>
              <a:t>ight: 0px; or left: 0px;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Float Alignment</a:t>
            </a:r>
          </a:p>
          <a:p>
            <a:pPr lvl="1"/>
            <a:r>
              <a:rPr lang="en-US" sz="2400" dirty="0"/>
              <a:t>float: right; or float: left;</a:t>
            </a:r>
          </a:p>
          <a:p>
            <a:r>
              <a:rPr lang="en-US" sz="2400" dirty="0"/>
              <a:t>Center Vertically with Padding</a:t>
            </a:r>
          </a:p>
          <a:p>
            <a:pPr lvl="1"/>
            <a:r>
              <a:rPr lang="en-US" sz="2400" dirty="0"/>
              <a:t>padding: 70px 0;</a:t>
            </a:r>
          </a:p>
          <a:p>
            <a:r>
              <a:rPr lang="en-US" sz="2400" dirty="0"/>
              <a:t>Example:  </a:t>
            </a:r>
            <a:r>
              <a:rPr lang="en-US" sz="2400" dirty="0">
                <a:hlinkClick r:id="rId3"/>
              </a:rPr>
              <a:t>https://www.w3schools.com/css/css_align.asp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02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Allow to set style of element in certain states.</a:t>
            </a:r>
          </a:p>
          <a:p>
            <a:r>
              <a:rPr lang="en-US" sz="2400" dirty="0" smtClean="0"/>
              <a:t>Examples of Pseudo-Classes:</a:t>
            </a:r>
          </a:p>
          <a:p>
            <a:pPr lvl="1"/>
            <a:r>
              <a:rPr lang="en-US" sz="2400" dirty="0" smtClean="0"/>
              <a:t>a:active</a:t>
            </a:r>
          </a:p>
          <a:p>
            <a:pPr lvl="1"/>
            <a:r>
              <a:rPr lang="en-US" sz="2400" dirty="0" smtClean="0"/>
              <a:t>a:hover</a:t>
            </a:r>
          </a:p>
          <a:p>
            <a:pPr lvl="1"/>
            <a:r>
              <a:rPr lang="en-US" sz="2400" dirty="0" smtClean="0"/>
              <a:t>a:link</a:t>
            </a:r>
          </a:p>
          <a:p>
            <a:pPr lvl="1"/>
            <a:r>
              <a:rPr lang="en-US" sz="2400" dirty="0" smtClean="0"/>
              <a:t>a:visited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err="1"/>
              <a:t>input:checked</a:t>
            </a:r>
            <a:endParaRPr lang="en-US" sz="2400" dirty="0"/>
          </a:p>
          <a:p>
            <a:pPr lvl="1"/>
            <a:r>
              <a:rPr lang="en-US" sz="2400" dirty="0" err="1"/>
              <a:t>input:disabled</a:t>
            </a:r>
            <a:endParaRPr lang="en-US" sz="2400" dirty="0"/>
          </a:p>
          <a:p>
            <a:pPr lvl="1"/>
            <a:r>
              <a:rPr lang="en-US" sz="2400" dirty="0" err="1"/>
              <a:t>input:enabled</a:t>
            </a:r>
            <a:endParaRPr lang="en-US" sz="2400" dirty="0"/>
          </a:p>
          <a:p>
            <a:pPr lvl="1"/>
            <a:r>
              <a:rPr lang="en-US" sz="2400" dirty="0" err="1"/>
              <a:t>input:focus</a:t>
            </a:r>
            <a:endParaRPr lang="en-US" sz="2400" dirty="0"/>
          </a:p>
          <a:p>
            <a:pPr lvl="1"/>
            <a:r>
              <a:rPr lang="en-US" sz="2400" dirty="0" err="1"/>
              <a:t>input:invalid</a:t>
            </a:r>
            <a:endParaRPr lang="en-US" sz="2400" dirty="0"/>
          </a:p>
          <a:p>
            <a:pPr lvl="1"/>
            <a:r>
              <a:rPr lang="en-US" sz="2400" dirty="0" err="1"/>
              <a:t>input:valid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82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</a:t>
            </a:r>
            <a:r>
              <a:rPr lang="en-US" smtClean="0"/>
              <a:t>my style?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Importance</a:t>
            </a:r>
          </a:p>
          <a:p>
            <a:pPr lvl="1"/>
            <a:r>
              <a:rPr lang="en-US" dirty="0" smtClean="0"/>
              <a:t>Add !important to the end of a property</a:t>
            </a:r>
          </a:p>
          <a:p>
            <a:pPr lvl="1"/>
            <a:r>
              <a:rPr lang="en-US" dirty="0" smtClean="0"/>
              <a:t>Wins over all other rules (not recommended)</a:t>
            </a:r>
          </a:p>
          <a:p>
            <a:r>
              <a:rPr lang="en-US" dirty="0" smtClean="0"/>
              <a:t>Specificity</a:t>
            </a:r>
          </a:p>
          <a:p>
            <a:pPr lvl="1"/>
            <a:r>
              <a:rPr lang="en-US" dirty="0" smtClean="0"/>
              <a:t>Measured using 4 values </a:t>
            </a:r>
          </a:p>
          <a:p>
            <a:pPr lvl="2"/>
            <a:r>
              <a:rPr lang="en-US" dirty="0" smtClean="0"/>
              <a:t>Thousands – inside style element or style attribute</a:t>
            </a:r>
          </a:p>
          <a:p>
            <a:pPr lvl="2"/>
            <a:r>
              <a:rPr lang="en-US" dirty="0" smtClean="0"/>
              <a:t>Hundreds – one for each ID selector</a:t>
            </a:r>
          </a:p>
          <a:p>
            <a:pPr lvl="2"/>
            <a:r>
              <a:rPr lang="en-US" dirty="0" smtClean="0"/>
              <a:t>Tens – one for each class selector, attribute selector, or pseudo-class</a:t>
            </a:r>
          </a:p>
          <a:p>
            <a:pPr lvl="2"/>
            <a:r>
              <a:rPr lang="en-US" dirty="0" smtClean="0"/>
              <a:t>Ones – one for each element selector or pseudo-element</a:t>
            </a:r>
          </a:p>
          <a:p>
            <a:r>
              <a:rPr lang="en-US" dirty="0" smtClean="0"/>
              <a:t>Source Order</a:t>
            </a:r>
          </a:p>
          <a:p>
            <a:pPr lvl="1"/>
            <a:r>
              <a:rPr lang="en-US" dirty="0" smtClean="0"/>
              <a:t>Later rule wins if everything else is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71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Options:  </a:t>
            </a:r>
          </a:p>
          <a:p>
            <a:pPr lvl="1"/>
            <a:r>
              <a:rPr lang="en-US" sz="2800" dirty="0" smtClean="0"/>
              <a:t>Tables</a:t>
            </a:r>
          </a:p>
          <a:p>
            <a:pPr lvl="1"/>
            <a:r>
              <a:rPr lang="en-US" sz="2800" dirty="0" smtClean="0"/>
              <a:t>Float</a:t>
            </a:r>
          </a:p>
          <a:p>
            <a:pPr lvl="1"/>
            <a:r>
              <a:rPr lang="en-US" sz="2800" dirty="0" smtClean="0"/>
              <a:t>CSS Framework</a:t>
            </a:r>
          </a:p>
          <a:p>
            <a:pPr lvl="1"/>
            <a:r>
              <a:rPr lang="en-US" sz="2800" dirty="0" smtClean="0"/>
              <a:t>Flexbox</a:t>
            </a:r>
          </a:p>
          <a:p>
            <a:pPr lvl="1"/>
            <a:r>
              <a:rPr lang="en-US" sz="2800" dirty="0" smtClean="0"/>
              <a:t>CSS Grid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>
                <a:hlinkClick r:id="rId3"/>
              </a:rPr>
              <a:t>https://www.codementor.io/codementorteam/4-different-html-css-layout-techniques-to-create-a-site-85i9t1x34</a:t>
            </a:r>
            <a:endParaRPr lang="en-US" dirty="0"/>
          </a:p>
          <a:p>
            <a:r>
              <a:rPr lang="en-US" dirty="0"/>
              <a:t>Bootstrap Templates:  </a:t>
            </a:r>
            <a:r>
              <a:rPr lang="en-US" dirty="0">
                <a:hlinkClick r:id="rId4"/>
              </a:rPr>
              <a:t>https://www.w3schools.com/bootstrap/bootstrap_templates.asp</a:t>
            </a:r>
            <a:endParaRPr lang="en-US" dirty="0"/>
          </a:p>
          <a:p>
            <a:r>
              <a:rPr lang="en-US" dirty="0"/>
              <a:t>Scroll Template:  </a:t>
            </a:r>
            <a:r>
              <a:rPr lang="en-US" dirty="0">
                <a:hlinkClick r:id="rId5"/>
              </a:rPr>
              <a:t>https://www.w3schools.com/bootstrap/bootstrap_theme_company.asp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25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Designing to work on any monitor size or device</a:t>
            </a:r>
          </a:p>
          <a:p>
            <a:r>
              <a:rPr lang="en-US" sz="2800" dirty="0" smtClean="0"/>
              <a:t>Use a Grid System – </a:t>
            </a:r>
            <a:r>
              <a:rPr lang="en-US" sz="2800" dirty="0" smtClean="0"/>
              <a:t>Bootstrap</a:t>
            </a:r>
            <a:endParaRPr lang="en-US" sz="2800" dirty="0" smtClean="0"/>
          </a:p>
          <a:p>
            <a:r>
              <a:rPr lang="en-US" sz="2800" dirty="0" smtClean="0"/>
              <a:t>Use Media Queries</a:t>
            </a:r>
          </a:p>
          <a:p>
            <a:r>
              <a:rPr lang="en-US" sz="2800" dirty="0" smtClean="0"/>
              <a:t>Use Vector Graphics or Alternate Images</a:t>
            </a:r>
          </a:p>
          <a:p>
            <a:r>
              <a:rPr lang="en-US" sz="2800" dirty="0" smtClean="0"/>
              <a:t>Use a Framework like Bootstrap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2052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CSS Grid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Box Model, Display, Position, Float, Responsive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Add a div surrounding everything under the header.</a:t>
            </a:r>
          </a:p>
          <a:p>
            <a:r>
              <a:rPr lang="en-US" sz="4000" dirty="0" smtClean="0"/>
              <a:t>Add a max width to the div.</a:t>
            </a:r>
          </a:p>
          <a:p>
            <a:r>
              <a:rPr lang="en-US" sz="4000" dirty="0" smtClean="0"/>
              <a:t>Center the div using margin: 0 auto;</a:t>
            </a:r>
          </a:p>
          <a:p>
            <a:r>
              <a:rPr lang="en-US" sz="4000" dirty="0" smtClean="0"/>
              <a:t>Play around with margins and padding to change the looks.</a:t>
            </a:r>
          </a:p>
          <a:p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491727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pPr lvl="0"/>
            <a:r>
              <a:rPr lang="en-US" sz="2800" dirty="0" err="1" smtClean="0"/>
              <a:t>JSFiddle</a:t>
            </a:r>
            <a:endParaRPr lang="en-US" sz="2800" dirty="0" smtClean="0"/>
          </a:p>
          <a:p>
            <a:pPr lvl="1"/>
            <a:r>
              <a:rPr lang="en-US" sz="2600" dirty="0">
                <a:hlinkClick r:id="rId3"/>
              </a:rPr>
              <a:t>https://jsfiddle.net</a:t>
            </a:r>
            <a:r>
              <a:rPr lang="en-US" sz="2600" dirty="0" smtClean="0">
                <a:hlinkClick r:id="rId3"/>
              </a:rPr>
              <a:t>/</a:t>
            </a:r>
            <a:endParaRPr lang="en-US" sz="2600" dirty="0" smtClean="0"/>
          </a:p>
          <a:p>
            <a:r>
              <a:rPr lang="en-US" sz="3000" dirty="0" smtClean="0"/>
              <a:t>free Code Camp</a:t>
            </a:r>
          </a:p>
          <a:p>
            <a:pPr lvl="1"/>
            <a:r>
              <a:rPr lang="en-US" sz="2600" dirty="0">
                <a:hlinkClick r:id="rId4"/>
              </a:rPr>
              <a:t>https://www.freecodecamp.org</a:t>
            </a:r>
            <a:r>
              <a:rPr lang="en-US" sz="2600" dirty="0" smtClean="0">
                <a:hlinkClick r:id="rId4"/>
              </a:rPr>
              <a:t>/</a:t>
            </a:r>
            <a:endParaRPr lang="en-US" sz="2600" dirty="0" smtClean="0"/>
          </a:p>
          <a:p>
            <a:r>
              <a:rPr lang="en-US" sz="2800" dirty="0" smtClean="0"/>
              <a:t>Can I Use</a:t>
            </a:r>
          </a:p>
          <a:p>
            <a:pPr lvl="1"/>
            <a:r>
              <a:rPr lang="en-US" sz="2600" dirty="0">
                <a:hlinkClick r:id="rId5"/>
              </a:rPr>
              <a:t>https://caniuse.com</a:t>
            </a:r>
            <a:r>
              <a:rPr lang="en-US" sz="2600" dirty="0" smtClean="0">
                <a:hlinkClick r:id="rId5"/>
              </a:rPr>
              <a:t>/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29306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Can style inside an element using the style attribute</a:t>
            </a:r>
          </a:p>
          <a:p>
            <a:r>
              <a:rPr lang="en-US" sz="2400" dirty="0" smtClean="0"/>
              <a:t>This overrides all other styling</a:t>
            </a:r>
          </a:p>
          <a:p>
            <a:r>
              <a:rPr lang="en-US" sz="2400" dirty="0" smtClean="0"/>
              <a:t>Style Attribute is a global attribute</a:t>
            </a:r>
          </a:p>
          <a:p>
            <a:r>
              <a:rPr lang="en-US" sz="2400" dirty="0" smtClean="0"/>
              <a:t>Can be used on any html element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tyle=“[Style Name1}: [</a:t>
            </a:r>
            <a:r>
              <a:rPr lang="en-US" sz="2400" dirty="0"/>
              <a:t>Value}; [Style </a:t>
            </a:r>
            <a:r>
              <a:rPr lang="en-US" sz="2400" dirty="0" smtClean="0"/>
              <a:t>Name2}: </a:t>
            </a:r>
            <a:r>
              <a:rPr lang="en-US" sz="2400" dirty="0"/>
              <a:t>[Value</a:t>
            </a:r>
            <a:r>
              <a:rPr lang="en-US" sz="2400" dirty="0" smtClean="0"/>
              <a:t>};”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=“/images/logo.gif” style=“height:100px; width:100px;” alt=“logo” /&gt;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12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Page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It’s best to separate your elements from the style</a:t>
            </a:r>
          </a:p>
          <a:p>
            <a:r>
              <a:rPr lang="en-US" sz="2800" dirty="0" smtClean="0"/>
              <a:t>You can also style in the page</a:t>
            </a:r>
          </a:p>
          <a:p>
            <a:r>
              <a:rPr lang="en-US" sz="2800" dirty="0" smtClean="0"/>
              <a:t>Use style element within the head element</a:t>
            </a:r>
          </a:p>
          <a:p>
            <a:r>
              <a:rPr lang="en-US" sz="2800" dirty="0" smtClean="0"/>
              <a:t>Surround styles in a comment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spcBef>
                <a:spcPts val="100"/>
              </a:spcBef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&lt;head&gt;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&lt;style&gt;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&lt;!—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.logo 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  height:100px;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  width:100px;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--&gt;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&lt;/style&gt;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&lt;/head&gt;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…</a:t>
            </a:r>
          </a:p>
          <a:p>
            <a:pPr marL="45720" indent="0">
              <a:spcBef>
                <a:spcPts val="100"/>
              </a:spcBef>
              <a:buNone/>
            </a:pPr>
            <a:endParaRPr lang="en-US" dirty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=“/images/logo.gif” class=“logo” alt=“logo” 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6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a CSS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It’s best to style outside of the html file altogether in a .</a:t>
            </a:r>
            <a:r>
              <a:rPr lang="en-US" dirty="0" err="1" smtClean="0"/>
              <a:t>css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To link use the link element inside the head</a:t>
            </a:r>
          </a:p>
          <a:p>
            <a:pPr lvl="1"/>
            <a:r>
              <a:rPr lang="en-US" sz="2000" dirty="0" smtClean="0"/>
              <a:t>Attributes:  </a:t>
            </a:r>
          </a:p>
          <a:p>
            <a:pPr lvl="2"/>
            <a:r>
              <a:rPr lang="en-US" sz="2000" dirty="0" err="1" smtClean="0"/>
              <a:t>rel</a:t>
            </a:r>
            <a:r>
              <a:rPr lang="en-US" sz="2000" dirty="0" smtClean="0"/>
              <a:t> - stylesheet</a:t>
            </a:r>
          </a:p>
          <a:p>
            <a:pPr lvl="2"/>
            <a:r>
              <a:rPr lang="en-US" sz="2000" dirty="0" err="1"/>
              <a:t>h</a:t>
            </a:r>
            <a:r>
              <a:rPr lang="en-US" sz="2000" dirty="0" err="1" smtClean="0"/>
              <a:t>ref</a:t>
            </a:r>
            <a:r>
              <a:rPr lang="en-US" sz="2000" dirty="0" smtClean="0"/>
              <a:t> – location of </a:t>
            </a:r>
            <a:r>
              <a:rPr lang="en-US" sz="2000" dirty="0" err="1" smtClean="0"/>
              <a:t>css</a:t>
            </a:r>
            <a:r>
              <a:rPr lang="en-US" sz="2000" dirty="0" smtClean="0"/>
              <a:t> file</a:t>
            </a:r>
          </a:p>
          <a:p>
            <a:pPr lvl="2"/>
            <a:r>
              <a:rPr lang="en-US" sz="2000" dirty="0" smtClean="0"/>
              <a:t>type – text/</a:t>
            </a:r>
            <a:r>
              <a:rPr lang="en-US" sz="2000" dirty="0" err="1" smtClean="0"/>
              <a:t>css</a:t>
            </a:r>
            <a:endParaRPr lang="en-US" sz="2000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&lt;head&gt;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&lt;link </a:t>
            </a:r>
            <a:r>
              <a:rPr lang="en-US" dirty="0" err="1" smtClean="0"/>
              <a:t>rel</a:t>
            </a:r>
            <a:r>
              <a:rPr lang="en-US" dirty="0" smtClean="0"/>
              <a:t>=“stylesheet” </a:t>
            </a:r>
            <a:r>
              <a:rPr lang="en-US" dirty="0" err="1" smtClean="0"/>
              <a:t>href</a:t>
            </a:r>
            <a:r>
              <a:rPr lang="en-US" dirty="0" smtClean="0"/>
              <a:t>=“/styles/site.css” type=“text/</a:t>
            </a:r>
            <a:r>
              <a:rPr lang="en-US" dirty="0" err="1" smtClean="0"/>
              <a:t>css</a:t>
            </a:r>
            <a:r>
              <a:rPr lang="en-US" dirty="0" smtClean="0"/>
              <a:t>”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&lt;/head&gt;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1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Used to select elements for styling</a:t>
            </a:r>
          </a:p>
          <a:p>
            <a:r>
              <a:rPr lang="en-US" sz="2400" dirty="0" smtClean="0"/>
              <a:t>Sample below</a:t>
            </a:r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1983"/>
              </p:ext>
            </p:extLst>
          </p:nvPr>
        </p:nvGraphicFramePr>
        <p:xfrm>
          <a:off x="1427843" y="3034220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#[Element ID]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PersonTable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.[Class Name]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highlightTable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[Element]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in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[Element] [Element]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div 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Multiple 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[Element], [Element]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div, 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</a:t>
                      </a:r>
                      <a:r>
                        <a:rPr lang="en-US" dirty="0" smtClean="0"/>
                        <a:t>direct 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[Element] &gt; [Element]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div &gt; 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09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Comments should be surrounded by /* */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Single line Example:</a:t>
            </a:r>
          </a:p>
          <a:p>
            <a:pPr marL="45720" indent="0">
              <a:buNone/>
            </a:pPr>
            <a:r>
              <a:rPr lang="en-US" dirty="0" smtClean="0"/>
              <a:t>/* this is a comment*/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Multiple Line Example:</a:t>
            </a:r>
          </a:p>
          <a:p>
            <a:pPr marL="45720" indent="0">
              <a:buNone/>
            </a:pPr>
            <a:r>
              <a:rPr lang="en-US" dirty="0" smtClean="0"/>
              <a:t>/*</a:t>
            </a:r>
          </a:p>
          <a:p>
            <a:pPr marL="45720" indent="0">
              <a:buNone/>
            </a:pPr>
            <a:r>
              <a:rPr lang="en-US" dirty="0" smtClean="0"/>
              <a:t>This is also</a:t>
            </a:r>
          </a:p>
          <a:p>
            <a:pPr marL="45720" indent="0">
              <a:buNone/>
            </a:pPr>
            <a:r>
              <a:rPr lang="en-US" dirty="0"/>
              <a:t>a</a:t>
            </a:r>
            <a:r>
              <a:rPr lang="en-US" dirty="0" smtClean="0"/>
              <a:t> comment</a:t>
            </a:r>
          </a:p>
          <a:p>
            <a:pPr marL="45720" indent="0">
              <a:buNone/>
            </a:pPr>
            <a:r>
              <a:rPr lang="en-US" dirty="0" smtClean="0"/>
              <a:t>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5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Uses: font, background, border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olor: red;</a:t>
            </a:r>
          </a:p>
          <a:p>
            <a:pPr lvl="1"/>
            <a:r>
              <a:rPr lang="en-US" sz="2000" dirty="0"/>
              <a:t>b</a:t>
            </a:r>
            <a:r>
              <a:rPr lang="en-US" sz="2000" dirty="0" smtClean="0"/>
              <a:t>ackground-color: red;</a:t>
            </a:r>
          </a:p>
          <a:p>
            <a:pPr lvl="1"/>
            <a:r>
              <a:rPr lang="en-US" sz="2000" dirty="0"/>
              <a:t>b</a:t>
            </a:r>
            <a:r>
              <a:rPr lang="en-US" sz="2000" dirty="0" smtClean="0"/>
              <a:t>order-color: red;</a:t>
            </a:r>
          </a:p>
          <a:p>
            <a:r>
              <a:rPr lang="en-US" sz="2000" dirty="0" smtClean="0"/>
              <a:t>Multiple ways to specify colors:</a:t>
            </a:r>
          </a:p>
          <a:p>
            <a:pPr lvl="1"/>
            <a:r>
              <a:rPr lang="en-US" sz="2000" dirty="0" smtClean="0"/>
              <a:t>Color Name</a:t>
            </a:r>
          </a:p>
          <a:p>
            <a:pPr lvl="1"/>
            <a:r>
              <a:rPr lang="en-US" sz="2000" dirty="0" smtClean="0"/>
              <a:t>RGB</a:t>
            </a:r>
          </a:p>
          <a:p>
            <a:pPr lvl="1"/>
            <a:r>
              <a:rPr lang="en-US" sz="2000" dirty="0" smtClean="0"/>
              <a:t>Hex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color: red;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color: #00ff00;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color: </a:t>
            </a:r>
            <a:r>
              <a:rPr lang="en-US" sz="2400" dirty="0" err="1"/>
              <a:t>rgb</a:t>
            </a:r>
            <a:r>
              <a:rPr lang="en-US" sz="2400" dirty="0"/>
              <a:t>(0,0,255);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0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color - Example:  color: red;</a:t>
            </a:r>
          </a:p>
          <a:p>
            <a:r>
              <a:rPr lang="en-US" sz="2200" dirty="0" smtClean="0"/>
              <a:t>text-align – Example:  text-align: center;</a:t>
            </a:r>
          </a:p>
          <a:p>
            <a:r>
              <a:rPr lang="en-US" sz="2200" dirty="0" smtClean="0"/>
              <a:t>text-decoration – Example:  text-decoration: underline;</a:t>
            </a:r>
          </a:p>
          <a:p>
            <a:r>
              <a:rPr lang="en-US" sz="2200" dirty="0" smtClean="0"/>
              <a:t>text-transform – Example:  text-transform: lowercase;</a:t>
            </a:r>
          </a:p>
          <a:p>
            <a:r>
              <a:rPr lang="en-US" sz="2200" dirty="0" smtClean="0"/>
              <a:t>letter-spacing – Example:  letter-spacing: 5px;</a:t>
            </a:r>
          </a:p>
          <a:p>
            <a:r>
              <a:rPr lang="en-US" sz="2200" dirty="0" smtClean="0"/>
              <a:t>text-indentation – Example:  text-indent: 25px;</a:t>
            </a:r>
          </a:p>
          <a:p>
            <a:r>
              <a:rPr lang="en-US" sz="2200" dirty="0" smtClean="0"/>
              <a:t>line-height – Example:  line-height: 1;</a:t>
            </a:r>
          </a:p>
          <a:p>
            <a:r>
              <a:rPr lang="en-US" sz="2200" dirty="0" smtClean="0"/>
              <a:t>word-spacing – Example:  word-spacing: 10px;</a:t>
            </a:r>
          </a:p>
          <a:p>
            <a:r>
              <a:rPr lang="en-US" sz="2200" dirty="0" smtClean="0"/>
              <a:t>text-shadow – Example: 5px </a:t>
            </a:r>
            <a:r>
              <a:rPr lang="en-US" sz="2200" dirty="0" err="1" smtClean="0"/>
              <a:t>5px</a:t>
            </a:r>
            <a:r>
              <a:rPr lang="en-US" sz="2200" dirty="0" smtClean="0"/>
              <a:t> red;</a:t>
            </a:r>
          </a:p>
          <a:p>
            <a:r>
              <a:rPr lang="en-US" sz="2200" dirty="0" smtClean="0"/>
              <a:t>Direction – Example:  direction: </a:t>
            </a:r>
            <a:r>
              <a:rPr lang="en-US" sz="2200" dirty="0" err="1" smtClean="0"/>
              <a:t>rtl</a:t>
            </a:r>
            <a:r>
              <a:rPr lang="en-US" sz="2200" dirty="0" smtClean="0"/>
              <a:t>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03636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7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10120</TotalTime>
  <Words>1989</Words>
  <Application>Microsoft Office PowerPoint</Application>
  <PresentationFormat>Widescreen</PresentationFormat>
  <Paragraphs>362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Wingdings 3</vt:lpstr>
      <vt:lpstr>Ion</vt:lpstr>
      <vt:lpstr>Logols Learning</vt:lpstr>
      <vt:lpstr>What is CSS?</vt:lpstr>
      <vt:lpstr>Inline Styling</vt:lpstr>
      <vt:lpstr>In Page Styling</vt:lpstr>
      <vt:lpstr>Linking a CSS File</vt:lpstr>
      <vt:lpstr>Selectors</vt:lpstr>
      <vt:lpstr>Comments</vt:lpstr>
      <vt:lpstr>Colors</vt:lpstr>
      <vt:lpstr>Text</vt:lpstr>
      <vt:lpstr>EXAMPLE</vt:lpstr>
      <vt:lpstr>ASSESSMENT</vt:lpstr>
      <vt:lpstr>Assignment</vt:lpstr>
      <vt:lpstr>Box Model</vt:lpstr>
      <vt:lpstr>EXAMPLE</vt:lpstr>
      <vt:lpstr>Display</vt:lpstr>
      <vt:lpstr>Position</vt:lpstr>
      <vt:lpstr>Float</vt:lpstr>
      <vt:lpstr>EXAMPLE</vt:lpstr>
      <vt:lpstr>Assignment</vt:lpstr>
      <vt:lpstr>Alignment</vt:lpstr>
      <vt:lpstr>Pseudo-Class</vt:lpstr>
      <vt:lpstr>Where is my style?</vt:lpstr>
      <vt:lpstr>Page Layouts</vt:lpstr>
      <vt:lpstr>Responsive</vt:lpstr>
      <vt:lpstr>EXAMPLE</vt:lpstr>
      <vt:lpstr>ASSESSMENT</vt:lpstr>
      <vt:lpstr>Assignment</vt:lpstr>
      <vt:lpstr>QUICK REVIEW</vt:lpstr>
      <vt:lpstr>Additional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nothing none</cp:lastModifiedBy>
  <cp:revision>444</cp:revision>
  <dcterms:created xsi:type="dcterms:W3CDTF">2017-04-24T23:58:16Z</dcterms:created>
  <dcterms:modified xsi:type="dcterms:W3CDTF">2018-03-15T21:13:51Z</dcterms:modified>
</cp:coreProperties>
</file>