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56" r:id="rId2"/>
    <p:sldId id="297" r:id="rId3"/>
    <p:sldId id="300" r:id="rId4"/>
    <p:sldId id="298" r:id="rId5"/>
    <p:sldId id="304" r:id="rId6"/>
    <p:sldId id="310" r:id="rId7"/>
    <p:sldId id="309" r:id="rId8"/>
    <p:sldId id="333" r:id="rId9"/>
    <p:sldId id="308" r:id="rId10"/>
    <p:sldId id="350" r:id="rId11"/>
    <p:sldId id="315" r:id="rId12"/>
    <p:sldId id="316" r:id="rId13"/>
    <p:sldId id="317" r:id="rId14"/>
    <p:sldId id="312" r:id="rId15"/>
    <p:sldId id="351" r:id="rId16"/>
    <p:sldId id="357" r:id="rId17"/>
    <p:sldId id="322" r:id="rId18"/>
    <p:sldId id="313" r:id="rId19"/>
    <p:sldId id="352" r:id="rId20"/>
    <p:sldId id="358" r:id="rId21"/>
    <p:sldId id="326" r:id="rId22"/>
    <p:sldId id="314" r:id="rId23"/>
    <p:sldId id="353" r:id="rId24"/>
    <p:sldId id="359" r:id="rId25"/>
    <p:sldId id="344" r:id="rId26"/>
    <p:sldId id="345" r:id="rId27"/>
    <p:sldId id="346" r:id="rId28"/>
    <p:sldId id="347" r:id="rId29"/>
    <p:sldId id="355" r:id="rId30"/>
    <p:sldId id="360" r:id="rId31"/>
    <p:sldId id="349" r:id="rId32"/>
    <p:sldId id="35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154" autoAdjust="0"/>
  </p:normalViewPr>
  <p:slideViewPr>
    <p:cSldViewPr snapToGrid="0">
      <p:cViewPr varScale="1">
        <p:scale>
          <a:sx n="45" d="100"/>
          <a:sy n="45" d="100"/>
        </p:scale>
        <p:origin x="145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8ED9B-649B-4A15-B2F1-1E96723C7FC4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9512B-53BD-443C-8F91-F98E68B80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26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if_else.asp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w3schools.com/js/js_switch.asp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loop_for.asp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w3schools.com/js/js_loop_while.asp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ddmotto.com/everything-you-wanted-to-know-about-javascript-scope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ddmotto.com/everything-you-wanted-to-know-about-javascript-scope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9512B-53BD-443C-8F91-F98E68B806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37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board, the html to link to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name “script.js”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symbols for a single line comment.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declaration of a string variable with the value “hello world”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43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Here are the comparison operators available.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They are similar to what is available in C#.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=== compares both the value and the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13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Here are the Logical Operators.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Again similar to C#.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56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For conditional statements you again have if, else, else if, and switch.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Let’s look at some examples.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Example:  </a:t>
            </a:r>
            <a:r>
              <a:rPr lang="en-US" sz="1200" dirty="0" smtClean="0">
                <a:hlinkClick r:id="rId3"/>
              </a:rPr>
              <a:t>https://www.w3schools.com/js/js_if_else.asp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Example:  </a:t>
            </a:r>
            <a:r>
              <a:rPr lang="en-US" sz="1200" dirty="0" smtClean="0">
                <a:hlinkClick r:id="rId4"/>
              </a:rPr>
              <a:t>https://www.w3schools.com/js/js_switch.asp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91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 through some more examples.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Create various</a:t>
            </a:r>
            <a:r>
              <a:rPr lang="en-US" baseline="0" dirty="0" smtClean="0"/>
              <a:t> conditions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9512B-53BD-443C-8F91-F98E68B806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97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the logical operators?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an if statement on the board that checks if a bool variable is true.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an if else statement on the board that checks if a bool variable is true.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nested if statement on the board that checks two different bool variables.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if, else, else if statements to write to the console the text representation of the numbers 1 to 3.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switch statement to write to the console the text representation of the numbers 1 to 3.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48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14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Here are the loops available.  Similar to c#.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only difference is that for / in replaces </a:t>
            </a:r>
            <a:r>
              <a:rPr lang="en-US" baseline="0" dirty="0" err="1" smtClean="0"/>
              <a:t>foreach</a:t>
            </a:r>
            <a:r>
              <a:rPr lang="en-US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Example:  </a:t>
            </a:r>
            <a:r>
              <a:rPr lang="en-US" dirty="0" smtClean="0">
                <a:hlinkClick r:id="rId3"/>
              </a:rPr>
              <a:t>https://www.w3schools.com/js/js_loop_for.asp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Example:  </a:t>
            </a:r>
            <a:r>
              <a:rPr lang="en-US" dirty="0" smtClean="0">
                <a:hlinkClick r:id="rId4"/>
              </a:rPr>
              <a:t>https://www.w3schools.com/js/js_loop_while.asp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89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 through some more</a:t>
            </a:r>
            <a:r>
              <a:rPr lang="en-US" baseline="0" dirty="0" smtClean="0"/>
              <a:t> examples.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Create various loops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9512B-53BD-443C-8F91-F98E68B806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369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declaration of an array and initialize in with the numbers 1 to 3.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while loop that loops through an integer array 1 to 3 and writes each number to the console.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do while loop that loops through an integer array 1 to 3 and writes each number to the console.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for loop that loops through an integer array 1 to 3 and writes each number to the console.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for in loop that loops through an integer array 1 to 3 and writes each number to the console.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9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Javascript</a:t>
            </a:r>
            <a:r>
              <a:rPr lang="en-US" baseline="0" dirty="0" smtClean="0"/>
              <a:t> is a programming language.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It’s not Java and it doesn’t have anything to do with Java.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It’s original name was Mocha then </a:t>
            </a:r>
            <a:r>
              <a:rPr lang="en-US" baseline="0" dirty="0" err="1" smtClean="0"/>
              <a:t>LiveScript</a:t>
            </a:r>
            <a:r>
              <a:rPr lang="en-US" baseline="0" dirty="0" smtClean="0"/>
              <a:t> and it was renamed to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because Java was so popular at the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ECMA made it into a standard and each standard is referred to as ECMAScript.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Javascript</a:t>
            </a:r>
            <a:r>
              <a:rPr lang="en-US" baseline="0" dirty="0" smtClean="0"/>
              <a:t> was made for client side scripting, but is now being used as a full language.  It is being used as both client and server side coding.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engine or virtual machine turns the code into something that works.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Browsers implement this for client side scripting.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Javascript</a:t>
            </a:r>
            <a:r>
              <a:rPr lang="en-US" baseline="0" dirty="0" smtClean="0"/>
              <a:t> is a safe programming language as there is nothing for it to interact with the CPU or memory.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Javascript</a:t>
            </a:r>
            <a:r>
              <a:rPr lang="en-US" baseline="0" dirty="0" smtClean="0"/>
              <a:t> has objects, but it is not really an object oriented programming language.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is no inheritance or interfaces.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901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873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Functions perform an action.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In Javascript as you saw a function can also be a type.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This is similar to a delegate in C#.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The example shows a simple square function and how it’s called.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66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 through some</a:t>
            </a:r>
            <a:r>
              <a:rPr lang="en-US" baseline="0" dirty="0" smtClean="0"/>
              <a:t> more examples.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Create basic functions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Create functions in functions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Create closures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9512B-53BD-443C-8F91-F98E68B806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48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method definition that does not return anything and takes two integers as parameters.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method definition that returns a string and takes two integers as parameters.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199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502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Typescript is a preprocessor it is a superset of the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language.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means it is a language that uses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, but adds to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Before you run the website the </a:t>
            </a:r>
            <a:r>
              <a:rPr lang="en-US" baseline="0" dirty="0" err="1" smtClean="0"/>
              <a:t>TypeScript</a:t>
            </a:r>
            <a:r>
              <a:rPr lang="en-US" baseline="0" dirty="0" smtClean="0"/>
              <a:t> files are </a:t>
            </a:r>
            <a:r>
              <a:rPr lang="en-US" baseline="0" dirty="0" err="1" smtClean="0"/>
              <a:t>transpiled</a:t>
            </a:r>
            <a:r>
              <a:rPr lang="en-US" baseline="0" dirty="0" smtClean="0"/>
              <a:t> into regular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Typescript is strongly typed and offers support for generics, classes, interfaces, and namespaces.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gives the developer the feel of developing in an object oriented language.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069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These are the types that can be specified in </a:t>
            </a:r>
            <a:r>
              <a:rPr lang="en-US" dirty="0" err="1" smtClean="0"/>
              <a:t>TypeScript</a:t>
            </a:r>
            <a:r>
              <a:rPr lang="en-US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They mostly</a:t>
            </a:r>
            <a:r>
              <a:rPr lang="en-US" baseline="0" dirty="0" smtClean="0"/>
              <a:t> map to the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types.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have Number, String, Boolean, Void, Null, and Undefined.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Then there are user-defined types.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Like in C#, anyone can create user-defined types.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0B8CA-1AD8-477E-9569-51E0CFA2692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516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Here is the </a:t>
            </a:r>
            <a:r>
              <a:rPr lang="en-US" baseline="0" dirty="0" err="1" smtClean="0"/>
              <a:t>TypeScript</a:t>
            </a:r>
            <a:r>
              <a:rPr lang="en-US" baseline="0" dirty="0" smtClean="0"/>
              <a:t> syntax.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files are .</a:t>
            </a:r>
            <a:r>
              <a:rPr lang="en-US" baseline="0" dirty="0" err="1" smtClean="0"/>
              <a:t>ts</a:t>
            </a:r>
            <a:r>
              <a:rPr lang="en-US" baseline="0" dirty="0" smtClean="0"/>
              <a:t> files.  These are the ones that get </a:t>
            </a:r>
            <a:r>
              <a:rPr lang="en-US" baseline="0" dirty="0" err="1" smtClean="0"/>
              <a:t>transpiled</a:t>
            </a:r>
            <a:r>
              <a:rPr lang="en-US" baseline="0" dirty="0" smtClean="0"/>
              <a:t> into .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files.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 variable declaration is done by using let followed by the variable name : variable type = the value.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Functions can also use the type as parameters and as a return type.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Let’s look at the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07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</a:t>
            </a:r>
            <a:r>
              <a:rPr lang="en-US" baseline="0" dirty="0" smtClean="0"/>
              <a:t> through some examples.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getByElementID</a:t>
            </a:r>
            <a:r>
              <a:rPr lang="en-US" baseline="0" dirty="0" smtClean="0"/>
              <a:t> example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GetByClassName</a:t>
            </a:r>
            <a:r>
              <a:rPr lang="en-US" baseline="0" dirty="0" smtClean="0"/>
              <a:t> example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Document.QuerySelectorAll</a:t>
            </a:r>
            <a:r>
              <a:rPr lang="en-US" baseline="0" dirty="0" smtClean="0"/>
              <a:t> example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Inner html update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Attribute update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Style update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Create element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Remove child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Append child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Replace child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event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04519-48BF-4605-AA23-90513793489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377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class named Car with a variable named miles and a constructor that set miles to 100.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function that returns a number and is passed a number called Miles.  The function should be named Drive.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4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Javascript</a:t>
            </a:r>
            <a:r>
              <a:rPr lang="en-US" baseline="0" dirty="0" smtClean="0"/>
              <a:t> can be written directly in the html page.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do that you can use the script element and put your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inside of the start and end tags.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can also create a separate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(.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) file.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link to that code use the script tag within the head tag.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Specify the </a:t>
            </a:r>
            <a:r>
              <a:rPr lang="en-US" baseline="0" dirty="0" err="1" smtClean="0"/>
              <a:t>src</a:t>
            </a:r>
            <a:r>
              <a:rPr lang="en-US" baseline="0" dirty="0" smtClean="0"/>
              <a:t> attribute as the location of the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726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48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board, the html to link to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name “script.js”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symbols for a single line comment.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the declaration of a string variable with the value “hello world”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an if statement on the board that checks if a bool variable is true.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an if else statement on the board that checks if a bool variable is true.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nested if statement on the board that checks two different bool variables.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if, else, else if statements to write to the console the text representation of the numbers 1 to 3.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switch statement to write to the console the text representation of the numbers 1 to 3.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declaration of an array and initialize in with the numbers 1 to 3.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while loop that loops through an integer array 1 to 3 and writes each number to the console.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do while loop that loops through an integer array 1 to 3 and writes each number to the console.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for loop that loops through an integer array 1 to 3 and writes each number to the console.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for in loop that loops through an integer array 1 to 3 and writes each number to the console.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method definition that does not return anything and takes two integers as parameters.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method definition that returns a string and takes two integers as parameters.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class named Car with a variable named miles and a constructor that set miles to 100.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on the board a function that returns a number and is passed a number called Miles.  The function should be named Drive.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540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FA58D-4B12-4E7B-A2FA-693CE3EACDF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55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create a single line comment use //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create multi-line comments use /* */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37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Variables can be declared with let or var.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is a difference with how scope works.  I’m not really going to go into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Just use let for now.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These are some different ways to declare a variable.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can just specify the name without a value.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can specify the name and the value and you can specify multiple variables.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const</a:t>
            </a:r>
            <a:r>
              <a:rPr lang="en-US" baseline="0" dirty="0" smtClean="0"/>
              <a:t> should be used if a variable will be assigned immediately and not changed.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98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Here are the data types available in Javascript.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There is string, number, boolean, function, object, null, and undefined.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You can define many custom objects.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smtClean="0"/>
              <a:t>Use typeof to find the type of a variable.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27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Variables can have local or function scope, global scope, or lexical scope.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Be careful of global scoped variables.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You may get unintended consequences if you use the same global variables as other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libraries.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To avoid this, try to use lexical scope where you create a function and have other functions and variables inside of it.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Example:  </a:t>
            </a:r>
            <a:r>
              <a:rPr lang="en-US" dirty="0" smtClean="0">
                <a:hlinkClick r:id="rId3"/>
              </a:rPr>
              <a:t>https://toddmotto.com/everything-you-wanted-to-know-about-javascript-scope/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82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this is a keyword in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that can be sometimes confusing.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can be used instead of the variable name.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 different value is bound to this depending on how a function is called.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default is the outer most global object (window) by default.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Example:  </a:t>
            </a:r>
            <a:r>
              <a:rPr lang="en-US" dirty="0" smtClean="0">
                <a:hlinkClick r:id="rId3"/>
              </a:rPr>
              <a:t>https://toddmotto.com/everything-you-wanted-to-know-about-javascript-scope/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2276-63C7-43F9-8E9E-CFA137F6F8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61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go</a:t>
            </a:r>
            <a:r>
              <a:rPr lang="en-US" baseline="0" dirty="0" smtClean="0"/>
              <a:t> through some more examples.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Create variables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Show conversions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Show variable scope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Show this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9512B-53BD-443C-8F91-F98E68B806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27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0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5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55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058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9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29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52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39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5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4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7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0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2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3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23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5D56-0812-4ED5-8B52-3D0DCBF578CB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8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FB5D56-0812-4ED5-8B52-3D0DCBF578CB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B1E0-FD76-42D1-8E3E-0ED409F29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4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" TargetMode="External"/><Relationship Id="rId7" Type="http://schemas.openxmlformats.org/officeDocument/2006/relationships/hyperlink" Target="https://www.typescriptlang.org/docs/home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eveloper.mozilla.org/en-US/docs/Web/JavaScript/Language_Resources" TargetMode="External"/><Relationship Id="rId5" Type="http://schemas.openxmlformats.org/officeDocument/2006/relationships/hyperlink" Target="https://mva.microsoft.com/en-us/training-courses/javascript-fundamentals-for-absolute-beginners-14194" TargetMode="External"/><Relationship Id="rId4" Type="http://schemas.openxmlformats.org/officeDocument/2006/relationships/hyperlink" Target="https://www.freecodecamp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Logols</a:t>
            </a:r>
            <a:r>
              <a:rPr lang="en-US" dirty="0" smtClean="0"/>
              <a:t>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Weekend web Development Boot Camp</a:t>
            </a:r>
            <a:endParaRPr lang="en-US" dirty="0"/>
          </a:p>
          <a:p>
            <a:r>
              <a:rPr lang="en-US" dirty="0" smtClean="0"/>
              <a:t>Training:  </a:t>
            </a:r>
            <a:r>
              <a:rPr lang="en-US" dirty="0" err="1" smtClean="0"/>
              <a:t>Javascript</a:t>
            </a:r>
            <a:r>
              <a:rPr lang="en-US" dirty="0" smtClean="0"/>
              <a:t>/typescript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9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== equal to</a:t>
            </a:r>
          </a:p>
          <a:p>
            <a:r>
              <a:rPr lang="en-US" sz="2400" dirty="0" smtClean="0"/>
              <a:t>=== equal value and equal type</a:t>
            </a:r>
          </a:p>
          <a:p>
            <a:r>
              <a:rPr lang="en-US" sz="2400" dirty="0" smtClean="0"/>
              <a:t>!= not equal</a:t>
            </a:r>
          </a:p>
          <a:p>
            <a:r>
              <a:rPr lang="en-US" sz="2400" dirty="0" smtClean="0"/>
              <a:t>!== not equal value or not equal type</a:t>
            </a:r>
          </a:p>
          <a:p>
            <a:r>
              <a:rPr lang="en-US" sz="2400" dirty="0" smtClean="0"/>
              <a:t>&gt; greater than</a:t>
            </a:r>
          </a:p>
          <a:p>
            <a:r>
              <a:rPr lang="en-US" sz="2400" dirty="0" smtClean="0"/>
              <a:t>&lt; less than</a:t>
            </a:r>
          </a:p>
          <a:p>
            <a:r>
              <a:rPr lang="en-US" sz="2400" dirty="0" smtClean="0"/>
              <a:t>&gt;= greater than or equal to</a:t>
            </a:r>
          </a:p>
          <a:p>
            <a:r>
              <a:rPr lang="en-US" sz="2400" dirty="0" smtClean="0"/>
              <a:t>&lt;= less than or equal to</a:t>
            </a:r>
          </a:p>
        </p:txBody>
      </p:sp>
    </p:spTree>
    <p:extLst>
      <p:ext uri="{BB962C8B-B14F-4D97-AF65-F5344CB8AC3E}">
        <p14:creationId xmlns:p14="http://schemas.microsoft.com/office/powerpoint/2010/main" val="636659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&amp;&amp; logical and</a:t>
            </a:r>
          </a:p>
          <a:p>
            <a:r>
              <a:rPr lang="en-US" sz="2800" dirty="0" smtClean="0"/>
              <a:t>|| logical or</a:t>
            </a:r>
          </a:p>
          <a:p>
            <a:r>
              <a:rPr lang="en-US" sz="2800" dirty="0" smtClean="0"/>
              <a:t>! Logical not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48434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If</a:t>
            </a:r>
          </a:p>
          <a:p>
            <a:r>
              <a:rPr lang="en-US" sz="2800" dirty="0"/>
              <a:t>e</a:t>
            </a:r>
            <a:r>
              <a:rPr lang="en-US" sz="2800" dirty="0" smtClean="0"/>
              <a:t>lse</a:t>
            </a:r>
          </a:p>
          <a:p>
            <a:r>
              <a:rPr lang="en-US" sz="2800" dirty="0" smtClean="0"/>
              <a:t>else if</a:t>
            </a:r>
          </a:p>
          <a:p>
            <a:r>
              <a:rPr lang="en-US" sz="2800" dirty="0" smtClean="0"/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451557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4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3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status report is needed of all government employees.  Statuses are:</a:t>
            </a:r>
          </a:p>
          <a:p>
            <a:pPr lvl="1"/>
            <a:r>
              <a:rPr lang="en-US" sz="2800" dirty="0" smtClean="0"/>
              <a:t>1: Alive, 2: Zombie, 3: Dead, 4: Unknown</a:t>
            </a:r>
            <a:endParaRPr lang="en-US" sz="2800" dirty="0"/>
          </a:p>
          <a:p>
            <a:pPr lvl="0"/>
            <a:r>
              <a:rPr lang="en-US" sz="2800" dirty="0" smtClean="0"/>
              <a:t>Given a number variable, write if else statements and console out the persons status.</a:t>
            </a:r>
          </a:p>
          <a:p>
            <a:pPr lvl="0"/>
            <a:r>
              <a:rPr lang="en-US" sz="2800" dirty="0" smtClean="0"/>
              <a:t>Using the same number variable, modify your code to perform the same operation with a switch statement.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2556774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for</a:t>
            </a:r>
          </a:p>
          <a:p>
            <a:r>
              <a:rPr lang="en-US" sz="2800" dirty="0" smtClean="0"/>
              <a:t>for / of</a:t>
            </a:r>
          </a:p>
          <a:p>
            <a:r>
              <a:rPr lang="en-US" sz="2800" dirty="0" smtClean="0"/>
              <a:t>while</a:t>
            </a:r>
          </a:p>
          <a:p>
            <a:r>
              <a:rPr lang="en-US" sz="2800" dirty="0" smtClean="0"/>
              <a:t>do / while</a:t>
            </a:r>
          </a:p>
        </p:txBody>
      </p:sp>
    </p:spTree>
    <p:extLst>
      <p:ext uri="{BB962C8B-B14F-4D97-AF65-F5344CB8AC3E}">
        <p14:creationId xmlns:p14="http://schemas.microsoft.com/office/powerpoint/2010/main" val="1403583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2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8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Javascript</a:t>
            </a:r>
            <a:r>
              <a:rPr lang="en-US" sz="2800" dirty="0" smtClean="0"/>
              <a:t> != Java</a:t>
            </a:r>
          </a:p>
          <a:p>
            <a:r>
              <a:rPr lang="en-US" sz="2800" dirty="0" err="1" smtClean="0"/>
              <a:t>LiveScript</a:t>
            </a:r>
            <a:r>
              <a:rPr lang="en-US" sz="2800" dirty="0" smtClean="0"/>
              <a:t> vs. ECMAScript vs. JavaScript</a:t>
            </a:r>
          </a:p>
          <a:p>
            <a:r>
              <a:rPr lang="en-US" sz="2800" dirty="0" smtClean="0"/>
              <a:t>Client Side Scripting vs. Full Language</a:t>
            </a:r>
          </a:p>
          <a:p>
            <a:r>
              <a:rPr lang="en-US" sz="2800" dirty="0" err="1" smtClean="0"/>
              <a:t>Javascript</a:t>
            </a:r>
            <a:r>
              <a:rPr lang="en-US" sz="2800" dirty="0" smtClean="0"/>
              <a:t> Engine or Virtual Machine</a:t>
            </a:r>
          </a:p>
          <a:p>
            <a:r>
              <a:rPr lang="en-US" sz="2800" dirty="0" smtClean="0"/>
              <a:t>“Safe” Programming Language – Ignores Memory/CPU</a:t>
            </a:r>
          </a:p>
          <a:p>
            <a:r>
              <a:rPr lang="en-US" sz="2800" dirty="0" smtClean="0"/>
              <a:t>Objects, but not really object oriented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6748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A status report is needed of all government employees.  Statuses are:</a:t>
            </a:r>
          </a:p>
          <a:p>
            <a:pPr lvl="1"/>
            <a:r>
              <a:rPr lang="en-US" sz="2800" dirty="0" smtClean="0"/>
              <a:t>1: Alive, 2: Zombie, 3: Dead, 4: Unknown</a:t>
            </a:r>
            <a:endParaRPr lang="en-US" sz="2800" dirty="0"/>
          </a:p>
          <a:p>
            <a:pPr lvl="0"/>
            <a:r>
              <a:rPr lang="en-US" sz="2800" dirty="0" smtClean="0"/>
              <a:t>Given an array of number variable, write loops with if else statements and console out everyone’s status.</a:t>
            </a:r>
          </a:p>
          <a:p>
            <a:pPr lvl="0"/>
            <a:r>
              <a:rPr lang="en-US" sz="2800" dirty="0" smtClean="0"/>
              <a:t>Use all loop types.</a:t>
            </a:r>
          </a:p>
          <a:p>
            <a:pPr lvl="0"/>
            <a:r>
              <a:rPr lang="en-US" sz="2800" dirty="0" smtClean="0"/>
              <a:t>Given another array of string variables with names, write out the name and their status.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2121628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Function performs an action</a:t>
            </a:r>
          </a:p>
          <a:p>
            <a:r>
              <a:rPr lang="en-US" sz="2400" dirty="0" smtClean="0"/>
              <a:t>Can also be a type in </a:t>
            </a:r>
            <a:r>
              <a:rPr lang="en-US" sz="2400" dirty="0" err="1" smtClean="0"/>
              <a:t>Javascript</a:t>
            </a:r>
            <a:endParaRPr lang="en-US" sz="2400" dirty="0" smtClean="0"/>
          </a:p>
          <a:p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Example:</a:t>
            </a:r>
          </a:p>
          <a:p>
            <a:pPr marL="45720" indent="0">
              <a:buNone/>
            </a:pPr>
            <a:r>
              <a:rPr lang="en-US" sz="2400" dirty="0" smtClean="0"/>
              <a:t>function square(</a:t>
            </a:r>
            <a:r>
              <a:rPr lang="en-US" sz="2400" dirty="0" err="1" smtClean="0"/>
              <a:t>num</a:t>
            </a:r>
            <a:r>
              <a:rPr lang="en-US" sz="2400" dirty="0" smtClean="0"/>
              <a:t>) {</a:t>
            </a:r>
          </a:p>
          <a:p>
            <a:pPr marL="4572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return </a:t>
            </a:r>
            <a:r>
              <a:rPr lang="en-US" sz="2400" dirty="0" err="1" smtClean="0"/>
              <a:t>num</a:t>
            </a:r>
            <a:r>
              <a:rPr lang="en-US" sz="2400" dirty="0" smtClean="0"/>
              <a:t> * </a:t>
            </a:r>
            <a:r>
              <a:rPr lang="en-US" sz="2400" dirty="0" err="1" smtClean="0"/>
              <a:t>num</a:t>
            </a:r>
            <a:r>
              <a:rPr lang="en-US" sz="2400" dirty="0" smtClean="0"/>
              <a:t>;</a:t>
            </a:r>
          </a:p>
          <a:p>
            <a:pPr marL="45720" indent="0">
              <a:buNone/>
            </a:pPr>
            <a:r>
              <a:rPr lang="en-US" sz="2400" dirty="0" smtClean="0"/>
              <a:t>}</a:t>
            </a:r>
          </a:p>
          <a:p>
            <a:pPr marL="45720" indent="0">
              <a:buNone/>
            </a:pPr>
            <a:r>
              <a:rPr lang="en-US" sz="2400" dirty="0" smtClean="0"/>
              <a:t>alert(square(4));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116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3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4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A status report is needed of all government employees.  Statuses are:</a:t>
            </a:r>
          </a:p>
          <a:p>
            <a:pPr lvl="1"/>
            <a:r>
              <a:rPr lang="en-US" sz="2800" dirty="0" smtClean="0"/>
              <a:t>1: Alive, 2: Zombie, 3: Dead, 4: Unknown</a:t>
            </a:r>
          </a:p>
          <a:p>
            <a:r>
              <a:rPr lang="en-US" sz="3000" dirty="0" smtClean="0"/>
              <a:t>Modify your previous program to create a method that handles the condition given a parameter for status and for name that returns the concatenated string.</a:t>
            </a:r>
          </a:p>
          <a:p>
            <a:r>
              <a:rPr lang="en-US" sz="3000" dirty="0" smtClean="0"/>
              <a:t>Write a void method that takes a string parameter and writes it to the console.</a:t>
            </a:r>
            <a:endParaRPr lang="en-US" sz="3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1279825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TypeScript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Superset of the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language</a:t>
            </a:r>
          </a:p>
          <a:p>
            <a:r>
              <a:rPr lang="en-US" sz="2000" dirty="0" err="1" smtClean="0"/>
              <a:t>Transpiler</a:t>
            </a:r>
            <a:r>
              <a:rPr lang="en-US" sz="2000" dirty="0" smtClean="0"/>
              <a:t> – interprets Typescript to </a:t>
            </a:r>
            <a:r>
              <a:rPr lang="en-US" sz="2000" dirty="0" err="1" smtClean="0"/>
              <a:t>Javascript</a:t>
            </a:r>
            <a:endParaRPr lang="en-US" sz="2000" dirty="0" smtClean="0"/>
          </a:p>
          <a:p>
            <a:r>
              <a:rPr lang="en-US" sz="2000" dirty="0" smtClean="0"/>
              <a:t>Strongly Typed</a:t>
            </a:r>
          </a:p>
          <a:p>
            <a:r>
              <a:rPr lang="en-US" sz="2000" dirty="0" smtClean="0"/>
              <a:t>Also Support for:</a:t>
            </a:r>
          </a:p>
          <a:p>
            <a:pPr lvl="1"/>
            <a:r>
              <a:rPr lang="en-US" sz="2000" dirty="0" smtClean="0"/>
              <a:t>Generics</a:t>
            </a:r>
          </a:p>
          <a:p>
            <a:pPr lvl="1"/>
            <a:r>
              <a:rPr lang="en-US" sz="2000" dirty="0" smtClean="0"/>
              <a:t>Classes</a:t>
            </a:r>
          </a:p>
          <a:p>
            <a:pPr lvl="1"/>
            <a:r>
              <a:rPr lang="en-US" sz="2000" dirty="0" smtClean="0"/>
              <a:t>Interfaces</a:t>
            </a:r>
          </a:p>
          <a:p>
            <a:pPr lvl="1"/>
            <a:r>
              <a:rPr lang="en-US" sz="2000" dirty="0" smtClean="0"/>
              <a:t>Namespaces</a:t>
            </a:r>
          </a:p>
          <a:p>
            <a:pPr lvl="1"/>
            <a:r>
              <a:rPr lang="en-US" sz="2000" dirty="0" err="1" smtClean="0"/>
              <a:t>Etc</a:t>
            </a:r>
            <a:r>
              <a:rPr lang="en-US" sz="2000" dirty="0" smtClean="0"/>
              <a:t>…</a:t>
            </a:r>
            <a:endParaRPr lang="en-US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008" y="2060574"/>
            <a:ext cx="5297478" cy="3665855"/>
          </a:xfrm>
        </p:spPr>
      </p:pic>
    </p:spTree>
    <p:extLst>
      <p:ext uri="{BB962C8B-B14F-4D97-AF65-F5344CB8AC3E}">
        <p14:creationId xmlns:p14="http://schemas.microsoft.com/office/powerpoint/2010/main" val="1232177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Typescript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* - any</a:t>
            </a:r>
          </a:p>
          <a:p>
            <a:r>
              <a:rPr lang="en-US" sz="2400" dirty="0" smtClean="0"/>
              <a:t>Built-in Types</a:t>
            </a:r>
          </a:p>
          <a:p>
            <a:pPr lvl="1"/>
            <a:r>
              <a:rPr lang="en-US" sz="2400" dirty="0" smtClean="0"/>
              <a:t>Number</a:t>
            </a:r>
          </a:p>
          <a:p>
            <a:pPr lvl="1"/>
            <a:r>
              <a:rPr lang="en-US" sz="2400" dirty="0" smtClean="0"/>
              <a:t>String</a:t>
            </a:r>
          </a:p>
          <a:p>
            <a:pPr lvl="1"/>
            <a:r>
              <a:rPr lang="en-US" sz="2400" dirty="0" smtClean="0"/>
              <a:t>Boolean</a:t>
            </a:r>
          </a:p>
          <a:p>
            <a:pPr lvl="1"/>
            <a:r>
              <a:rPr lang="en-US" sz="2400" dirty="0" smtClean="0"/>
              <a:t>Void</a:t>
            </a:r>
          </a:p>
          <a:p>
            <a:pPr lvl="1"/>
            <a:r>
              <a:rPr lang="en-US" sz="2400" dirty="0" smtClean="0"/>
              <a:t>Null</a:t>
            </a:r>
          </a:p>
          <a:p>
            <a:pPr lvl="1"/>
            <a:r>
              <a:rPr lang="en-US" sz="2400" dirty="0" smtClean="0"/>
              <a:t>Undefined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User-defined Types</a:t>
            </a:r>
          </a:p>
          <a:p>
            <a:pPr lvl="1"/>
            <a:r>
              <a:rPr lang="en-US" sz="2400" dirty="0" err="1"/>
              <a:t>enum</a:t>
            </a:r>
            <a:endParaRPr lang="en-US" sz="2400" dirty="0"/>
          </a:p>
          <a:p>
            <a:pPr lvl="1"/>
            <a:r>
              <a:rPr lang="en-US" sz="2400" dirty="0"/>
              <a:t>class</a:t>
            </a:r>
          </a:p>
          <a:p>
            <a:pPr lvl="1"/>
            <a:r>
              <a:rPr lang="en-US" sz="2400" dirty="0"/>
              <a:t>Interface</a:t>
            </a:r>
          </a:p>
          <a:p>
            <a:pPr lvl="1"/>
            <a:r>
              <a:rPr lang="en-US" sz="2400" dirty="0"/>
              <a:t>array</a:t>
            </a:r>
          </a:p>
          <a:p>
            <a:pPr lvl="1"/>
            <a:r>
              <a:rPr lang="en-US" sz="2400" dirty="0"/>
              <a:t>tuple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3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/>
              <a:t> </a:t>
            </a:r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900" dirty="0" smtClean="0"/>
              <a:t>Typescript is written in .</a:t>
            </a:r>
            <a:r>
              <a:rPr lang="en-US" sz="2900" dirty="0" err="1" smtClean="0"/>
              <a:t>ts</a:t>
            </a:r>
            <a:r>
              <a:rPr lang="en-US" sz="2900" dirty="0" smtClean="0"/>
              <a:t> files that are </a:t>
            </a:r>
            <a:r>
              <a:rPr lang="en-US" sz="2900" dirty="0" err="1" smtClean="0"/>
              <a:t>transpiled</a:t>
            </a:r>
            <a:r>
              <a:rPr lang="en-US" sz="2900" dirty="0" smtClean="0"/>
              <a:t> to .</a:t>
            </a:r>
            <a:r>
              <a:rPr lang="en-US" sz="2900" dirty="0" err="1" smtClean="0"/>
              <a:t>js</a:t>
            </a:r>
            <a:r>
              <a:rPr lang="en-US" sz="2900" dirty="0" smtClean="0"/>
              <a:t> files</a:t>
            </a:r>
          </a:p>
          <a:p>
            <a:r>
              <a:rPr lang="en-US" sz="2900" dirty="0" smtClean="0"/>
              <a:t>Also option to create .</a:t>
            </a:r>
            <a:r>
              <a:rPr lang="en-US" sz="2900" dirty="0" err="1" smtClean="0"/>
              <a:t>d.ts</a:t>
            </a:r>
            <a:r>
              <a:rPr lang="en-US" sz="2900" dirty="0" smtClean="0"/>
              <a:t> declaration files for </a:t>
            </a:r>
            <a:r>
              <a:rPr lang="en-US" sz="2900" dirty="0" err="1" smtClean="0"/>
              <a:t>intellisense</a:t>
            </a:r>
            <a:endParaRPr lang="en-US" sz="2900" dirty="0" smtClean="0"/>
          </a:p>
          <a:p>
            <a:r>
              <a:rPr lang="en-US" sz="2900" dirty="0" smtClean="0"/>
              <a:t>Variable Declaration:  let[name] :[type] = [value];</a:t>
            </a:r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sz="2900" dirty="0" smtClean="0"/>
              <a:t>Function:  function [name] ([param1]:[type], [param2]:[type]) : [return type] {}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900" dirty="0" smtClean="0"/>
          </a:p>
          <a:p>
            <a:pPr marL="45720" indent="0">
              <a:spcBef>
                <a:spcPts val="100"/>
              </a:spcBef>
              <a:buNone/>
            </a:pPr>
            <a:r>
              <a:rPr lang="en-US" sz="2900" dirty="0" smtClean="0"/>
              <a:t>class [name] 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900" dirty="0" smtClean="0"/>
              <a:t>  </a:t>
            </a:r>
            <a:r>
              <a:rPr lang="en-US" sz="2900" dirty="0" err="1" smtClean="0"/>
              <a:t>name:string</a:t>
            </a:r>
            <a:r>
              <a:rPr lang="en-US" sz="2900" dirty="0" smtClean="0"/>
              <a:t>;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9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900" dirty="0" smtClean="0"/>
              <a:t>  constructor(</a:t>
            </a:r>
            <a:r>
              <a:rPr lang="en-US" sz="2900" dirty="0" err="1" smtClean="0"/>
              <a:t>name:string</a:t>
            </a:r>
            <a:r>
              <a:rPr lang="en-US" sz="2900" dirty="0" smtClean="0"/>
              <a:t>) 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900" dirty="0"/>
              <a:t> </a:t>
            </a:r>
            <a:r>
              <a:rPr lang="en-US" sz="2900" dirty="0" smtClean="0"/>
              <a:t>   this.name = name;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900" dirty="0"/>
              <a:t> </a:t>
            </a:r>
            <a:r>
              <a:rPr lang="en-US" sz="2900" dirty="0" smtClean="0"/>
              <a:t> }</a:t>
            </a:r>
          </a:p>
          <a:p>
            <a:pPr marL="45720" indent="0">
              <a:spcBef>
                <a:spcPts val="100"/>
              </a:spcBef>
              <a:buNone/>
            </a:pPr>
            <a:endParaRPr lang="en-US" sz="29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900" dirty="0" smtClean="0"/>
              <a:t>  write():void {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900" dirty="0" smtClean="0"/>
              <a:t>    console.log(“Name is “ + this.name);</a:t>
            </a:r>
            <a:endParaRPr lang="en-US" sz="2900" dirty="0"/>
          </a:p>
          <a:p>
            <a:pPr marL="45720" indent="0">
              <a:spcBef>
                <a:spcPts val="100"/>
              </a:spcBef>
              <a:buNone/>
            </a:pPr>
            <a:r>
              <a:rPr lang="en-US" sz="2900" dirty="0" smtClean="0"/>
              <a:t>  }</a:t>
            </a:r>
          </a:p>
          <a:p>
            <a:pPr marL="45720" indent="0">
              <a:spcBef>
                <a:spcPts val="100"/>
              </a:spcBef>
              <a:buNone/>
            </a:pPr>
            <a:r>
              <a:rPr lang="en-US" sz="2900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906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1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447800"/>
            <a:ext cx="3571240" cy="45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2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/>
              <a:t> </a:t>
            </a:r>
            <a:r>
              <a:rPr lang="en-US" dirty="0" smtClean="0"/>
              <a:t>Linking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Script tag in html can be used to write </a:t>
            </a:r>
            <a:r>
              <a:rPr lang="en-US" sz="2400" dirty="0" err="1" smtClean="0"/>
              <a:t>Javascript</a:t>
            </a:r>
            <a:endParaRPr lang="en-US" sz="2400" dirty="0" smtClean="0"/>
          </a:p>
          <a:p>
            <a:r>
              <a:rPr lang="en-US" sz="2400" dirty="0" err="1"/>
              <a:t>Javascript</a:t>
            </a:r>
            <a:r>
              <a:rPr lang="en-US" sz="2400" dirty="0"/>
              <a:t> files can be linked in the head element of </a:t>
            </a:r>
            <a:r>
              <a:rPr lang="en-US" sz="2400" dirty="0" smtClean="0"/>
              <a:t>html</a:t>
            </a:r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dirty="0"/>
              <a:t>Example</a:t>
            </a:r>
            <a:r>
              <a:rPr lang="en-US" sz="2400" dirty="0" smtClean="0"/>
              <a:t>:</a:t>
            </a:r>
          </a:p>
          <a:p>
            <a:pPr marL="45720" indent="0">
              <a:buNone/>
            </a:pPr>
            <a:r>
              <a:rPr lang="en-US" sz="2400" dirty="0" smtClean="0"/>
              <a:t>&lt;script&gt;</a:t>
            </a:r>
          </a:p>
          <a:p>
            <a:pPr marL="4572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alert(‘test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’);</a:t>
            </a:r>
          </a:p>
          <a:p>
            <a:pPr marL="45720" indent="0">
              <a:buNone/>
            </a:pPr>
            <a:r>
              <a:rPr lang="en-US" sz="2400" dirty="0" smtClean="0"/>
              <a:t>&lt;/script&gt;</a:t>
            </a:r>
          </a:p>
          <a:p>
            <a:pPr marL="45720" indent="0">
              <a:buNone/>
            </a:pPr>
            <a:r>
              <a:rPr lang="en-US" sz="2400" dirty="0" smtClean="0"/>
              <a:t>or</a:t>
            </a:r>
            <a:endParaRPr lang="en-US" sz="2400" dirty="0"/>
          </a:p>
          <a:p>
            <a:pPr marL="45720" indent="0">
              <a:buNone/>
            </a:pPr>
            <a:r>
              <a:rPr lang="en-US" sz="2400" dirty="0"/>
              <a:t>&lt;script </a:t>
            </a:r>
            <a:r>
              <a:rPr lang="en-US" sz="2400" dirty="0" err="1"/>
              <a:t>src</a:t>
            </a:r>
            <a:r>
              <a:rPr lang="en-US" sz="2400" dirty="0"/>
              <a:t>=“/script.js”&gt;&lt;/script&gt;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85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388" y="1387975"/>
            <a:ext cx="7772401" cy="511940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status report is needed of all government employees.  Statuses are:</a:t>
            </a:r>
          </a:p>
          <a:p>
            <a:pPr lvl="1"/>
            <a:r>
              <a:rPr lang="en-US" sz="3200" dirty="0" smtClean="0"/>
              <a:t>1: Alive, 2: Zombie, 3: Dead, 4: Unknown</a:t>
            </a:r>
          </a:p>
          <a:p>
            <a:r>
              <a:rPr lang="en-US" sz="3200" dirty="0" smtClean="0"/>
              <a:t>Write the same program in </a:t>
            </a:r>
            <a:r>
              <a:rPr lang="en-US" sz="3200" dirty="0" err="1" smtClean="0"/>
              <a:t>TypeScript</a:t>
            </a:r>
            <a:r>
              <a:rPr lang="en-US" sz="3200" dirty="0" smtClean="0"/>
              <a:t> Syntax that you just created in JavaScript.  Make use of typing.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40" y="1387975"/>
            <a:ext cx="3179422" cy="5119408"/>
          </a:xfrm>
        </p:spPr>
      </p:pic>
    </p:spTree>
    <p:extLst>
      <p:ext uri="{BB962C8B-B14F-4D97-AF65-F5344CB8AC3E}">
        <p14:creationId xmlns:p14="http://schemas.microsoft.com/office/powerpoint/2010/main" val="3851105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QUICK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JavaScript / </a:t>
            </a:r>
            <a:r>
              <a:rPr lang="en-US" dirty="0" err="1" smtClean="0"/>
              <a:t>TypeScript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03" y="1172656"/>
            <a:ext cx="3624020" cy="546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2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10008033" cy="4195763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sz="2800" dirty="0" err="1" smtClean="0"/>
              <a:t>JSFiddle</a:t>
            </a:r>
            <a:endParaRPr lang="en-US" sz="2800" dirty="0" smtClean="0"/>
          </a:p>
          <a:p>
            <a:pPr lvl="1"/>
            <a:r>
              <a:rPr lang="en-US" sz="2600" dirty="0">
                <a:hlinkClick r:id="rId3"/>
              </a:rPr>
              <a:t>https://jsfiddle.net</a:t>
            </a:r>
            <a:r>
              <a:rPr lang="en-US" sz="2600" dirty="0" smtClean="0">
                <a:hlinkClick r:id="rId3"/>
              </a:rPr>
              <a:t>/</a:t>
            </a:r>
            <a:endParaRPr lang="en-US" sz="2600" dirty="0" smtClean="0"/>
          </a:p>
          <a:p>
            <a:r>
              <a:rPr lang="en-US" sz="3000" dirty="0" smtClean="0"/>
              <a:t>free Code Camp</a:t>
            </a:r>
          </a:p>
          <a:p>
            <a:pPr lvl="1"/>
            <a:r>
              <a:rPr lang="en-US" sz="2600" dirty="0">
                <a:hlinkClick r:id="rId4"/>
              </a:rPr>
              <a:t>https://www.freecodecamp.org</a:t>
            </a:r>
            <a:r>
              <a:rPr lang="en-US" sz="2600" dirty="0" smtClean="0">
                <a:hlinkClick r:id="rId4"/>
              </a:rPr>
              <a:t>/</a:t>
            </a:r>
            <a:endParaRPr lang="en-US" sz="2600" dirty="0" smtClean="0"/>
          </a:p>
          <a:p>
            <a:r>
              <a:rPr lang="en-US" sz="2800" dirty="0" smtClean="0"/>
              <a:t>Microsoft </a:t>
            </a:r>
            <a:r>
              <a:rPr lang="en-US" sz="2800" dirty="0"/>
              <a:t>Virtual </a:t>
            </a:r>
            <a:r>
              <a:rPr lang="en-US" sz="2800" dirty="0" smtClean="0"/>
              <a:t>Academy</a:t>
            </a:r>
          </a:p>
          <a:p>
            <a:pPr lvl="1"/>
            <a:r>
              <a:rPr lang="en-US" sz="2600" dirty="0">
                <a:hlinkClick r:id="rId5"/>
              </a:rPr>
              <a:t>https://</a:t>
            </a:r>
            <a:r>
              <a:rPr lang="en-US" sz="2600" dirty="0" smtClean="0">
                <a:hlinkClick r:id="rId5"/>
              </a:rPr>
              <a:t>mva.microsoft.com/en-us/training-courses/javascript-fundamentals-for-absolute-beginners-14194</a:t>
            </a:r>
            <a:endParaRPr lang="en-US" sz="2600" dirty="0" smtClean="0"/>
          </a:p>
          <a:p>
            <a:r>
              <a:rPr lang="en-US" sz="3000" dirty="0" smtClean="0"/>
              <a:t>MDN Web Docs</a:t>
            </a:r>
          </a:p>
          <a:p>
            <a:pPr lvl="1"/>
            <a:r>
              <a:rPr lang="en-US" sz="2600" dirty="0">
                <a:hlinkClick r:id="rId6"/>
              </a:rPr>
              <a:t>https://</a:t>
            </a:r>
            <a:r>
              <a:rPr lang="en-US" sz="2600" dirty="0" smtClean="0">
                <a:hlinkClick r:id="rId6"/>
              </a:rPr>
              <a:t>developer.mozilla.org/en-US/docs/Web/JavaScript/Language_Resources</a:t>
            </a:r>
            <a:endParaRPr lang="en-US" sz="2600" dirty="0" smtClean="0"/>
          </a:p>
          <a:p>
            <a:r>
              <a:rPr lang="en-US" sz="3000" dirty="0" err="1" smtClean="0"/>
              <a:t>TypeScript</a:t>
            </a:r>
            <a:r>
              <a:rPr lang="en-US" sz="3000" dirty="0" smtClean="0"/>
              <a:t> Documentation</a:t>
            </a:r>
          </a:p>
          <a:p>
            <a:pPr lvl="1"/>
            <a:r>
              <a:rPr lang="en-US" sz="2800" dirty="0">
                <a:hlinkClick r:id="rId7"/>
              </a:rPr>
              <a:t>https://</a:t>
            </a:r>
            <a:r>
              <a:rPr lang="en-US" sz="2800" dirty="0" smtClean="0">
                <a:hlinkClick r:id="rId7"/>
              </a:rPr>
              <a:t>www.typescriptlang.org/docs/home.html</a:t>
            </a:r>
            <a:endParaRPr lang="en-US" sz="2800" dirty="0"/>
          </a:p>
          <a:p>
            <a:pPr lvl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709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// - is used for comments</a:t>
            </a:r>
          </a:p>
          <a:p>
            <a:r>
              <a:rPr lang="en-US" sz="2400" dirty="0" smtClean="0"/>
              <a:t>/* *. – is used for multi-line comments</a:t>
            </a:r>
          </a:p>
          <a:p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Example:</a:t>
            </a:r>
          </a:p>
          <a:p>
            <a:pPr marL="45720" indent="0">
              <a:buNone/>
            </a:pPr>
            <a:r>
              <a:rPr lang="en-US" sz="2400" dirty="0" smtClean="0"/>
              <a:t>// this is a comment</a:t>
            </a:r>
          </a:p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r>
              <a:rPr lang="en-US" sz="2400" dirty="0" smtClean="0"/>
              <a:t>/*</a:t>
            </a:r>
          </a:p>
          <a:p>
            <a:pPr marL="45720" indent="0">
              <a:buNone/>
            </a:pPr>
            <a:r>
              <a:rPr lang="en-US" sz="2400" dirty="0" smtClean="0"/>
              <a:t>This is a multi-line comment</a:t>
            </a:r>
          </a:p>
          <a:p>
            <a:pPr marL="45720" indent="0">
              <a:buNone/>
            </a:pPr>
            <a:r>
              <a:rPr lang="en-US" sz="2400" dirty="0" smtClean="0"/>
              <a:t>*/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376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Declaring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let [name];</a:t>
            </a:r>
          </a:p>
          <a:p>
            <a:r>
              <a:rPr lang="en-US" sz="2400" dirty="0" smtClean="0"/>
              <a:t>let [name] = [value];</a:t>
            </a:r>
          </a:p>
          <a:p>
            <a:r>
              <a:rPr lang="en-US" sz="2400" dirty="0"/>
              <a:t>l</a:t>
            </a:r>
            <a:r>
              <a:rPr lang="en-US" sz="2400" dirty="0" smtClean="0"/>
              <a:t>et [name1] = [value1], [name2] = [value2], [name3] = [value3];</a:t>
            </a:r>
          </a:p>
          <a:p>
            <a:r>
              <a:rPr lang="en-US" sz="2400" dirty="0" smtClean="0"/>
              <a:t>You could use </a:t>
            </a:r>
            <a:r>
              <a:rPr lang="en-US" sz="2400" dirty="0" err="1" smtClean="0"/>
              <a:t>var</a:t>
            </a:r>
            <a:r>
              <a:rPr lang="en-US" sz="2400" dirty="0" smtClean="0"/>
              <a:t>, but it handles scope differently</a:t>
            </a:r>
          </a:p>
          <a:p>
            <a:r>
              <a:rPr lang="en-US" sz="2400" dirty="0" smtClean="0"/>
              <a:t>Use let or </a:t>
            </a:r>
            <a:r>
              <a:rPr lang="en-US" sz="2400" dirty="0" err="1" smtClean="0"/>
              <a:t>const</a:t>
            </a:r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Example:</a:t>
            </a:r>
          </a:p>
          <a:p>
            <a:pPr marL="45720" indent="0">
              <a:buNone/>
            </a:pPr>
            <a:r>
              <a:rPr lang="en-US" sz="2400" dirty="0" smtClean="0"/>
              <a:t>let message = “hello”;</a:t>
            </a:r>
          </a:p>
          <a:p>
            <a:pPr marL="45720" indent="0">
              <a:buNone/>
            </a:pPr>
            <a:r>
              <a:rPr lang="en-US" sz="2400" dirty="0" smtClean="0"/>
              <a:t>alert(message);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678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string– Use single or double quotes</a:t>
            </a:r>
          </a:p>
          <a:p>
            <a:r>
              <a:rPr lang="en-US" sz="2400" dirty="0" smtClean="0"/>
              <a:t>number</a:t>
            </a:r>
          </a:p>
          <a:p>
            <a:r>
              <a:rPr lang="en-US" sz="2400" dirty="0" err="1"/>
              <a:t>b</a:t>
            </a:r>
            <a:r>
              <a:rPr lang="en-US" sz="2400" dirty="0" err="1" smtClean="0"/>
              <a:t>oolean</a:t>
            </a:r>
            <a:endParaRPr lang="en-US" sz="2400" dirty="0" smtClean="0"/>
          </a:p>
          <a:p>
            <a:r>
              <a:rPr lang="en-US" sz="2400" dirty="0" smtClean="0"/>
              <a:t>function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object</a:t>
            </a:r>
          </a:p>
          <a:p>
            <a:pPr lvl="1"/>
            <a:r>
              <a:rPr lang="en-US" sz="2400" dirty="0"/>
              <a:t>Object</a:t>
            </a:r>
          </a:p>
          <a:p>
            <a:pPr lvl="1"/>
            <a:r>
              <a:rPr lang="en-US" sz="2400" dirty="0"/>
              <a:t>Date </a:t>
            </a:r>
          </a:p>
          <a:p>
            <a:pPr lvl="1"/>
            <a:r>
              <a:rPr lang="en-US" sz="2400" dirty="0"/>
              <a:t>Array</a:t>
            </a:r>
          </a:p>
          <a:p>
            <a:r>
              <a:rPr lang="en-US" sz="2400" dirty="0"/>
              <a:t>null – set and doesn’t have a value</a:t>
            </a:r>
          </a:p>
          <a:p>
            <a:r>
              <a:rPr lang="en-US" sz="2400" dirty="0"/>
              <a:t>undefined – not yet set</a:t>
            </a:r>
          </a:p>
          <a:p>
            <a:r>
              <a:rPr lang="en-US" sz="2400" dirty="0"/>
              <a:t>Use </a:t>
            </a:r>
            <a:r>
              <a:rPr lang="en-US" sz="2400" dirty="0" err="1"/>
              <a:t>typeof</a:t>
            </a:r>
            <a:r>
              <a:rPr lang="en-US" sz="2400" dirty="0"/>
              <a:t> to find 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2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Local or function scope </a:t>
            </a:r>
          </a:p>
          <a:p>
            <a:pPr lvl="1"/>
            <a:r>
              <a:rPr lang="en-US" sz="2800" dirty="0" smtClean="0"/>
              <a:t>defined inside a function</a:t>
            </a:r>
          </a:p>
          <a:p>
            <a:r>
              <a:rPr lang="en-US" sz="2800" dirty="0" smtClean="0"/>
              <a:t>Global scope</a:t>
            </a:r>
          </a:p>
          <a:p>
            <a:pPr lvl="1"/>
            <a:r>
              <a:rPr lang="en-US" sz="2800" dirty="0" smtClean="0"/>
              <a:t>The scope is global if the variable is declared outside of a function</a:t>
            </a:r>
          </a:p>
          <a:p>
            <a:r>
              <a:rPr lang="en-US" sz="2800" dirty="0" smtClean="0"/>
              <a:t>Lexical scope </a:t>
            </a:r>
          </a:p>
          <a:p>
            <a:pPr lvl="1"/>
            <a:r>
              <a:rPr lang="en-US" sz="2800" dirty="0" smtClean="0"/>
              <a:t>Function inside a function has access to variables declared in outer function (closure)</a:t>
            </a:r>
          </a:p>
        </p:txBody>
      </p:sp>
    </p:spTree>
    <p:extLst>
      <p:ext uri="{BB962C8B-B14F-4D97-AF65-F5344CB8AC3E}">
        <p14:creationId xmlns:p14="http://schemas.microsoft.com/office/powerpoint/2010/main" val="2993889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this can be used instead of variable name</a:t>
            </a:r>
          </a:p>
          <a:p>
            <a:r>
              <a:rPr lang="en-US" sz="2800" dirty="0" smtClean="0"/>
              <a:t>Different value bound to this depending on how function is called</a:t>
            </a:r>
          </a:p>
          <a:p>
            <a:r>
              <a:rPr lang="en-US" sz="2800" dirty="0" smtClean="0"/>
              <a:t>Refers to outer most global object (window) by default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78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Variables</a:t>
            </a:r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563880"/>
            <a:ext cx="3819192" cy="305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37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19">
      <a:dk1>
        <a:sysClr val="windowText" lastClr="000000"/>
      </a:dk1>
      <a:lt1>
        <a:sysClr val="window" lastClr="FFFFFF"/>
      </a:lt1>
      <a:dk2>
        <a:srgbClr val="063D67"/>
      </a:dk2>
      <a:lt2>
        <a:srgbClr val="EBEBEB"/>
      </a:lt2>
      <a:accent1>
        <a:srgbClr val="B01513"/>
      </a:accent1>
      <a:accent2>
        <a:srgbClr val="F13D68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6113</TotalTime>
  <Words>2413</Words>
  <Application>Microsoft Office PowerPoint</Application>
  <PresentationFormat>Widescreen</PresentationFormat>
  <Paragraphs>354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Century Gothic</vt:lpstr>
      <vt:lpstr>Wingdings 3</vt:lpstr>
      <vt:lpstr>Ion</vt:lpstr>
      <vt:lpstr>Logols Learning</vt:lpstr>
      <vt:lpstr>What is Javascript?</vt:lpstr>
      <vt:lpstr>Javascript Linking</vt:lpstr>
      <vt:lpstr>Comments</vt:lpstr>
      <vt:lpstr>Declaring Variables</vt:lpstr>
      <vt:lpstr>Data Types</vt:lpstr>
      <vt:lpstr>Variable Scope</vt:lpstr>
      <vt:lpstr>What is this?</vt:lpstr>
      <vt:lpstr>EXAMPLE</vt:lpstr>
      <vt:lpstr>ASSESSMENT</vt:lpstr>
      <vt:lpstr>Comparison Operators</vt:lpstr>
      <vt:lpstr>Logical Operators</vt:lpstr>
      <vt:lpstr>Conditional Statements</vt:lpstr>
      <vt:lpstr>EXAMPLE</vt:lpstr>
      <vt:lpstr>ASSESSMENT</vt:lpstr>
      <vt:lpstr>Assignment</vt:lpstr>
      <vt:lpstr>Loops</vt:lpstr>
      <vt:lpstr>EXAMPLE</vt:lpstr>
      <vt:lpstr>ASSESSMENT</vt:lpstr>
      <vt:lpstr>Assignment</vt:lpstr>
      <vt:lpstr>function Syntax</vt:lpstr>
      <vt:lpstr>EXAMPLE</vt:lpstr>
      <vt:lpstr>ASSESSMENT</vt:lpstr>
      <vt:lpstr>Assignment</vt:lpstr>
      <vt:lpstr>What is TypeScript?</vt:lpstr>
      <vt:lpstr>Typescript Types</vt:lpstr>
      <vt:lpstr>TypeScript Syntax</vt:lpstr>
      <vt:lpstr>EXAMPLE</vt:lpstr>
      <vt:lpstr>ASSESSMENT</vt:lpstr>
      <vt:lpstr>Assignment</vt:lpstr>
      <vt:lpstr>QUICK REVIEW</vt:lpstr>
      <vt:lpstr>Additional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Logols Learning</dc:title>
  <dc:creator>nothing none</dc:creator>
  <cp:lastModifiedBy>nothing none</cp:lastModifiedBy>
  <cp:revision>245</cp:revision>
  <dcterms:created xsi:type="dcterms:W3CDTF">2017-04-24T23:58:16Z</dcterms:created>
  <dcterms:modified xsi:type="dcterms:W3CDTF">2018-02-24T03:16:23Z</dcterms:modified>
</cp:coreProperties>
</file>