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86" r:id="rId3"/>
    <p:sldId id="323" r:id="rId4"/>
    <p:sldId id="331" r:id="rId5"/>
    <p:sldId id="332" r:id="rId6"/>
    <p:sldId id="295" r:id="rId7"/>
    <p:sldId id="333" r:id="rId8"/>
    <p:sldId id="316" r:id="rId9"/>
    <p:sldId id="334" r:id="rId10"/>
    <p:sldId id="294" r:id="rId11"/>
    <p:sldId id="328" r:id="rId12"/>
    <p:sldId id="326" r:id="rId13"/>
    <p:sldId id="335" r:id="rId14"/>
    <p:sldId id="336" r:id="rId15"/>
    <p:sldId id="343" r:id="rId16"/>
    <p:sldId id="299" r:id="rId17"/>
    <p:sldId id="307" r:id="rId18"/>
    <p:sldId id="325" r:id="rId19"/>
    <p:sldId id="300" r:id="rId20"/>
    <p:sldId id="302" r:id="rId21"/>
    <p:sldId id="303" r:id="rId22"/>
    <p:sldId id="337" r:id="rId23"/>
    <p:sldId id="301" r:id="rId24"/>
    <p:sldId id="338" r:id="rId25"/>
    <p:sldId id="344" r:id="rId26"/>
    <p:sldId id="349" r:id="rId27"/>
    <p:sldId id="327" r:id="rId28"/>
    <p:sldId id="339" r:id="rId29"/>
    <p:sldId id="309" r:id="rId30"/>
    <p:sldId id="313" r:id="rId31"/>
    <p:sldId id="314" r:id="rId32"/>
    <p:sldId id="315" r:id="rId33"/>
    <p:sldId id="308" r:id="rId34"/>
    <p:sldId id="345" r:id="rId35"/>
    <p:sldId id="350" r:id="rId36"/>
    <p:sldId id="329" r:id="rId37"/>
    <p:sldId id="330" r:id="rId38"/>
    <p:sldId id="340" r:id="rId39"/>
    <p:sldId id="346" r:id="rId40"/>
    <p:sldId id="352" r:id="rId41"/>
    <p:sldId id="319" r:id="rId42"/>
    <p:sldId id="320" r:id="rId43"/>
    <p:sldId id="347" r:id="rId44"/>
    <p:sldId id="353" r:id="rId45"/>
    <p:sldId id="342" r:id="rId46"/>
    <p:sldId id="348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42" d="100"/>
          <a:sy n="42" d="100"/>
        </p:scale>
        <p:origin x="16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BB93-BAE9-4D98-B8FE-98BE5BFF2E5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Visual</a:t>
            </a:r>
            <a:r>
              <a:rPr lang="en-US" baseline="0" dirty="0" smtClean="0"/>
              <a:t> Studio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open code, you only open a folder that the code exists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File menu and Open Folder option to open a folder.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an Explorer window used to view files.  Use the view menu to open the explorer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Double click a file in the Explorer window to open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Multiple windows will open in different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X on the tab to close a tab.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and choose close all to close all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output window to view code output.  Use the view menu to open the output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built in terminal window.  Use the view menu to open the terminal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open multiple terminal windows by clicking the + button.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are declared by specifying the type followed by a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value can be specified at the same time by setting it equal to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CLI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create a new project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create a new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change a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comparison operators that can be used to compare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less than, greater than, less than or equal to, greater than or equal to, equal to, and not equal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equal to has 2 equal signs.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multiple conditions in one if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do this by using the logical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and operator which checks if multiple conditions are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or operator which checks if one condition is true or another one is true.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short circuited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if statement will conditionally run logic based upon the result of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 must always evaluate to true or false or an error will occur.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 can be added to any if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if the if condition is false then the statements within the else will be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 Command Line Interface (CLI) allows you to enter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commands into the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use the terminal built into Visual Studio Code for ease of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some basic commands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– used to create new projects, files, or solutions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restore – used to restore the dependencies and tools of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 – used to build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– used to run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 – used to clean the output of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commands to modify a project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package – used to add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package – used to remove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from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reference – used to add a reference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reference – used to remove a reference from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addition to else statements there are else if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could chain a bunch of if else statements together, but a more succinct way of writing that would be with a switch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switch statement evaluates multiple conditions to find which logic should be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break statement is needed at the end of the statements for a particular case to stop the logic from going into the next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, decimal, and bool are what as known as value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 types contain data within their own memory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and array are reference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Reference types only contain a pointer to data in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is special and is declared just like value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reference types require the use of the new keyword in order to create a new instance of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Arrays are declared with other data types followed by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array is a reference type, it requires the new keyword to create a new instance of the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can be set to the array one by one or all at once.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this is the case then the array needs to be initialized with the number of indexes (values) that are required.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all at once, then values are provided in curly braces {} and are comma separated.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size of the array does not need to be specified if you are directly setting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a short hand the new keyword can be bypassed and directly set to values using the curly brace {}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using new within the CLI to create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Console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Class Library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Web API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600" dirty="0" smtClean="0"/>
              <a:t>A</a:t>
            </a:r>
            <a:r>
              <a:rPr lang="en-US" sz="2600" baseline="0" dirty="0" smtClean="0"/>
              <a:t> full reference is available here:  https://docs.microsoft.com/en-us/dotnet/core/tools/dotnet-new?tabs=netcore2x</a:t>
            </a:r>
            <a:endParaRPr lang="en-US" sz="2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 loop takes 3 statements.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statement is to initialize the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second statement is the condition to 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statement is to update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loop is similar to the for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is that it allows you to iterate through an enumerable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enumerable variable is a variable that has a type that implements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a value and reference type?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value or reference type?  What about string?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It would be difficult to deal with code</a:t>
            </a:r>
            <a:r>
              <a:rPr lang="en-US" sz="1200" baseline="0" dirty="0" smtClean="0"/>
              <a:t> that just went on endlessly.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Therefore, code is broken down into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should</a:t>
            </a:r>
            <a:r>
              <a:rPr lang="en-US" sz="1200" baseline="0" dirty="0" smtClean="0"/>
              <a:t> be</a:t>
            </a:r>
            <a:r>
              <a:rPr lang="en-US" sz="1200" dirty="0" smtClean="0"/>
              <a:t> small and manageable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statements grouped into cohesive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reusable.  You can call them multiple</a:t>
            </a:r>
            <a:r>
              <a:rPr lang="en-US" sz="1200" baseline="0" dirty="0" smtClean="0"/>
              <a:t> times without re-writing them.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Functions are methods that return a 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Only one value</a:t>
            </a:r>
            <a:r>
              <a:rPr lang="en-US" sz="1200" baseline="0" dirty="0" smtClean="0"/>
              <a:t> can be returned from a function.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Void methods do not return a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can have parameters, which are values passed to the method to be used inside of the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You can overload a method which</a:t>
            </a:r>
            <a:r>
              <a:rPr lang="en-US" sz="1200" baseline="0" dirty="0" smtClean="0"/>
              <a:t> means to have two methods with the same name.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If you do, it requires parameter types or the number of parameters (the signature) to be different.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general syntax for a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access modifier we will talk about later.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type is the type that should be returned.  If there is no value to be returned then void should be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Next comes the name of the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put in the parameters comma separated within the parenthesis ().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allow for type safety while at the same time allowing the same code to work for multiple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are used a lot with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 provides a number of generic collections within the </a:t>
            </a:r>
            <a:r>
              <a:rPr lang="en-US" baseline="0" dirty="0" err="1" smtClean="0"/>
              <a:t>System.Collections.Generic</a:t>
            </a:r>
            <a:r>
              <a:rPr lang="en-US" baseline="0" dirty="0" smtClean="0"/>
              <a:t> namespace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example is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advantage of using generics?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are made up of keywords, expressions, and operators.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Keywords are known words that are part of the language and perform some type of designation.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Expressions are a combination of operators and operands.  The operands can be values or variables.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Operators perform some action, such as in math we have operators like +, -, *, /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statements end with a semicolon 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can span multiple lines, but must always have the semicolon at the end of the statement.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 blocks can exist within other statement blocks.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can appear on their own line or at the end of the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line comments are done using two slashes.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there are built-in types and user 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Built-in types are built into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types are user defined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Anyone can create them by creating classes or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are provided by Microsoft in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basic built in types are bool,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string, and array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bool – represents a variable type that is true or false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– represents a variable type that is a number with no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decimal – represents a variable type that is a number with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 – represents a variable type that has multiple values of the same type.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value in an array is contained in an index.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an array index starts at 0 and increments or goes up by 1 for each additional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Built-In Types</a:t>
            </a:r>
          </a:p>
          <a:p>
            <a:pPr lvl="1"/>
            <a:r>
              <a:rPr lang="en-US" sz="2800" dirty="0" smtClean="0"/>
              <a:t>bool</a:t>
            </a:r>
          </a:p>
          <a:p>
            <a:pPr lvl="1"/>
            <a:r>
              <a:rPr lang="en-US" sz="2800" dirty="0" err="1" smtClean="0"/>
              <a:t>int</a:t>
            </a:r>
            <a:endParaRPr lang="en-US" sz="2800" dirty="0" smtClean="0"/>
          </a:p>
          <a:p>
            <a:pPr lvl="1"/>
            <a:r>
              <a:rPr lang="en-US" sz="2800" dirty="0" smtClean="0"/>
              <a:t>decimal</a:t>
            </a:r>
          </a:p>
          <a:p>
            <a:pPr lvl="1"/>
            <a:r>
              <a:rPr lang="en-US" sz="2800" dirty="0" smtClean="0"/>
              <a:t>string </a:t>
            </a:r>
          </a:p>
          <a:p>
            <a:pPr lvl="1"/>
            <a:r>
              <a:rPr lang="en-US" sz="2800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Variables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 = “test string”;</a:t>
            </a:r>
          </a:p>
          <a:p>
            <a:r>
              <a:rPr lang="en-US" sz="2800" dirty="0" smtClean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Number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 = 5;</a:t>
            </a:r>
          </a:p>
          <a:p>
            <a:pPr lvl="1"/>
            <a:r>
              <a:rPr lang="en-US" sz="2800" dirty="0" smtClean="0"/>
              <a:t>decimal 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 = 5.234;</a:t>
            </a:r>
            <a:endParaRPr lang="en-US" sz="2800" dirty="0"/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Bool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 = true;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myBool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, Statements, blocks, comments,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Do not compare with =</a:t>
            </a:r>
          </a:p>
          <a:p>
            <a:r>
              <a:rPr lang="en-US" sz="2800" dirty="0" smtClean="0"/>
              <a:t>&lt;   Less Than</a:t>
            </a:r>
          </a:p>
          <a:p>
            <a:r>
              <a:rPr lang="en-US" sz="2800" dirty="0"/>
              <a:t>&gt;</a:t>
            </a:r>
            <a:r>
              <a:rPr lang="en-US" sz="2800" dirty="0" smtClean="0"/>
              <a:t>   Greater Than</a:t>
            </a:r>
          </a:p>
          <a:p>
            <a:r>
              <a:rPr lang="en-US" sz="2800" dirty="0" smtClean="0"/>
              <a:t>&lt;=   Less Than or Equal To</a:t>
            </a:r>
          </a:p>
          <a:p>
            <a:r>
              <a:rPr lang="en-US" sz="2800" dirty="0" smtClean="0"/>
              <a:t>&gt;=   Greater Than or Equal To</a:t>
            </a:r>
          </a:p>
          <a:p>
            <a:r>
              <a:rPr lang="en-US" sz="2800" dirty="0" smtClean="0"/>
              <a:t>==   Equal To</a:t>
            </a:r>
          </a:p>
          <a:p>
            <a:r>
              <a:rPr lang="en-US" sz="2800" dirty="0" smtClean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   And</a:t>
            </a:r>
          </a:p>
          <a:p>
            <a:r>
              <a:rPr lang="en-US" sz="2800" dirty="0" smtClean="0"/>
              <a:t>|   Inclusive Or</a:t>
            </a:r>
          </a:p>
          <a:p>
            <a:r>
              <a:rPr lang="en-US" sz="2800" dirty="0" smtClean="0"/>
              <a:t>&amp;&amp;   Conditional And</a:t>
            </a:r>
          </a:p>
          <a:p>
            <a:r>
              <a:rPr lang="en-US" sz="2800" dirty="0" smtClean="0"/>
              <a:t>||   Conditional 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bool 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(“true”);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 smtClean="0"/>
              <a:t>(“false”);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</a:t>
            </a:r>
            <a:r>
              <a:rPr lang="en-US" sz="2400" dirty="0" smtClean="0"/>
              <a:t>ool </a:t>
            </a:r>
            <a:r>
              <a:rPr lang="en-US" sz="2400" dirty="0" smtClean="0"/>
              <a:t>myVariable2 = </a:t>
            </a:r>
            <a:r>
              <a:rPr lang="en-US" sz="2400" dirty="0" smtClean="0"/>
              <a:t>false;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 {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/>
              <a:t>(“true</a:t>
            </a:r>
            <a:r>
              <a:rPr lang="en-US" sz="2400" dirty="0" smtClean="0"/>
              <a:t>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}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Multiple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smtClean="0"/>
              <a:t>myVariable2 </a:t>
            </a:r>
            <a:r>
              <a:rPr lang="en-US" sz="2400" dirty="0"/>
              <a:t>= true</a:t>
            </a:r>
            <a:r>
              <a:rPr lang="en-US" sz="2400" dirty="0" smtClean="0"/>
              <a:t>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myVariable</a:t>
            </a:r>
            <a:r>
              <a:rPr lang="en-US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System</a:t>
            </a:r>
          </a:p>
          <a:p>
            <a:pPr lvl="1"/>
            <a:r>
              <a:rPr lang="en-US" sz="2600" dirty="0" smtClean="0"/>
              <a:t>Value Types</a:t>
            </a:r>
          </a:p>
          <a:p>
            <a:pPr lvl="2"/>
            <a:r>
              <a:rPr lang="en-US" sz="2200" dirty="0" smtClean="0"/>
              <a:t>Contain data within it’s own memory location.</a:t>
            </a:r>
          </a:p>
          <a:p>
            <a:pPr lvl="2"/>
            <a:r>
              <a:rPr lang="en-US" sz="2200" dirty="0" err="1" smtClean="0"/>
              <a:t>Int</a:t>
            </a:r>
            <a:r>
              <a:rPr lang="en-US" sz="2200" dirty="0" smtClean="0"/>
              <a:t>, decimal, bool, </a:t>
            </a:r>
            <a:r>
              <a:rPr lang="en-US" sz="2200" dirty="0" err="1" smtClean="0"/>
              <a:t>struct</a:t>
            </a:r>
            <a:endParaRPr lang="en-US" sz="2200" dirty="0"/>
          </a:p>
          <a:p>
            <a:pPr lvl="1"/>
            <a:r>
              <a:rPr lang="en-US" sz="2600" dirty="0" smtClean="0"/>
              <a:t>Reference Types</a:t>
            </a:r>
          </a:p>
          <a:p>
            <a:pPr lvl="2"/>
            <a:r>
              <a:rPr lang="en-US" sz="2200" dirty="0" smtClean="0"/>
              <a:t>Contain a pointer to a memory location.</a:t>
            </a:r>
          </a:p>
          <a:p>
            <a:pPr lvl="2"/>
            <a:r>
              <a:rPr lang="en-US" sz="2200" dirty="0" smtClean="0"/>
              <a:t>Require a new instance of an object.</a:t>
            </a:r>
          </a:p>
          <a:p>
            <a:pPr lvl="2"/>
            <a:r>
              <a:rPr lang="en-US" sz="2200" dirty="0" smtClean="0"/>
              <a:t>Are null if no instance of an object has been provided.</a:t>
            </a:r>
          </a:p>
          <a:p>
            <a:pPr lvl="2"/>
            <a:r>
              <a:rPr lang="en-US" sz="2200" dirty="0" smtClean="0"/>
              <a:t>string, array,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</a:t>
            </a:r>
            <a:r>
              <a:rPr lang="en-US" sz="2800" dirty="0" smtClean="0"/>
              <a:t>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 smtClean="0"/>
              <a:t>myArray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new </a:t>
            </a:r>
            <a:r>
              <a:rPr lang="en-US" sz="2600" dirty="0" err="1" smtClean="0"/>
              <a:t>int</a:t>
            </a:r>
            <a:r>
              <a:rPr lang="en-US" sz="2600" dirty="0" smtClean="0"/>
              <a:t> [5];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</a:t>
            </a:r>
            <a:r>
              <a:rPr lang="en-US" sz="2600" dirty="0"/>
              <a:t>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  <a:endParaRPr lang="en-US" sz="2600" dirty="0" smtClean="0"/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</a:t>
            </a:r>
            <a:r>
              <a:rPr lang="en-US" sz="2600" dirty="0" smtClean="0"/>
              <a:t>new </a:t>
            </a:r>
            <a:r>
              <a:rPr lang="en-US" sz="2600" dirty="0" err="1" smtClean="0"/>
              <a:t>int</a:t>
            </a:r>
            <a:r>
              <a:rPr lang="en-US" sz="2600" dirty="0" smtClean="0"/>
              <a:t>[] {0</a:t>
            </a:r>
            <a:r>
              <a:rPr lang="en-US" sz="2600" dirty="0"/>
              <a:t>, 1, 2, 3</a:t>
            </a:r>
            <a:r>
              <a:rPr lang="en-US" sz="2600" dirty="0" smtClean="0"/>
              <a:t>};</a:t>
            </a:r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</a:t>
            </a:r>
            <a:r>
              <a:rPr lang="en-US" sz="2600" dirty="0" smtClean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myArray</a:t>
            </a:r>
            <a:r>
              <a:rPr lang="en-US" sz="2600" dirty="0" smtClean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Commands within the command line</a:t>
            </a:r>
          </a:p>
          <a:p>
            <a:r>
              <a:rPr lang="en-US" sz="2800" dirty="0" smtClean="0"/>
              <a:t>Entered in the terminal window</a:t>
            </a:r>
          </a:p>
          <a:p>
            <a:r>
              <a:rPr lang="en-US" sz="2800" dirty="0" smtClean="0"/>
              <a:t>Basic Commands</a:t>
            </a:r>
          </a:p>
          <a:p>
            <a:pPr lvl="1"/>
            <a:r>
              <a:rPr lang="en-US" sz="2600" dirty="0" smtClean="0"/>
              <a:t>new, restore, build, run, clean</a:t>
            </a:r>
          </a:p>
          <a:p>
            <a:r>
              <a:rPr lang="en-US" sz="2800" dirty="0" smtClean="0"/>
              <a:t>Project Modification Commands</a:t>
            </a:r>
          </a:p>
          <a:p>
            <a:pPr lvl="1"/>
            <a:r>
              <a:rPr lang="en-US" sz="2600" dirty="0" smtClean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counter = 0;  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; </a:t>
            </a:r>
            <a:r>
              <a:rPr lang="en-US" sz="2800" dirty="0" smtClean="0"/>
              <a:t>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 in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value.ToString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Smaller and Manageable</a:t>
            </a:r>
          </a:p>
          <a:p>
            <a:r>
              <a:rPr lang="en-US" sz="2800" dirty="0" smtClean="0"/>
              <a:t>Cohesive Actions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eusable</a:t>
            </a:r>
          </a:p>
          <a:p>
            <a:r>
              <a:rPr lang="en-US" sz="2800" dirty="0" smtClean="0"/>
              <a:t>Functions Return a Value</a:t>
            </a:r>
          </a:p>
          <a:p>
            <a:pPr lvl="1"/>
            <a:r>
              <a:rPr lang="en-US" sz="2600" dirty="0" smtClean="0"/>
              <a:t>Only one value can be returned</a:t>
            </a:r>
          </a:p>
          <a:p>
            <a:r>
              <a:rPr lang="en-US" sz="2800" dirty="0" smtClean="0"/>
              <a:t>Voids do not Return a Value</a:t>
            </a:r>
          </a:p>
          <a:p>
            <a:r>
              <a:rPr lang="en-US" sz="2800" dirty="0" smtClean="0"/>
              <a:t>Parameters</a:t>
            </a:r>
          </a:p>
          <a:p>
            <a:r>
              <a:rPr lang="en-US" sz="2800" dirty="0" smtClean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[access modifier] [return type] [name]([type1] [parameter1], [type2] [parameter2])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457200" lvl="1" indent="0">
              <a:buNone/>
            </a:pPr>
            <a:r>
              <a:rPr lang="en-US" sz="2600" dirty="0" smtClean="0"/>
              <a:t>Statements…;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private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 </a:t>
            </a:r>
            <a:r>
              <a:rPr lang="en-US" sz="2800" dirty="0" err="1" smtClean="0"/>
              <a:t>int</a:t>
            </a:r>
            <a:r>
              <a:rPr lang="en-US" sz="2800" dirty="0" smtClean="0"/>
              <a:t> num2)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</a:t>
            </a:r>
            <a:r>
              <a:rPr lang="en-US" sz="2600" dirty="0" smtClean="0"/>
              <a:t>…;</a:t>
            </a: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new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Console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r>
              <a:rPr lang="en-US" sz="2800" dirty="0" smtClean="0"/>
              <a:t>Class Library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r>
              <a:rPr lang="en-US" sz="2800" dirty="0" smtClean="0"/>
              <a:t>Web API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Safety</a:t>
            </a:r>
          </a:p>
          <a:p>
            <a:r>
              <a:rPr lang="en-US" sz="2800" dirty="0" smtClean="0"/>
              <a:t>Re-use</a:t>
            </a:r>
          </a:p>
          <a:p>
            <a:r>
              <a:rPr lang="en-US" sz="2800" dirty="0" smtClean="0"/>
              <a:t>Generic Collections – </a:t>
            </a:r>
            <a:r>
              <a:rPr lang="en-US" sz="2800" dirty="0" err="1" smtClean="0"/>
              <a:t>System.Collections.Generic</a:t>
            </a:r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trings.Add</a:t>
            </a:r>
            <a:r>
              <a:rPr lang="en-US" sz="2800" dirty="0" smtClean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 </a:t>
            </a:r>
            <a:r>
              <a:rPr lang="en-US" sz="2800" dirty="0" err="1" smtClean="0"/>
              <a:t>ints</a:t>
            </a:r>
            <a:r>
              <a:rPr lang="en-US" sz="2800" dirty="0" smtClean="0"/>
              <a:t> = new 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int.s.Add</a:t>
            </a:r>
            <a:r>
              <a:rPr lang="en-US" sz="2800" dirty="0" smtClean="0"/>
              <a:t>(3);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generic list of names of everyone who is alive.</a:t>
            </a:r>
          </a:p>
          <a:p>
            <a:r>
              <a:rPr lang="en-US" sz="3000" dirty="0" smtClean="0"/>
              <a:t>At the end of the program, list everyone still alive.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DotNet</a:t>
            </a:r>
            <a:r>
              <a:rPr lang="en-US" sz="2800" dirty="0" smtClean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codeasy.net/welcome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 smtClean="0">
                <a:hlinkClick r:id="rId6"/>
              </a:rPr>
              <a:t>https</a:t>
            </a:r>
            <a:r>
              <a:rPr lang="en-US" sz="2600" dirty="0">
                <a:hlinkClick r:id="rId6"/>
              </a:rPr>
              <a:t>://mva.microsoft.com</a:t>
            </a:r>
            <a:r>
              <a:rPr lang="en-US" sz="2600" dirty="0" smtClean="0">
                <a:hlinkClick r:id="rId6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docs.microsoft.com/en-us/dotnet/csharp/index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declaring different types of variables.</a:t>
            </a:r>
          </a:p>
          <a:p>
            <a:r>
              <a:rPr lang="en-US" sz="3200" dirty="0" smtClean="0"/>
              <a:t>Try different combinations of if, else statements.</a:t>
            </a:r>
          </a:p>
          <a:p>
            <a:r>
              <a:rPr lang="en-US" sz="3200" dirty="0" smtClean="0"/>
              <a:t>Try different combinations and logic for loops.</a:t>
            </a:r>
          </a:p>
          <a:p>
            <a:r>
              <a:rPr lang="en-US" sz="3200" dirty="0" smtClean="0"/>
              <a:t>Try creating different methods with different parameters and return types.</a:t>
            </a:r>
          </a:p>
          <a:p>
            <a:r>
              <a:rPr lang="en-US" sz="3200" dirty="0" smtClean="0"/>
              <a:t>Try different ways of working with the generic list.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Console Application in Visual Studio Code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Made up of:</a:t>
            </a:r>
          </a:p>
          <a:p>
            <a:pPr lvl="1"/>
            <a:r>
              <a:rPr lang="en-US" sz="2600" dirty="0" smtClean="0"/>
              <a:t>Keywords</a:t>
            </a:r>
          </a:p>
          <a:p>
            <a:pPr lvl="1"/>
            <a:r>
              <a:rPr lang="en-US" sz="2600" dirty="0" smtClean="0"/>
              <a:t>Expressions</a:t>
            </a:r>
          </a:p>
          <a:p>
            <a:pPr lvl="1"/>
            <a:r>
              <a:rPr lang="en-US" sz="2600" dirty="0" smtClean="0"/>
              <a:t>Operators</a:t>
            </a:r>
          </a:p>
          <a:p>
            <a:r>
              <a:rPr lang="en-US" sz="2800" dirty="0" smtClean="0"/>
              <a:t>Statements end with a Semicolon 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Statements can span multiple lines</a:t>
            </a:r>
          </a:p>
          <a:p>
            <a:r>
              <a:rPr lang="en-US" sz="2800" dirty="0" smtClean="0"/>
              <a:t>Statement blocks contain multiple statements</a:t>
            </a:r>
          </a:p>
          <a:p>
            <a:pPr lvl="1"/>
            <a:r>
              <a:rPr lang="en-US" sz="2600" dirty="0" smtClean="0"/>
              <a:t>Surrounded by curly braces { }</a:t>
            </a:r>
          </a:p>
          <a:p>
            <a:pPr lvl="1"/>
            <a:r>
              <a:rPr lang="en-US" sz="2600" dirty="0" smtClean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Statements and Statement Blocks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// this is a comment</a:t>
            </a:r>
          </a:p>
          <a:p>
            <a:pPr lvl="1"/>
            <a:r>
              <a:rPr lang="en-US" sz="2800" dirty="0" smtClean="0"/>
              <a:t>Single line comments</a:t>
            </a:r>
          </a:p>
          <a:p>
            <a:r>
              <a:rPr lang="en-US" sz="2800" dirty="0" smtClean="0"/>
              <a:t>/* this is a multi line </a:t>
            </a:r>
          </a:p>
          <a:p>
            <a:pPr marL="0" indent="0">
              <a:buNone/>
            </a:pPr>
            <a:r>
              <a:rPr lang="en-US" sz="2800" dirty="0" smtClean="0"/>
              <a:t>	comment */</a:t>
            </a:r>
          </a:p>
          <a:p>
            <a:pPr lvl="1"/>
            <a:r>
              <a:rPr lang="en-US" sz="2800" dirty="0" smtClean="0"/>
              <a:t>Multi-line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7471</TotalTime>
  <Words>3469</Words>
  <Application>Microsoft Office PowerPoint</Application>
  <PresentationFormat>Widescreen</PresentationFormat>
  <Paragraphs>518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347</cp:revision>
  <dcterms:created xsi:type="dcterms:W3CDTF">2017-04-24T23:58:16Z</dcterms:created>
  <dcterms:modified xsi:type="dcterms:W3CDTF">2018-02-04T13:51:10Z</dcterms:modified>
</cp:coreProperties>
</file>