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63" r:id="rId2"/>
    <p:sldId id="258" r:id="rId3"/>
    <p:sldId id="261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-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2B80-0A02-4B16-AA71-1D335E61658D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D18D8-CABF-4B21-80C9-36F591001BA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4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F23DA9-9CDB-45C3-BBDB-79666EC49A5F}" type="datetimeFigureOut">
              <a:rPr lang="fr-FR" smtClean="0"/>
              <a:t>08/01/2019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5ECAB1-0E33-4331-BFC8-CE5959CE8DF1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F9F118-AA7E-42E9-9B89-A4AED360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144634"/>
            <a:ext cx="8784978" cy="13080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182880" tIns="45720" rIns="182880" bIns="45720" anchor="ctr" anchorCtr="0" upright="1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sz="44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Projet Optimisation     </a:t>
            </a:r>
            <a:endParaRPr lang="fr-FR" sz="44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2400" dirty="0">
                <a:solidFill>
                  <a:srgbClr val="FFFFFF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Optimisation de la trajectoire d’un lanceur spatial</a:t>
            </a:r>
          </a:p>
          <a:p>
            <a:pPr algn="r">
              <a:spcAft>
                <a:spcPts val="0"/>
              </a:spcAft>
            </a:pPr>
            <a:endParaRPr lang="fr-FR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 de texte 2">
            <a:extLst>
              <a:ext uri="{FF2B5EF4-FFF2-40B4-BE49-F238E27FC236}">
                <a16:creationId xmlns:a16="http://schemas.microsoft.com/office/drawing/2014/main" id="{6C550431-B187-4D1E-A60E-D92B0B9B8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047" y="2276872"/>
            <a:ext cx="2241953" cy="70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Geoffrey Pouliquen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Apolline El Baz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EA5751-EDC2-43CC-9564-8B7AFB24F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4" y="1758277"/>
            <a:ext cx="6711524" cy="41044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A8913D4-B85D-4B07-BE37-3F860812D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61529"/>
            <a:ext cx="2241953" cy="9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Introduction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04663"/>
            <a:ext cx="3828434" cy="596839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395536" y="1484784"/>
                <a:ext cx="518457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3200" dirty="0"/>
              </a:p>
              <a:p>
                <a:r>
                  <a:rPr lang="fr-FR" sz="3200" dirty="0"/>
                  <a:t>Masse du satellite :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sz="32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sz="3200" i="1">
                        <a:latin typeface="Cambria Math"/>
                      </a:rPr>
                      <m:t>=2000 </m:t>
                    </m:r>
                    <m:r>
                      <a:rPr lang="fr-FR" sz="3200" i="1">
                        <a:latin typeface="Cambria Math"/>
                      </a:rPr>
                      <m:t>𝑘𝑔</m:t>
                    </m:r>
                  </m:oMath>
                </a14:m>
                <a:endParaRPr lang="fr-FR" sz="3200" dirty="0"/>
              </a:p>
              <a:p>
                <a:endParaRPr lang="fr-FR" sz="3200" dirty="0"/>
              </a:p>
              <a:p>
                <a:endParaRPr lang="fr-FR" sz="3200" dirty="0"/>
              </a:p>
              <a:p>
                <a:r>
                  <a:rPr lang="fr-FR" sz="3200" dirty="0"/>
                  <a:t>Hauteur de l’orbite :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sz="32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fr-FR" sz="3200" i="1">
                        <a:latin typeface="Cambria Math"/>
                      </a:rPr>
                      <m:t>=300 </m:t>
                    </m:r>
                    <m:r>
                      <a:rPr lang="fr-FR" sz="3200" i="1">
                        <a:latin typeface="Cambria Math"/>
                      </a:rPr>
                      <m:t>𝑘𝑚</m:t>
                    </m:r>
                  </m:oMath>
                </a14:m>
                <a:r>
                  <a:rPr lang="fr-FR" sz="3200" dirty="0"/>
                  <a:t> </a:t>
                </a:r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5184576" cy="3539430"/>
              </a:xfrm>
              <a:prstGeom prst="rect">
                <a:avLst/>
              </a:prstGeom>
              <a:blipFill>
                <a:blip r:embed="rId3"/>
                <a:stretch>
                  <a:fillRect l="-30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60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0D826EE-A8B2-4C68-845D-7A27746CB3CC}"/>
              </a:ext>
            </a:extLst>
          </p:cNvPr>
          <p:cNvSpPr txBox="1"/>
          <p:nvPr/>
        </p:nvSpPr>
        <p:spPr>
          <a:xfrm>
            <a:off x="179512" y="1610466"/>
            <a:ext cx="6119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Basé sur l’algorithme SQP </a:t>
            </a:r>
          </a:p>
          <a:p>
            <a:r>
              <a:rPr lang="fr-FR" sz="1600" dirty="0"/>
              <a:t>(Sequential Quadratic Programming)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8DF9F98-3E1C-4010-87AC-003E6CDC4EE4}"/>
                  </a:ext>
                </a:extLst>
              </p:cNvPr>
              <p:cNvSpPr/>
              <p:nvPr/>
            </p:nvSpPr>
            <p:spPr>
              <a:xfrm>
                <a:off x="4067944" y="1555963"/>
                <a:ext cx="4081567" cy="127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/>
                  <a:t>Permet de résoudre les problèmes de type :</a:t>
                </a:r>
              </a:p>
              <a:p>
                <a:endParaRPr lang="fr-FR" sz="1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r-FR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fr-FR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fr-FR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𝑠𝑜𝑢𝑠</m:t>
                              </m:r>
                              <m:r>
                                <a:rPr lang="fr-FR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8DF9F98-3E1C-4010-87AC-003E6CDC4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5963"/>
                <a:ext cx="4081567" cy="1278555"/>
              </a:xfrm>
              <a:prstGeom prst="rect">
                <a:avLst/>
              </a:prstGeom>
              <a:blipFill>
                <a:blip r:embed="rId2"/>
                <a:stretch>
                  <a:fillRect l="-746" t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7F48D875-1E92-4B14-B6C2-65E642EFA4C5}"/>
              </a:ext>
            </a:extLst>
          </p:cNvPr>
          <p:cNvSpPr txBox="1"/>
          <p:nvPr/>
        </p:nvSpPr>
        <p:spPr>
          <a:xfrm>
            <a:off x="3589701" y="3040620"/>
            <a:ext cx="38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Testé sur deux problèmes :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288FD0-7638-477F-9847-50FD2E92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fr-FR" dirty="0"/>
              <a:t>Optimiseur SQP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370B501-4051-4B53-B6E1-7424F14D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2349619"/>
            <a:ext cx="3181350" cy="3790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E7E72B-F3DE-4C09-B695-CD6AA0D053ED}"/>
                  </a:ext>
                </a:extLst>
              </p:cNvPr>
              <p:cNvSpPr/>
              <p:nvPr/>
            </p:nvSpPr>
            <p:spPr>
              <a:xfrm>
                <a:off x="3563888" y="5214557"/>
                <a:ext cx="3032946" cy="1088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u="sng" dirty="0">
                    <a:latin typeface="Cambria Math" panose="02040503050406030204" pitchFamily="18" charset="0"/>
                  </a:rPr>
                  <a:t>Ariane 1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𝑀𝑖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𝑠𝑜𝑢𝑠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∆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E7E72B-F3DE-4C09-B695-CD6AA0D0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214557"/>
                <a:ext cx="3032946" cy="1088760"/>
              </a:xfrm>
              <a:prstGeom prst="rect">
                <a:avLst/>
              </a:prstGeom>
              <a:blipFill>
                <a:blip r:embed="rId4"/>
                <a:stretch>
                  <a:fillRect l="-1811" t="-33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E328918-5635-45DE-98B1-EF3E0B9C5A2C}"/>
                  </a:ext>
                </a:extLst>
              </p:cNvPr>
              <p:cNvSpPr/>
              <p:nvPr/>
            </p:nvSpPr>
            <p:spPr>
              <a:xfrm>
                <a:off x="3563888" y="3470508"/>
                <a:ext cx="5848888" cy="819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u="sng" dirty="0">
                    <a:latin typeface="Cambria Math" panose="02040503050406030204" pitchFamily="18" charset="0"/>
                  </a:rPr>
                  <a:t>MH4WD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𝑀𝑖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fr-FR" sz="1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E328918-5635-45DE-98B1-EF3E0B9C5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470508"/>
                <a:ext cx="5848888" cy="819904"/>
              </a:xfrm>
              <a:prstGeom prst="rect">
                <a:avLst/>
              </a:prstGeom>
              <a:blipFill>
                <a:blip r:embed="rId5"/>
                <a:stretch>
                  <a:fillRect l="-938" t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9030E7-8574-426E-8E1B-E125BDFD3EAC}"/>
                  </a:ext>
                </a:extLst>
              </p:cNvPr>
              <p:cNvSpPr/>
              <p:nvPr/>
            </p:nvSpPr>
            <p:spPr>
              <a:xfrm>
                <a:off x="3851920" y="4233171"/>
                <a:ext cx="3140860" cy="89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−2=0</m:t>
                              </m:r>
                              <m:r>
                                <m:rPr>
                                  <m:nor/>
                                </m:rPr>
                                <a:rPr lang="fr-FR" sz="1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fr-FR" sz="1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+2=0</m:t>
                              </m:r>
                              <m:r>
                                <m:rPr>
                                  <m:nor/>
                                </m:rPr>
                                <a:rPr lang="fr-F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9030E7-8574-426E-8E1B-E125BDFD3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233171"/>
                <a:ext cx="3140860" cy="890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0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d’étagement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20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200" i="1" dirty="0" smtClean="0">
                                  <a:latin typeface="Cambria Math"/>
                                </a:rPr>
                                <m:t>𝑀𝑎</m:t>
                              </m:r>
                              <m:sSub>
                                <m:sSubPr>
                                  <m:ctrlPr>
                                    <a:rPr lang="fr-FR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i="1" dirty="0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sz="2200" i="1" dirty="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fr-FR" sz="220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200" i="1" dirty="0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i="1" dirty="0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sz="2200" i="1" dirty="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fr-FR" sz="220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sz="2200" i="1" dirty="0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FR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i="1" dirty="0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sz="2200" i="1" dirty="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fr-FR" sz="2200" i="1" dirty="0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fr-FR" sz="220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200" i="1" dirty="0" smtClean="0">
                                  <a:latin typeface="Cambria Math"/>
                                </a:rPr>
                                <m:t>𝐽</m:t>
                              </m:r>
                              <m:r>
                                <a:rPr lang="fr-FR" sz="2200" i="1" dirty="0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200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i="1" dirty="0" err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fr-FR" sz="2200" i="1" dirty="0" err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fr-FR" sz="2200" i="1" dirty="0">
                                      <a:latin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i="1" dirty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fr-FR" sz="2200" i="1" dirty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fr-FR" sz="2200" i="1" dirty="0">
                                  <a:latin typeface="Cambria Math"/>
                                </a:rPr>
                                <m:t>𝑠𝑜𝑢𝑠</m:t>
                              </m:r>
                              <m:r>
                                <a:rPr lang="fr-FR" sz="2200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2200" i="1" dirty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fr-FR" sz="2200" i="1" dirty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2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i="1" dirty="0" err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sz="2200" i="1" dirty="0" err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fr-FR" sz="2200" dirty="0"/>
                  <a:t>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200" i="1" dirty="0" smtClean="0">
                                <a:latin typeface="Cambria Math"/>
                              </a:rPr>
                              <m:t>𝑀𝑖</m:t>
                            </m:r>
                            <m:sSub>
                              <m:sSubPr>
                                <m:ctrlP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20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20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20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220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2200" i="1" dirty="0" smtClean="0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ctrlP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  <m:e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fr-FR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sz="22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sz="22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200" i="1" dirty="0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fr-FR" sz="2200" i="1" dirty="0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fr-FR" sz="2200" i="1" dirty="0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2200" i="1" dirty="0" err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200" i="1" dirty="0" err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fr-FR" sz="2200" i="1" dirty="0" err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fr-FR" sz="220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22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i="1" dirty="0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fr-FR" sz="2200" i="1" dirty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e>
                            <m:r>
                              <a:rPr lang="fr-FR" sz="2200" i="1" dirty="0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2200" i="1" dirty="0" smtClean="0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3 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fr-FR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 dirty="0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2200" i="1" dirty="0" smtClean="0">
                                        <a:latin typeface="Cambria Math"/>
                                      </a:rPr>
                                      <m:t>𝑒𝑗</m:t>
                                    </m:r>
                                  </m:sub>
                                </m:sSub>
                              </m:e>
                            </m:nary>
                            <m:func>
                              <m:funcPr>
                                <m:ctrlP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200" i="0" dirty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2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20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2200" i="1" dirty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sz="220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2200" i="1" dirty="0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2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2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fr-F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fr-FR" sz="2200" dirty="0"/>
                  <a:t>Si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2200" dirty="0"/>
                  <a:t> vérifient les conditions KKT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fr-FR" sz="2200" i="1" dirty="0" smtClean="0">
                            <a:latin typeface="Cambria Math"/>
                          </a:rPr>
                          <m:t>𝑒𝑗</m:t>
                        </m:r>
                      </m:sub>
                    </m:sSub>
                    <m:r>
                      <a:rPr lang="fr-FR" sz="2200" i="1" dirty="0">
                        <a:latin typeface="Cambria Math"/>
                      </a:rPr>
                      <m:t> (1−</m:t>
                    </m:r>
                    <m:sSub>
                      <m:sSubPr>
                        <m:ctrlPr>
                          <a:rPr lang="el-G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i="1" dirty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2200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sz="2200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22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sz="2200" i="1" dirty="0" err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sz="2200" i="1" dirty="0">
                        <a:latin typeface="Cambria Math"/>
                      </a:rPr>
                      <m:t> )=</m:t>
                    </m:r>
                    <m:r>
                      <a:rPr lang="fr-FR" sz="2200" i="1" dirty="0">
                        <a:latin typeface="Cambria Math"/>
                      </a:rPr>
                      <m:t>𝐶</m:t>
                    </m:r>
                    <m:r>
                      <a:rPr lang="fr-FR" sz="2200" i="1" dirty="0">
                        <a:latin typeface="Cambria Math"/>
                      </a:rPr>
                      <m:t> </m:t>
                    </m:r>
                    <m:r>
                      <a:rPr lang="fr-FR" sz="2200" i="1" dirty="0">
                        <a:latin typeface="Cambria Math"/>
                      </a:rPr>
                      <m:t>𝑜</m:t>
                    </m:r>
                    <m:r>
                      <a:rPr lang="fr-FR" sz="2200" i="1" dirty="0">
                        <a:latin typeface="Cambria Math"/>
                      </a:rPr>
                      <m:t>ù </m:t>
                    </m:r>
                    <m:sSub>
                      <m:sSubPr>
                        <m:ctrlPr>
                          <a:rPr lang="el-G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i="1" dirty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fr-FR" sz="2200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fr-FR" sz="22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2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i="1" dirty="0" err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200" i="1" dirty="0" err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fr-FR" sz="2200" i="1" dirty="0">
                            <a:latin typeface="Cambria Math"/>
                          </a:rPr>
                          <m:t>1+</m:t>
                        </m:r>
                        <m:sSub>
                          <m:sSub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i="1" dirty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2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fr-F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3 </m:t>
                          </m:r>
                        </m:sup>
                        <m:e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𝑒𝑗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fr-FR" sz="2200" i="1">
                                              <a:latin typeface="Cambria Math" panose="02040503050406030204" pitchFamily="18" charset="0"/>
                                            </a:rPr>
                                            <m:t>𝑒𝑗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fr-FR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2200" i="1">
                          <a:latin typeface="Cambria Math" panose="02040503050406030204" pitchFamily="18" charset="0"/>
                        </a:rPr>
                        <m:t>= 0 </m:t>
                      </m:r>
                    </m:oMath>
                  </m:oMathPara>
                </a14:m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Résolution numérique avec la méthode de Newton :</a:t>
                </a:r>
                <a14:m>
                  <m:oMath xmlns:m="http://schemas.openxmlformats.org/officeDocument/2006/math">
                    <m:r>
                      <a:rPr lang="fr-FR" sz="2200" b="0" i="0" dirty="0" smtClean="0">
                        <a:latin typeface="Cambria Math"/>
                      </a:rPr>
                      <m:t> </m:t>
                    </m:r>
                  </m:oMath>
                </a14:m>
                <a:endParaRPr lang="fr-FR" sz="2200" b="0" i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200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dirty="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200" b="0" i="0" dirty="0" smtClean="0">
                              <a:latin typeface="Cambria Math"/>
                            </a:rPr>
                            <m:t>k</m:t>
                          </m:r>
                          <m:r>
                            <a:rPr lang="fr-FR" sz="2200" b="0" i="0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fr-FR" sz="220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22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dirty="0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2200" i="1" dirty="0" err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r-FR" sz="2200" i="1" dirty="0">
                          <a:latin typeface="Cambria Math"/>
                        </a:rPr>
                        <m:t>−</m:t>
                      </m:r>
                      <m:r>
                        <a:rPr lang="el-GR" sz="2200" i="1" dirty="0">
                          <a:latin typeface="Cambria Math"/>
                        </a:rPr>
                        <m:t>𝛼</m:t>
                      </m:r>
                      <m:r>
                        <a:rPr lang="el-GR" sz="2200" i="1" dirty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l-GR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i="1" dirty="0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fr-FR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 dirty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2200" i="1" dirty="0">
                                  <a:latin typeface="Cambria Math"/>
                                </a:rPr>
                                <m:t>𝐸𝑡𝑎𝑔𝑒𝑚𝑒𝑛𝑡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2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i="1" dirty="0" err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2200" i="1" dirty="0" err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sz="2200" i="1" dirty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fr-FR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200" i="1" dirty="0" err="1">
                                  <a:latin typeface="Cambria Math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fr-FR" sz="22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i="1" dirty="0" err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2200" i="1" dirty="0" err="1">
                                      <a:latin typeface="Cambria Math"/>
                                    </a:rPr>
                                    <m:t>𝐸𝑡𝑎𝑔𝑒𝑚𝑒𝑛𝑡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2200" i="1" dirty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200" i="1" dirty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fr-FR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2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i="1" dirty="0" err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2200" i="1" dirty="0" err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sz="2200" i="1" dirty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lang="fr-FR" sz="2200" dirty="0">
                          <a:latin typeface="Cambria Math" panose="02040503050406030204" pitchFamily="18" charset="0"/>
                          <a:ea typeface="Cambria Math"/>
                        </a:rPr>
                        <m:t>⇒</m:t>
                      </m:r>
                      <m:r>
                        <a:rPr lang="fr-FR" sz="2200" b="0" i="1" dirty="0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r-FR" sz="2200" dirty="0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fr-FR" sz="22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2200" b="0" i="1" dirty="0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2200" b="0" i="1" dirty="0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2200" dirty="0"/>
              </a:p>
              <a:p>
                <a:pPr marL="0" indent="0">
                  <a:buNone/>
                </a:pPr>
                <a:endParaRPr lang="fr-FR" sz="1900" dirty="0"/>
              </a:p>
              <a:p>
                <a:pPr marL="0" indent="0">
                  <a:buNone/>
                </a:pPr>
                <a:endParaRPr lang="fr-FR" sz="21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96752"/>
                <a:ext cx="8229600" cy="5328592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08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AA786-9A58-4BF7-BC18-FB5DF9A0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Simulateur de trajectoire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690D1F-64BC-4AC3-8AD5-9F6728BC1D5F}"/>
              </a:ext>
            </a:extLst>
          </p:cNvPr>
          <p:cNvSpPr txBox="1"/>
          <p:nvPr/>
        </p:nvSpPr>
        <p:spPr>
          <a:xfrm>
            <a:off x="301752" y="1557662"/>
            <a:ext cx="398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simule la trajectoire du laceur selon les équations du mouvement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138876-63FF-499B-B864-7BC5725C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263987"/>
            <a:ext cx="2207457" cy="122413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014A8E0-118E-45D7-9177-F30A75EF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363363"/>
            <a:ext cx="2217771" cy="230599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A399F75-1303-4278-BF6E-C2EF9731033C}"/>
              </a:ext>
            </a:extLst>
          </p:cNvPr>
          <p:cNvSpPr txBox="1"/>
          <p:nvPr/>
        </p:nvSpPr>
        <p:spPr>
          <a:xfrm>
            <a:off x="275053" y="3717032"/>
            <a:ext cx="328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prenant comme arguments les angles [θ</a:t>
            </a:r>
            <a:r>
              <a:rPr lang="fr-FR" baseline="-25000" dirty="0"/>
              <a:t>0</a:t>
            </a:r>
            <a:r>
              <a:rPr lang="fr-FR" dirty="0"/>
              <a:t>, θ</a:t>
            </a:r>
            <a:r>
              <a:rPr lang="fr-FR" baseline="-25000" dirty="0"/>
              <a:t>1</a:t>
            </a:r>
            <a:r>
              <a:rPr lang="fr-FR" dirty="0"/>
              <a:t>, θ</a:t>
            </a:r>
            <a:r>
              <a:rPr lang="fr-FR" baseline="-25000" dirty="0"/>
              <a:t>2</a:t>
            </a:r>
            <a:r>
              <a:rPr lang="fr-FR" dirty="0"/>
              <a:t>, θ</a:t>
            </a:r>
            <a:r>
              <a:rPr lang="fr-FR" baseline="-25000" dirty="0"/>
              <a:t>3</a:t>
            </a:r>
            <a:r>
              <a:rPr lang="fr-FR" dirty="0"/>
              <a:t>]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920416-C8BD-4B2F-AF9D-2B0A325BDC5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84" y="1956047"/>
            <a:ext cx="3557239" cy="442849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1BEB16-9246-4F31-A822-C700BE8FF8C7}"/>
              </a:ext>
            </a:extLst>
          </p:cNvPr>
          <p:cNvSpPr txBox="1"/>
          <p:nvPr/>
        </p:nvSpPr>
        <p:spPr>
          <a:xfrm>
            <a:off x="4886921" y="151149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Puis, on détermine R, V et M</a:t>
            </a:r>
          </a:p>
        </p:txBody>
      </p:sp>
    </p:spTree>
    <p:extLst>
      <p:ext uri="{BB962C8B-B14F-4D97-AF65-F5344CB8AC3E}">
        <p14:creationId xmlns:p14="http://schemas.microsoft.com/office/powerpoint/2010/main" val="343769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fr-FR" dirty="0"/>
                  <a:t>Réglage de la vitesse de propulsion initiale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sz="3600" i="1" dirty="0" err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8784976" cy="37444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539552" y="1900863"/>
                <a:ext cx="7920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Vitesse cible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sz="200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000" dirty="0"/>
                  <a:t> = 7725 m/s  </a:t>
                </a: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00863"/>
                <a:ext cx="792088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47" t="-9231" b="-26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10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354</TotalTime>
  <Words>185</Words>
  <Application>Microsoft Office PowerPoint</Application>
  <PresentationFormat>Affichage à l'écran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Georgia</vt:lpstr>
      <vt:lpstr>Wingdings</vt:lpstr>
      <vt:lpstr>Wingdings 2</vt:lpstr>
      <vt:lpstr>Civil</vt:lpstr>
      <vt:lpstr>Présentation PowerPoint</vt:lpstr>
      <vt:lpstr>Introduction</vt:lpstr>
      <vt:lpstr>Optimiseur SQP</vt:lpstr>
      <vt:lpstr>Problème d’étagement</vt:lpstr>
      <vt:lpstr>Simulateur de trajectoire</vt:lpstr>
      <vt:lpstr>Réglage de la vitesse de propulsion initiale V_p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Optimisation</dc:title>
  <dc:creator>rimbu</dc:creator>
  <cp:lastModifiedBy>Geoffrey Pouliquen</cp:lastModifiedBy>
  <cp:revision>40</cp:revision>
  <dcterms:created xsi:type="dcterms:W3CDTF">2019-01-07T17:31:43Z</dcterms:created>
  <dcterms:modified xsi:type="dcterms:W3CDTF">2019-01-08T22:15:16Z</dcterms:modified>
</cp:coreProperties>
</file>