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128F-636F-20E9-E8A2-F3F3C20FF3FE}"/>
              </a:ext>
            </a:extLst>
          </p:cNvPr>
          <p:cNvSpPr>
            <a:spLocks noGrp="1"/>
          </p:cNvSpPr>
          <p:nvPr>
            <p:ph type="ctrTitle"/>
          </p:nvPr>
        </p:nvSpPr>
        <p:spPr>
          <a:xfrm>
            <a:off x="1507067" y="811763"/>
            <a:ext cx="7766936" cy="1175657"/>
          </a:xfrm>
        </p:spPr>
        <p:txBody>
          <a:bodyPr/>
          <a:lstStyle/>
          <a:p>
            <a:pPr algn="just">
              <a:lnSpc>
                <a:spcPct val="150000"/>
              </a:lnSpc>
            </a:pPr>
            <a:r>
              <a:rPr lang="en-IN" sz="3600" dirty="0"/>
              <a:t>PRESENTED BY:</a:t>
            </a:r>
          </a:p>
        </p:txBody>
      </p:sp>
      <p:sp>
        <p:nvSpPr>
          <p:cNvPr id="3" name="Subtitle 2">
            <a:extLst>
              <a:ext uri="{FF2B5EF4-FFF2-40B4-BE49-F238E27FC236}">
                <a16:creationId xmlns:a16="http://schemas.microsoft.com/office/drawing/2014/main" id="{E8500568-8DD8-004D-7348-0F0B9DD6B7EA}"/>
              </a:ext>
            </a:extLst>
          </p:cNvPr>
          <p:cNvSpPr>
            <a:spLocks noGrp="1"/>
          </p:cNvSpPr>
          <p:nvPr>
            <p:ph type="subTitle" idx="1"/>
          </p:nvPr>
        </p:nvSpPr>
        <p:spPr>
          <a:xfrm>
            <a:off x="1600373" y="2369977"/>
            <a:ext cx="7766936" cy="2889724"/>
          </a:xfrm>
        </p:spPr>
        <p:txBody>
          <a:bodyPr/>
          <a:lstStyle/>
          <a:p>
            <a:pPr algn="just"/>
            <a:r>
              <a:rPr lang="en-IN" dirty="0">
                <a:solidFill>
                  <a:schemeClr val="tx1"/>
                </a:solidFill>
              </a:rPr>
              <a:t>LOGESWARI N</a:t>
            </a:r>
          </a:p>
          <a:p>
            <a:pPr algn="just"/>
            <a:r>
              <a:rPr lang="en-IN" dirty="0" err="1">
                <a:solidFill>
                  <a:schemeClr val="tx1"/>
                </a:solidFill>
              </a:rPr>
              <a:t>B.Tech</a:t>
            </a:r>
            <a:r>
              <a:rPr lang="en-IN" dirty="0">
                <a:solidFill>
                  <a:schemeClr val="tx1"/>
                </a:solidFill>
              </a:rPr>
              <a:t>-INFORMATION TECHNOLOGY(3</a:t>
            </a:r>
            <a:r>
              <a:rPr lang="en-IN" baseline="30000" dirty="0">
                <a:solidFill>
                  <a:schemeClr val="tx1"/>
                </a:solidFill>
              </a:rPr>
              <a:t>RD</a:t>
            </a:r>
            <a:r>
              <a:rPr lang="en-IN" dirty="0">
                <a:solidFill>
                  <a:schemeClr val="tx1"/>
                </a:solidFill>
              </a:rPr>
              <a:t> YEAR)</a:t>
            </a:r>
          </a:p>
          <a:p>
            <a:pPr algn="just"/>
            <a:r>
              <a:rPr lang="en-IN" dirty="0">
                <a:solidFill>
                  <a:schemeClr val="tx1"/>
                </a:solidFill>
              </a:rPr>
              <a:t>UNIVERSITY COLLEGE OF ENGINEERING,VILLUPURAM.</a:t>
            </a:r>
          </a:p>
          <a:p>
            <a:pPr algn="just"/>
            <a:r>
              <a:rPr lang="en-IN" dirty="0">
                <a:solidFill>
                  <a:schemeClr val="tx1"/>
                </a:solidFill>
              </a:rPr>
              <a:t>REGISTER NO:422521205020</a:t>
            </a:r>
          </a:p>
          <a:p>
            <a:pPr algn="just"/>
            <a:r>
              <a:rPr lang="en-IN" dirty="0">
                <a:solidFill>
                  <a:schemeClr val="tx1"/>
                </a:solidFill>
              </a:rPr>
              <a:t>MAIL </a:t>
            </a:r>
            <a:r>
              <a:rPr lang="en-IN" dirty="0" err="1">
                <a:solidFill>
                  <a:schemeClr val="tx1"/>
                </a:solidFill>
              </a:rPr>
              <a:t>ID:logunsamy@gmail.com</a:t>
            </a:r>
            <a:endParaRPr lang="en-IN" dirty="0">
              <a:solidFill>
                <a:schemeClr val="tx1"/>
              </a:solidFill>
            </a:endParaRPr>
          </a:p>
        </p:txBody>
      </p:sp>
    </p:spTree>
    <p:extLst>
      <p:ext uri="{BB962C8B-B14F-4D97-AF65-F5344CB8AC3E}">
        <p14:creationId xmlns:p14="http://schemas.microsoft.com/office/powerpoint/2010/main" val="158676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B1D7-86F8-7C39-04A1-6C20EB48BC5A}"/>
              </a:ext>
            </a:extLst>
          </p:cNvPr>
          <p:cNvSpPr>
            <a:spLocks noGrp="1"/>
          </p:cNvSpPr>
          <p:nvPr>
            <p:ph type="title"/>
          </p:nvPr>
        </p:nvSpPr>
        <p:spPr>
          <a:xfrm>
            <a:off x="677334" y="609600"/>
            <a:ext cx="8596668" cy="687355"/>
          </a:xfrm>
        </p:spPr>
        <p:txBody>
          <a:bodyPr/>
          <a:lstStyle/>
          <a:p>
            <a:r>
              <a:rPr lang="en-IN" dirty="0"/>
              <a:t>THE “WOW” IN OUR SOLUTION</a:t>
            </a:r>
          </a:p>
        </p:txBody>
      </p:sp>
      <p:sp>
        <p:nvSpPr>
          <p:cNvPr id="3" name="Content Placeholder 2">
            <a:extLst>
              <a:ext uri="{FF2B5EF4-FFF2-40B4-BE49-F238E27FC236}">
                <a16:creationId xmlns:a16="http://schemas.microsoft.com/office/drawing/2014/main" id="{3A2714EA-BCE5-3D07-DF66-2D117C202136}"/>
              </a:ext>
            </a:extLst>
          </p:cNvPr>
          <p:cNvSpPr>
            <a:spLocks noGrp="1"/>
          </p:cNvSpPr>
          <p:nvPr>
            <p:ph idx="1"/>
          </p:nvPr>
        </p:nvSpPr>
        <p:spPr>
          <a:xfrm>
            <a:off x="677334" y="1964646"/>
            <a:ext cx="8596668" cy="3880773"/>
          </a:xfrm>
        </p:spPr>
        <p:txBody>
          <a:bodyPr/>
          <a:lstStyle/>
          <a:p>
            <a:r>
              <a:rPr lang="en-US" b="1" i="0" dirty="0">
                <a:solidFill>
                  <a:srgbClr val="1F1F1F"/>
                </a:solidFill>
                <a:effectLst/>
                <a:latin typeface="Google Sans"/>
              </a:rPr>
              <a:t>Cutting-edge AI for Advanced Symptom Analysis</a:t>
            </a:r>
          </a:p>
          <a:p>
            <a:r>
              <a:rPr lang="en-US" b="1" i="0" dirty="0">
                <a:solidFill>
                  <a:srgbClr val="1F1F1F"/>
                </a:solidFill>
                <a:effectLst/>
                <a:latin typeface="Google Sans"/>
              </a:rPr>
              <a:t>Personalized Health Insights and Recommendations</a:t>
            </a:r>
            <a:endParaRPr lang="en-US" b="1" dirty="0">
              <a:solidFill>
                <a:srgbClr val="1F1F1F"/>
              </a:solidFill>
              <a:latin typeface="Google Sans"/>
            </a:endParaRPr>
          </a:p>
          <a:p>
            <a:pPr algn="l"/>
            <a:r>
              <a:rPr lang="en-US" b="1" i="0" dirty="0">
                <a:solidFill>
                  <a:srgbClr val="1F1F1F"/>
                </a:solidFill>
                <a:effectLst/>
                <a:latin typeface="Google Sans"/>
              </a:rPr>
              <a:t>Seamless Integration with Wearables and Health Data Platforms</a:t>
            </a:r>
          </a:p>
          <a:p>
            <a:pPr algn="l"/>
            <a:r>
              <a:rPr lang="en-US" b="1" i="0" dirty="0">
                <a:solidFill>
                  <a:srgbClr val="1F1F1F"/>
                </a:solidFill>
                <a:effectLst/>
                <a:latin typeface="Google Sans"/>
              </a:rPr>
              <a:t>AI-powered Emotional Intelligence and Support</a:t>
            </a:r>
          </a:p>
          <a:p>
            <a:pPr algn="l"/>
            <a:r>
              <a:rPr lang="en-US" b="1" dirty="0">
                <a:solidFill>
                  <a:srgbClr val="1F1F1F"/>
                </a:solidFill>
                <a:latin typeface="Google Sans"/>
              </a:rPr>
              <a:t>User friendly</a:t>
            </a:r>
            <a:endParaRPr lang="en-US" b="0" i="0" dirty="0">
              <a:solidFill>
                <a:srgbClr val="1F1F1F"/>
              </a:solidFill>
              <a:effectLst/>
              <a:latin typeface="Google Sans"/>
            </a:endParaRPr>
          </a:p>
        </p:txBody>
      </p:sp>
    </p:spTree>
    <p:extLst>
      <p:ext uri="{BB962C8B-B14F-4D97-AF65-F5344CB8AC3E}">
        <p14:creationId xmlns:p14="http://schemas.microsoft.com/office/powerpoint/2010/main" val="49519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7CF5-4C9A-580B-A32F-A55842E18554}"/>
              </a:ext>
            </a:extLst>
          </p:cNvPr>
          <p:cNvSpPr>
            <a:spLocks noGrp="1"/>
          </p:cNvSpPr>
          <p:nvPr>
            <p:ph type="title"/>
          </p:nvPr>
        </p:nvSpPr>
        <p:spPr>
          <a:xfrm>
            <a:off x="126828" y="348343"/>
            <a:ext cx="8596668" cy="687355"/>
          </a:xfrm>
        </p:spPr>
        <p:txBody>
          <a:bodyPr/>
          <a:lstStyle/>
          <a:p>
            <a:r>
              <a:rPr lang="en-IN" dirty="0"/>
              <a:t>MODELLING</a:t>
            </a:r>
          </a:p>
        </p:txBody>
      </p:sp>
      <p:sp>
        <p:nvSpPr>
          <p:cNvPr id="3" name="Content Placeholder 2">
            <a:extLst>
              <a:ext uri="{FF2B5EF4-FFF2-40B4-BE49-F238E27FC236}">
                <a16:creationId xmlns:a16="http://schemas.microsoft.com/office/drawing/2014/main" id="{DCCEA017-649E-72E4-A20A-DD74399D2B27}"/>
              </a:ext>
            </a:extLst>
          </p:cNvPr>
          <p:cNvSpPr>
            <a:spLocks noGrp="1"/>
          </p:cNvSpPr>
          <p:nvPr>
            <p:ph idx="1"/>
          </p:nvPr>
        </p:nvSpPr>
        <p:spPr>
          <a:xfrm>
            <a:off x="677333" y="1343609"/>
            <a:ext cx="8970519" cy="5166048"/>
          </a:xfrm>
        </p:spPr>
        <p:txBody>
          <a:bodyPr>
            <a:normAutofit fontScale="40000" lnSpcReduction="20000"/>
          </a:bodyPr>
          <a:lstStyle/>
          <a:p>
            <a:pPr algn="l"/>
            <a:r>
              <a:rPr lang="en-US" sz="4500" b="1" i="0" dirty="0">
                <a:solidFill>
                  <a:srgbClr val="1F1F1F"/>
                </a:solidFill>
                <a:effectLst/>
                <a:latin typeface="Google Sans"/>
              </a:rPr>
              <a:t>1. Natural Language Processing (NLP) Model:</a:t>
            </a:r>
            <a:endParaRPr lang="en-US" sz="4500" b="0" i="0" dirty="0">
              <a:solidFill>
                <a:srgbClr val="1F1F1F"/>
              </a:solidFill>
              <a:effectLst/>
              <a:latin typeface="Google Sans"/>
            </a:endParaRPr>
          </a:p>
          <a:p>
            <a:pPr algn="l">
              <a:buFont typeface="Arial" panose="020B0604020202020204" pitchFamily="34" charset="0"/>
              <a:buChar char="•"/>
            </a:pPr>
            <a:r>
              <a:rPr lang="en-US" sz="4500" b="0" i="0" dirty="0">
                <a:solidFill>
                  <a:srgbClr val="1F1F1F"/>
                </a:solidFill>
                <a:effectLst/>
                <a:latin typeface="Google Sans"/>
              </a:rPr>
              <a:t>This is the foundation for understanding user queries.</a:t>
            </a:r>
          </a:p>
          <a:p>
            <a:pPr algn="l">
              <a:buFont typeface="Arial" panose="020B0604020202020204" pitchFamily="34" charset="0"/>
              <a:buChar char="•"/>
            </a:pPr>
            <a:r>
              <a:rPr lang="en-US" sz="4500" b="1" i="0" dirty="0">
                <a:solidFill>
                  <a:srgbClr val="1F1F1F"/>
                </a:solidFill>
                <a:effectLst/>
                <a:latin typeface="Google Sans"/>
              </a:rPr>
              <a:t>Model Type:</a:t>
            </a:r>
            <a:r>
              <a:rPr lang="en-US" sz="4500" b="0" i="0" dirty="0">
                <a:solidFill>
                  <a:srgbClr val="1F1F1F"/>
                </a:solidFill>
                <a:effectLst/>
                <a:latin typeface="Google Sans"/>
              </a:rPr>
              <a:t> Utilize a Recurrent Neural Network (RNN) like Long Short-Term Memory (LSTM) or Gated Recurrent Unit (GRU) for their ability to handle sequential data like sentences.</a:t>
            </a:r>
          </a:p>
          <a:p>
            <a:pPr algn="l">
              <a:buFont typeface="Arial" panose="020B0604020202020204" pitchFamily="34" charset="0"/>
              <a:buChar char="•"/>
            </a:pPr>
            <a:r>
              <a:rPr lang="en-US" sz="4500" b="1" i="0" dirty="0">
                <a:solidFill>
                  <a:srgbClr val="1F1F1F"/>
                </a:solidFill>
                <a:effectLst/>
                <a:latin typeface="Google Sans"/>
              </a:rPr>
              <a:t>Training Data:</a:t>
            </a:r>
            <a:r>
              <a:rPr lang="en-US" sz="4500" b="0" i="0" dirty="0">
                <a:solidFill>
                  <a:srgbClr val="1F1F1F"/>
                </a:solidFill>
                <a:effectLst/>
                <a:latin typeface="Google Sans"/>
              </a:rPr>
              <a:t> Train the model on a massive dataset of medical text data, including medical journals, patient records (anonymized), and healthcare information websites. This data should be labeled with relevant information like user intent (what the user wants) and entities (specific details like symptoms).</a:t>
            </a:r>
          </a:p>
          <a:p>
            <a:pPr algn="l"/>
            <a:r>
              <a:rPr lang="en-US" sz="4500" b="1" i="0" dirty="0">
                <a:solidFill>
                  <a:srgbClr val="1F1F1F"/>
                </a:solidFill>
                <a:effectLst/>
                <a:latin typeface="Google Sans"/>
              </a:rPr>
              <a:t>2. Symptom Analysis and Disease Prediction Model:</a:t>
            </a:r>
            <a:endParaRPr lang="en-US" sz="4500" b="0" i="0" dirty="0">
              <a:solidFill>
                <a:srgbClr val="1F1F1F"/>
              </a:solidFill>
              <a:effectLst/>
              <a:latin typeface="Google Sans"/>
            </a:endParaRPr>
          </a:p>
          <a:p>
            <a:pPr algn="l">
              <a:buFont typeface="Arial" panose="020B0604020202020204" pitchFamily="34" charset="0"/>
              <a:buChar char="•"/>
            </a:pPr>
            <a:r>
              <a:rPr lang="en-US" sz="4500" b="0" i="0" dirty="0">
                <a:solidFill>
                  <a:srgbClr val="1F1F1F"/>
                </a:solidFill>
                <a:effectLst/>
                <a:latin typeface="Google Sans"/>
              </a:rPr>
              <a:t>This model analyzes user-reported symptoms and suggests potential causes. </a:t>
            </a:r>
            <a:r>
              <a:rPr lang="en-US" sz="4500" b="1" i="0" dirty="0">
                <a:solidFill>
                  <a:srgbClr val="1F1F1F"/>
                </a:solidFill>
                <a:effectLst/>
                <a:latin typeface="Google Sans"/>
              </a:rPr>
              <a:t>Important Disclaimer:</a:t>
            </a:r>
            <a:r>
              <a:rPr lang="en-US" sz="4500" b="0" i="0" dirty="0">
                <a:solidFill>
                  <a:srgbClr val="1F1F1F"/>
                </a:solidFill>
                <a:effectLst/>
                <a:latin typeface="Google Sans"/>
              </a:rPr>
              <a:t> Emphasize that this is for informational purposes only and should not be used for self-diagnosis.</a:t>
            </a:r>
          </a:p>
          <a:p>
            <a:pPr algn="l">
              <a:buFont typeface="Arial" panose="020B0604020202020204" pitchFamily="34" charset="0"/>
              <a:buChar char="•"/>
            </a:pPr>
            <a:r>
              <a:rPr lang="en-US" sz="4500" b="1" i="0" dirty="0">
                <a:solidFill>
                  <a:srgbClr val="1F1F1F"/>
                </a:solidFill>
                <a:effectLst/>
                <a:latin typeface="Google Sans"/>
              </a:rPr>
              <a:t>Model Type:</a:t>
            </a:r>
            <a:r>
              <a:rPr lang="en-US" sz="4500" b="0" i="0" dirty="0">
                <a:solidFill>
                  <a:srgbClr val="1F1F1F"/>
                </a:solidFill>
                <a:effectLst/>
                <a:latin typeface="Google Sans"/>
              </a:rPr>
              <a:t> Explore Convolutional Neural Networks (CNNs) for identifying patterns in symptom descriptions or explore transformers, a powerful architecture for understanding complex relationships in text data.</a:t>
            </a:r>
          </a:p>
          <a:p>
            <a:pPr algn="l">
              <a:buFont typeface="Arial" panose="020B0604020202020204" pitchFamily="34" charset="0"/>
              <a:buChar char="•"/>
            </a:pPr>
            <a:r>
              <a:rPr lang="en-US" sz="4500" b="1" i="0" dirty="0">
                <a:solidFill>
                  <a:srgbClr val="1F1F1F"/>
                </a:solidFill>
                <a:effectLst/>
                <a:latin typeface="Google Sans"/>
              </a:rPr>
              <a:t>Training Data:</a:t>
            </a:r>
            <a:r>
              <a:rPr lang="en-US" sz="4500" b="0" i="0" dirty="0">
                <a:solidFill>
                  <a:srgbClr val="1F1F1F"/>
                </a:solidFill>
                <a:effectLst/>
                <a:latin typeface="Google Sans"/>
              </a:rPr>
              <a:t> Train the model on a labeled dataset linking symptoms to diseases. This data can be obtained from medical coding databases or by collaborating with medical professionals.</a:t>
            </a:r>
          </a:p>
          <a:p>
            <a:endParaRPr lang="en-IN" dirty="0"/>
          </a:p>
        </p:txBody>
      </p:sp>
    </p:spTree>
    <p:extLst>
      <p:ext uri="{BB962C8B-B14F-4D97-AF65-F5344CB8AC3E}">
        <p14:creationId xmlns:p14="http://schemas.microsoft.com/office/powerpoint/2010/main" val="3719917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82689-6ED6-157D-5C9F-7B2586878F49}"/>
              </a:ext>
            </a:extLst>
          </p:cNvPr>
          <p:cNvSpPr>
            <a:spLocks noGrp="1"/>
          </p:cNvSpPr>
          <p:nvPr>
            <p:ph idx="1"/>
          </p:nvPr>
        </p:nvSpPr>
        <p:spPr>
          <a:xfrm>
            <a:off x="677334" y="643813"/>
            <a:ext cx="8596668" cy="5397550"/>
          </a:xfrm>
        </p:spPr>
        <p:txBody>
          <a:bodyPr>
            <a:normAutofit/>
          </a:bodyPr>
          <a:lstStyle/>
          <a:p>
            <a:pPr algn="l"/>
            <a:r>
              <a:rPr lang="en-US" b="1" i="0" dirty="0">
                <a:solidFill>
                  <a:srgbClr val="1F1F1F"/>
                </a:solidFill>
                <a:effectLst/>
                <a:latin typeface="Google Sans"/>
              </a:rPr>
              <a:t>3. Conversational Flow and User Experience Model:</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This model personalizes the chatbot's responses and improves the overall user experience.</a:t>
            </a:r>
          </a:p>
          <a:p>
            <a:pPr algn="l">
              <a:buFont typeface="Arial" panose="020B0604020202020204" pitchFamily="34" charset="0"/>
              <a:buChar char="•"/>
            </a:pPr>
            <a:r>
              <a:rPr lang="en-US" b="1" i="0" dirty="0">
                <a:solidFill>
                  <a:srgbClr val="1F1F1F"/>
                </a:solidFill>
                <a:effectLst/>
                <a:latin typeface="Google Sans"/>
              </a:rPr>
              <a:t>Model Type:</a:t>
            </a:r>
            <a:r>
              <a:rPr lang="en-US" b="0" i="0" dirty="0">
                <a:solidFill>
                  <a:srgbClr val="1F1F1F"/>
                </a:solidFill>
                <a:effectLst/>
                <a:latin typeface="Google Sans"/>
              </a:rPr>
              <a:t> Utilize a Reinforcement Learning (RL) model. The chatbot interacts with users and receives rewards for informative, empathetic, and engaging responses. This feedback loop allows the model to learn and improve conversation flow over time.</a:t>
            </a:r>
          </a:p>
          <a:p>
            <a:pPr algn="l">
              <a:buFont typeface="Arial" panose="020B0604020202020204" pitchFamily="34" charset="0"/>
              <a:buChar char="•"/>
            </a:pPr>
            <a:r>
              <a:rPr lang="en-US" b="1" i="0" dirty="0">
                <a:solidFill>
                  <a:srgbClr val="1F1F1F"/>
                </a:solidFill>
                <a:effectLst/>
                <a:latin typeface="Google Sans"/>
              </a:rPr>
              <a:t>Training Data:</a:t>
            </a:r>
            <a:r>
              <a:rPr lang="en-US" b="0" i="0" dirty="0">
                <a:solidFill>
                  <a:srgbClr val="1F1F1F"/>
                </a:solidFill>
                <a:effectLst/>
                <a:latin typeface="Google Sans"/>
              </a:rPr>
              <a:t> Train the model on simulated conversations or past user interactions (anonymized) to learn effective communication strategies.</a:t>
            </a:r>
          </a:p>
          <a:p>
            <a:pPr algn="l"/>
            <a:r>
              <a:rPr lang="en-US" b="1" i="0" dirty="0">
                <a:solidFill>
                  <a:srgbClr val="1F1F1F"/>
                </a:solidFill>
                <a:effectLst/>
                <a:latin typeface="Google Sans"/>
              </a:rPr>
              <a:t>Additional Considerations:</a:t>
            </a: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Multilingual Support:</a:t>
            </a:r>
            <a:r>
              <a:rPr lang="en-US" b="0" i="0" dirty="0">
                <a:solidFill>
                  <a:srgbClr val="1F1F1F"/>
                </a:solidFill>
                <a:effectLst/>
                <a:latin typeface="Google Sans"/>
              </a:rPr>
              <a:t> Integrate machine translation models to enable the chatbot to understand and respond in multiple languages.</a:t>
            </a:r>
          </a:p>
          <a:p>
            <a:pPr algn="l">
              <a:buFont typeface="Arial" panose="020B0604020202020204" pitchFamily="34" charset="0"/>
              <a:buChar char="•"/>
            </a:pPr>
            <a:r>
              <a:rPr lang="en-US" b="1" i="0" dirty="0">
                <a:solidFill>
                  <a:srgbClr val="1F1F1F"/>
                </a:solidFill>
                <a:effectLst/>
                <a:latin typeface="Google Sans"/>
              </a:rPr>
              <a:t>Data Security and Privacy:</a:t>
            </a:r>
            <a:r>
              <a:rPr lang="en-US" b="0" i="0" dirty="0">
                <a:solidFill>
                  <a:srgbClr val="1F1F1F"/>
                </a:solidFill>
                <a:effectLst/>
                <a:latin typeface="Google Sans"/>
              </a:rPr>
              <a:t> Ensure user consent for data collection and implement robust anonymization techniques.</a:t>
            </a:r>
          </a:p>
          <a:p>
            <a:pPr algn="l">
              <a:buFont typeface="Arial" panose="020B0604020202020204" pitchFamily="34" charset="0"/>
              <a:buChar char="•"/>
            </a:pPr>
            <a:r>
              <a:rPr lang="en-US" b="1" i="0" dirty="0" err="1">
                <a:solidFill>
                  <a:srgbClr val="1F1F1F"/>
                </a:solidFill>
                <a:effectLst/>
                <a:latin typeface="Google Sans"/>
              </a:rPr>
              <a:t>Explainability</a:t>
            </a:r>
            <a:r>
              <a:rPr lang="en-US" b="1" i="0" dirty="0">
                <a:solidFill>
                  <a:srgbClr val="1F1F1F"/>
                </a:solidFill>
                <a:effectLst/>
                <a:latin typeface="Google Sans"/>
              </a:rPr>
              <a:t> and Transparency:</a:t>
            </a:r>
            <a:r>
              <a:rPr lang="en-US" b="0" i="0" dirty="0">
                <a:solidFill>
                  <a:srgbClr val="1F1F1F"/>
                </a:solidFill>
                <a:effectLst/>
                <a:latin typeface="Google Sans"/>
              </a:rPr>
              <a:t> Develop mechanisms to explain the chatbot's reasoning behind symptom analysis suggestions, fostering user trust.</a:t>
            </a:r>
          </a:p>
        </p:txBody>
      </p:sp>
    </p:spTree>
    <p:extLst>
      <p:ext uri="{BB962C8B-B14F-4D97-AF65-F5344CB8AC3E}">
        <p14:creationId xmlns:p14="http://schemas.microsoft.com/office/powerpoint/2010/main" val="68904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DF0B1A-EC9B-A9AF-5D71-5FB1038735C3}"/>
              </a:ext>
            </a:extLst>
          </p:cNvPr>
          <p:cNvSpPr>
            <a:spLocks noGrp="1"/>
          </p:cNvSpPr>
          <p:nvPr>
            <p:ph idx="1"/>
          </p:nvPr>
        </p:nvSpPr>
        <p:spPr>
          <a:xfrm>
            <a:off x="677334" y="662473"/>
            <a:ext cx="9530356" cy="5378890"/>
          </a:xfrm>
        </p:spPr>
        <p:txBody>
          <a:bodyPr/>
          <a:lstStyle/>
          <a:p>
            <a:pPr algn="l"/>
            <a:r>
              <a:rPr lang="en-US" b="1" i="0" dirty="0">
                <a:solidFill>
                  <a:srgbClr val="1F1F1F"/>
                </a:solidFill>
                <a:effectLst/>
                <a:latin typeface="Google Sans"/>
              </a:rPr>
              <a:t>Overall Architecture:</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The NLP model processes user queries, extracts relevant information, and identifies the user's intent.</a:t>
            </a:r>
          </a:p>
          <a:p>
            <a:pPr algn="l">
              <a:buFont typeface="Arial" panose="020B0604020202020204" pitchFamily="34" charset="0"/>
              <a:buChar char="•"/>
            </a:pPr>
            <a:r>
              <a:rPr lang="en-US" b="0" i="0" dirty="0">
                <a:solidFill>
                  <a:srgbClr val="1F1F1F"/>
                </a:solidFill>
                <a:effectLst/>
                <a:latin typeface="Google Sans"/>
              </a:rPr>
              <a:t>Based on the intent, the system might direct the conversation to the symptom analysis model or directly provide informative responses from a knowledge base.</a:t>
            </a:r>
          </a:p>
          <a:p>
            <a:pPr algn="l">
              <a:buFont typeface="Arial" panose="020B0604020202020204" pitchFamily="34" charset="0"/>
              <a:buChar char="•"/>
            </a:pPr>
            <a:r>
              <a:rPr lang="en-US" b="0" i="0" dirty="0">
                <a:solidFill>
                  <a:srgbClr val="1F1F1F"/>
                </a:solidFill>
                <a:effectLst/>
                <a:latin typeface="Google Sans"/>
              </a:rPr>
              <a:t>The symptom analysis model analyzes user-reported symptoms and suggests potential causes.</a:t>
            </a:r>
          </a:p>
          <a:p>
            <a:pPr algn="l">
              <a:buFont typeface="Arial" panose="020B0604020202020204" pitchFamily="34" charset="0"/>
              <a:buChar char="•"/>
            </a:pPr>
            <a:r>
              <a:rPr lang="en-US" b="0" i="0" dirty="0">
                <a:solidFill>
                  <a:srgbClr val="1F1F1F"/>
                </a:solidFill>
                <a:effectLst/>
                <a:latin typeface="Google Sans"/>
              </a:rPr>
              <a:t>The conversational flow model personalizes responses and guides the conversation to ensure a clear and engaging user experience.</a:t>
            </a:r>
          </a:p>
          <a:p>
            <a:pPr algn="l"/>
            <a:r>
              <a:rPr lang="en-US" b="1" i="0" dirty="0">
                <a:solidFill>
                  <a:srgbClr val="1F1F1F"/>
                </a:solidFill>
                <a:effectLst/>
                <a:latin typeface="Google Sans"/>
              </a:rPr>
              <a:t>Remember:</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Continuously improve your models by incorporating user feedback and retraining with new data.</a:t>
            </a:r>
          </a:p>
          <a:p>
            <a:pPr algn="l">
              <a:buFont typeface="Arial" panose="020B0604020202020204" pitchFamily="34" charset="0"/>
              <a:buChar char="•"/>
            </a:pPr>
            <a:r>
              <a:rPr lang="en-US" b="0" i="0" dirty="0">
                <a:solidFill>
                  <a:srgbClr val="1F1F1F"/>
                </a:solidFill>
                <a:effectLst/>
                <a:latin typeface="Google Sans"/>
              </a:rPr>
              <a:t>Partner with medical professionals to ensure the accuracy and credibility of the chatbot's responses.</a:t>
            </a:r>
          </a:p>
          <a:p>
            <a:pPr algn="l"/>
            <a:r>
              <a:rPr lang="en-US" b="0" i="0" dirty="0">
                <a:solidFill>
                  <a:srgbClr val="1F1F1F"/>
                </a:solidFill>
                <a:effectLst/>
                <a:latin typeface="Google Sans"/>
              </a:rPr>
              <a:t>By implementing these models effectively, you can create a deep learning healthcare chatbot that empowers individuals to manage their well-being and bridge the gap to quality healthcare information.</a:t>
            </a:r>
          </a:p>
          <a:p>
            <a:endParaRPr lang="en-IN" dirty="0"/>
          </a:p>
        </p:txBody>
      </p:sp>
    </p:spTree>
    <p:extLst>
      <p:ext uri="{BB962C8B-B14F-4D97-AF65-F5344CB8AC3E}">
        <p14:creationId xmlns:p14="http://schemas.microsoft.com/office/powerpoint/2010/main" val="2638384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D417-A69A-8060-2D75-61DFB2C53941}"/>
              </a:ext>
            </a:extLst>
          </p:cNvPr>
          <p:cNvSpPr>
            <a:spLocks noGrp="1"/>
          </p:cNvSpPr>
          <p:nvPr>
            <p:ph type="title"/>
          </p:nvPr>
        </p:nvSpPr>
        <p:spPr>
          <a:xfrm>
            <a:off x="677334" y="609600"/>
            <a:ext cx="8596668" cy="734008"/>
          </a:xfrm>
        </p:spPr>
        <p:txBody>
          <a:bodyPr/>
          <a:lstStyle/>
          <a:p>
            <a:r>
              <a:rPr lang="en-IN" dirty="0"/>
              <a:t>RESULT</a:t>
            </a:r>
          </a:p>
        </p:txBody>
      </p:sp>
      <p:sp>
        <p:nvSpPr>
          <p:cNvPr id="3" name="Content Placeholder 2">
            <a:extLst>
              <a:ext uri="{FF2B5EF4-FFF2-40B4-BE49-F238E27FC236}">
                <a16:creationId xmlns:a16="http://schemas.microsoft.com/office/drawing/2014/main" id="{656A007A-8DE8-DC2C-E096-4A9F7715CC8E}"/>
              </a:ext>
            </a:extLst>
          </p:cNvPr>
          <p:cNvSpPr>
            <a:spLocks noGrp="1"/>
          </p:cNvSpPr>
          <p:nvPr>
            <p:ph idx="1"/>
          </p:nvPr>
        </p:nvSpPr>
        <p:spPr>
          <a:xfrm>
            <a:off x="677334" y="1474237"/>
            <a:ext cx="8596668" cy="4567125"/>
          </a:xfrm>
        </p:spPr>
        <p:txBody>
          <a:bodyPr/>
          <a:lstStyle/>
          <a:p>
            <a:r>
              <a:rPr lang="en-US" b="0" i="0" dirty="0">
                <a:solidFill>
                  <a:srgbClr val="1F1F1F"/>
                </a:solidFill>
                <a:effectLst/>
                <a:latin typeface="Google Sans"/>
              </a:rPr>
              <a:t>Unleash the power of AI for your health! Our chatbot analyzes your symptoms (for informational purposes only) and offers personalized insights. Ask questions, get reliable info, and feel empowered to manage your well-being.</a:t>
            </a:r>
            <a:endParaRPr lang="en-IN" dirty="0"/>
          </a:p>
        </p:txBody>
      </p:sp>
      <p:pic>
        <p:nvPicPr>
          <p:cNvPr id="5" name="Picture 4">
            <a:extLst>
              <a:ext uri="{FF2B5EF4-FFF2-40B4-BE49-F238E27FC236}">
                <a16:creationId xmlns:a16="http://schemas.microsoft.com/office/drawing/2014/main" id="{107FBA5B-67A0-0BF2-0DC1-3BB13FB8625C}"/>
              </a:ext>
            </a:extLst>
          </p:cNvPr>
          <p:cNvPicPr>
            <a:picLocks noChangeAspect="1"/>
          </p:cNvPicPr>
          <p:nvPr/>
        </p:nvPicPr>
        <p:blipFill>
          <a:blip r:embed="rId2"/>
          <a:stretch>
            <a:fillRect/>
          </a:stretch>
        </p:blipFill>
        <p:spPr>
          <a:xfrm>
            <a:off x="921762" y="2886449"/>
            <a:ext cx="7306695" cy="2781688"/>
          </a:xfrm>
          <a:prstGeom prst="rect">
            <a:avLst/>
          </a:prstGeom>
        </p:spPr>
      </p:pic>
    </p:spTree>
    <p:extLst>
      <p:ext uri="{BB962C8B-B14F-4D97-AF65-F5344CB8AC3E}">
        <p14:creationId xmlns:p14="http://schemas.microsoft.com/office/powerpoint/2010/main" val="3676026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01872100-5566-E60B-E2A4-1E0CC2BB6DF6}"/>
              </a:ext>
            </a:extLst>
          </p:cNvPr>
          <p:cNvPicPr>
            <a:picLocks noGrp="1" noChangeAspect="1"/>
          </p:cNvPicPr>
          <p:nvPr>
            <p:ph sz="half" idx="2"/>
          </p:nvPr>
        </p:nvPicPr>
        <p:blipFill>
          <a:blip r:embed="rId2"/>
          <a:stretch>
            <a:fillRect/>
          </a:stretch>
        </p:blipFill>
        <p:spPr>
          <a:xfrm>
            <a:off x="0" y="1499508"/>
            <a:ext cx="5001208" cy="4036008"/>
          </a:xfrm>
        </p:spPr>
      </p:pic>
      <p:pic>
        <p:nvPicPr>
          <p:cNvPr id="19" name="Content Placeholder 18">
            <a:extLst>
              <a:ext uri="{FF2B5EF4-FFF2-40B4-BE49-F238E27FC236}">
                <a16:creationId xmlns:a16="http://schemas.microsoft.com/office/drawing/2014/main" id="{2D4EBE93-C35A-A864-D0AC-EE0ACEA9D72B}"/>
              </a:ext>
            </a:extLst>
          </p:cNvPr>
          <p:cNvPicPr>
            <a:picLocks noGrp="1" noChangeAspect="1"/>
          </p:cNvPicPr>
          <p:nvPr>
            <p:ph sz="quarter" idx="4"/>
          </p:nvPr>
        </p:nvPicPr>
        <p:blipFill>
          <a:blip r:embed="rId3"/>
          <a:stretch>
            <a:fillRect/>
          </a:stretch>
        </p:blipFill>
        <p:spPr>
          <a:xfrm>
            <a:off x="5619783" y="1688842"/>
            <a:ext cx="4587907" cy="3657340"/>
          </a:xfrm>
        </p:spPr>
      </p:pic>
    </p:spTree>
    <p:extLst>
      <p:ext uri="{BB962C8B-B14F-4D97-AF65-F5344CB8AC3E}">
        <p14:creationId xmlns:p14="http://schemas.microsoft.com/office/powerpoint/2010/main" val="775992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7647-3BA9-9450-1349-0F82A9377E4D}"/>
              </a:ext>
            </a:extLst>
          </p:cNvPr>
          <p:cNvSpPr>
            <a:spLocks noGrp="1"/>
          </p:cNvSpPr>
          <p:nvPr>
            <p:ph type="title"/>
          </p:nvPr>
        </p:nvSpPr>
        <p:spPr>
          <a:xfrm>
            <a:off x="257457" y="404325"/>
            <a:ext cx="8596668" cy="1756657"/>
          </a:xfrm>
        </p:spPr>
        <p:txBody>
          <a:bodyPr>
            <a:normAutofit fontScale="90000"/>
          </a:bodyPr>
          <a:lstStyle/>
          <a:p>
            <a:pPr algn="l"/>
            <a:r>
              <a:rPr lang="en-IN" dirty="0"/>
              <a:t>MODEL PERFORMANCE VISUALIZATION:</a:t>
            </a:r>
            <a:br>
              <a:rPr lang="en-IN" dirty="0"/>
            </a:br>
            <a:r>
              <a:rPr lang="en-IN" dirty="0"/>
              <a:t>    </a:t>
            </a:r>
            <a:r>
              <a:rPr lang="en-US" sz="2400" b="0" i="0" dirty="0">
                <a:solidFill>
                  <a:srgbClr val="1F1F1F"/>
                </a:solidFill>
                <a:effectLst/>
                <a:latin typeface="Google Sans"/>
              </a:rPr>
              <a:t>Each bar represents the accuracy (or chosen metric) of a specific model.</a:t>
            </a:r>
            <a:br>
              <a:rPr lang="en-US" sz="2400" b="0" i="0" dirty="0">
                <a:solidFill>
                  <a:srgbClr val="1F1F1F"/>
                </a:solidFill>
                <a:effectLst/>
                <a:latin typeface="Google Sans"/>
              </a:rPr>
            </a:br>
            <a:r>
              <a:rPr lang="en-US" sz="2400" b="0" i="0" dirty="0">
                <a:solidFill>
                  <a:srgbClr val="1F1F1F"/>
                </a:solidFill>
                <a:effectLst/>
                <a:latin typeface="Google Sans"/>
              </a:rPr>
              <a:t>Use different colors to distinguish the bars for better visibility.</a:t>
            </a:r>
            <a:br>
              <a:rPr lang="en-US" sz="2400" b="0" i="0" dirty="0">
                <a:solidFill>
                  <a:srgbClr val="1F1F1F"/>
                </a:solidFill>
                <a:effectLst/>
                <a:latin typeface="Google Sans"/>
              </a:rPr>
            </a:br>
            <a:endParaRPr lang="en-IN" sz="2400" dirty="0"/>
          </a:p>
        </p:txBody>
      </p:sp>
      <p:pic>
        <p:nvPicPr>
          <p:cNvPr id="8" name="Content Placeholder 7">
            <a:extLst>
              <a:ext uri="{FF2B5EF4-FFF2-40B4-BE49-F238E27FC236}">
                <a16:creationId xmlns:a16="http://schemas.microsoft.com/office/drawing/2014/main" id="{1B9FD1D6-27AA-8DFA-C262-662287307A92}"/>
              </a:ext>
            </a:extLst>
          </p:cNvPr>
          <p:cNvPicPr>
            <a:picLocks noGrp="1" noChangeAspect="1"/>
          </p:cNvPicPr>
          <p:nvPr>
            <p:ph sz="half" idx="2"/>
          </p:nvPr>
        </p:nvPicPr>
        <p:blipFill>
          <a:blip r:embed="rId2"/>
          <a:stretch>
            <a:fillRect/>
          </a:stretch>
        </p:blipFill>
        <p:spPr>
          <a:xfrm>
            <a:off x="674688" y="2656326"/>
            <a:ext cx="4184650" cy="3212629"/>
          </a:xfrm>
        </p:spPr>
      </p:pic>
      <p:pic>
        <p:nvPicPr>
          <p:cNvPr id="10" name="Content Placeholder 9">
            <a:extLst>
              <a:ext uri="{FF2B5EF4-FFF2-40B4-BE49-F238E27FC236}">
                <a16:creationId xmlns:a16="http://schemas.microsoft.com/office/drawing/2014/main" id="{CB209F94-040A-1226-FBB8-8B15A6018C69}"/>
              </a:ext>
            </a:extLst>
          </p:cNvPr>
          <p:cNvPicPr>
            <a:picLocks noGrp="1" noChangeAspect="1"/>
          </p:cNvPicPr>
          <p:nvPr>
            <p:ph sz="quarter" idx="4"/>
          </p:nvPr>
        </p:nvPicPr>
        <p:blipFill>
          <a:blip r:embed="rId3"/>
          <a:stretch>
            <a:fillRect/>
          </a:stretch>
        </p:blipFill>
        <p:spPr>
          <a:xfrm>
            <a:off x="5087938" y="2656326"/>
            <a:ext cx="4186237" cy="3315265"/>
          </a:xfrm>
        </p:spPr>
      </p:pic>
    </p:spTree>
    <p:extLst>
      <p:ext uri="{BB962C8B-B14F-4D97-AF65-F5344CB8AC3E}">
        <p14:creationId xmlns:p14="http://schemas.microsoft.com/office/powerpoint/2010/main" val="189886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20B2FA-5704-1842-62E3-728B1F723140}"/>
              </a:ext>
            </a:extLst>
          </p:cNvPr>
          <p:cNvSpPr>
            <a:spLocks noGrp="1"/>
          </p:cNvSpPr>
          <p:nvPr>
            <p:ph type="title"/>
          </p:nvPr>
        </p:nvSpPr>
        <p:spPr>
          <a:xfrm>
            <a:off x="891939" y="1272073"/>
            <a:ext cx="8596668" cy="1320800"/>
          </a:xfrm>
        </p:spPr>
        <p:txBody>
          <a:bodyPr/>
          <a:lstStyle/>
          <a:p>
            <a:r>
              <a:rPr lang="en-IN" dirty="0"/>
              <a:t>CONCLUSION</a:t>
            </a:r>
          </a:p>
        </p:txBody>
      </p:sp>
      <p:sp>
        <p:nvSpPr>
          <p:cNvPr id="8" name="Content Placeholder 7">
            <a:extLst>
              <a:ext uri="{FF2B5EF4-FFF2-40B4-BE49-F238E27FC236}">
                <a16:creationId xmlns:a16="http://schemas.microsoft.com/office/drawing/2014/main" id="{9B906ECA-7EE8-2A5D-DBFF-00AF3AEA9C33}"/>
              </a:ext>
            </a:extLst>
          </p:cNvPr>
          <p:cNvSpPr>
            <a:spLocks noGrp="1"/>
          </p:cNvSpPr>
          <p:nvPr>
            <p:ph idx="1"/>
          </p:nvPr>
        </p:nvSpPr>
        <p:spPr>
          <a:xfrm>
            <a:off x="1209179" y="2459168"/>
            <a:ext cx="8596668" cy="3880773"/>
          </a:xfrm>
        </p:spPr>
        <p:txBody>
          <a:bodyPr/>
          <a:lstStyle/>
          <a:p>
            <a:r>
              <a:rPr lang="en-US" b="0" i="0" dirty="0">
                <a:solidFill>
                  <a:srgbClr val="1F1F1F"/>
                </a:solidFill>
                <a:effectLst/>
                <a:latin typeface="Google Sans"/>
              </a:rPr>
              <a:t>The future of healthcare is here! This deep learning-powered healthcare chatbot empowers you to take charge of your well-being. It analyzes your symptoms (for informational purposes only) and provides personalized insights, along with reliable health information. Ask questions, feel informed, and be proactive about your health.</a:t>
            </a:r>
            <a:endParaRPr lang="en-IN" dirty="0"/>
          </a:p>
        </p:txBody>
      </p:sp>
    </p:spTree>
    <p:extLst>
      <p:ext uri="{BB962C8B-B14F-4D97-AF65-F5344CB8AC3E}">
        <p14:creationId xmlns:p14="http://schemas.microsoft.com/office/powerpoint/2010/main" val="1659645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DE36AC-C5E0-9B3F-C0E9-884AF215F518}"/>
              </a:ext>
            </a:extLst>
          </p:cNvPr>
          <p:cNvSpPr>
            <a:spLocks noGrp="1"/>
          </p:cNvSpPr>
          <p:nvPr>
            <p:ph idx="1"/>
          </p:nvPr>
        </p:nvSpPr>
        <p:spPr>
          <a:xfrm>
            <a:off x="1890315" y="2813558"/>
            <a:ext cx="8596668" cy="3880773"/>
          </a:xfrm>
        </p:spPr>
        <p:txBody>
          <a:bodyPr>
            <a:normAutofit/>
          </a:bodyPr>
          <a:lstStyle/>
          <a:p>
            <a:pPr marL="0" indent="0">
              <a:buNone/>
            </a:pPr>
            <a:r>
              <a:rPr lang="en-IN" sz="8800" dirty="0"/>
              <a:t>THANK YOU</a:t>
            </a:r>
          </a:p>
        </p:txBody>
      </p:sp>
    </p:spTree>
    <p:extLst>
      <p:ext uri="{BB962C8B-B14F-4D97-AF65-F5344CB8AC3E}">
        <p14:creationId xmlns:p14="http://schemas.microsoft.com/office/powerpoint/2010/main" val="151733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D47E-D99C-C51E-90A3-57F0F99B45BE}"/>
              </a:ext>
            </a:extLst>
          </p:cNvPr>
          <p:cNvSpPr>
            <a:spLocks noGrp="1"/>
          </p:cNvSpPr>
          <p:nvPr>
            <p:ph type="title"/>
          </p:nvPr>
        </p:nvSpPr>
        <p:spPr>
          <a:xfrm>
            <a:off x="985902" y="1906555"/>
            <a:ext cx="8596668" cy="678024"/>
          </a:xfrm>
        </p:spPr>
        <p:txBody>
          <a:bodyPr/>
          <a:lstStyle/>
          <a:p>
            <a:r>
              <a:rPr lang="en-IN" dirty="0"/>
              <a:t>             PROJECT TITLE</a:t>
            </a:r>
          </a:p>
        </p:txBody>
      </p:sp>
      <p:sp>
        <p:nvSpPr>
          <p:cNvPr id="3" name="Content Placeholder 2">
            <a:extLst>
              <a:ext uri="{FF2B5EF4-FFF2-40B4-BE49-F238E27FC236}">
                <a16:creationId xmlns:a16="http://schemas.microsoft.com/office/drawing/2014/main" id="{D2773B7E-BA47-5BCD-8FB1-6C2489A4FC8C}"/>
              </a:ext>
            </a:extLst>
          </p:cNvPr>
          <p:cNvSpPr>
            <a:spLocks noGrp="1"/>
          </p:cNvSpPr>
          <p:nvPr>
            <p:ph idx="1"/>
          </p:nvPr>
        </p:nvSpPr>
        <p:spPr>
          <a:xfrm>
            <a:off x="1483566" y="3079102"/>
            <a:ext cx="7315232" cy="1455576"/>
          </a:xfrm>
        </p:spPr>
        <p:txBody>
          <a:bodyPr>
            <a:normAutofit/>
          </a:bodyPr>
          <a:lstStyle/>
          <a:p>
            <a:pPr marL="0" indent="0" algn="ctr">
              <a:buNone/>
            </a:pPr>
            <a:r>
              <a:rPr lang="en-IN" sz="2400" dirty="0"/>
              <a:t> </a:t>
            </a:r>
            <a:r>
              <a:rPr lang="en-IN" sz="3200" dirty="0"/>
              <a:t>A DEEP LEARNING APPROACH TO HEALTH CARE CHATBOT</a:t>
            </a:r>
          </a:p>
        </p:txBody>
      </p:sp>
    </p:spTree>
    <p:extLst>
      <p:ext uri="{BB962C8B-B14F-4D97-AF65-F5344CB8AC3E}">
        <p14:creationId xmlns:p14="http://schemas.microsoft.com/office/powerpoint/2010/main" val="273165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7D46-E00B-0F6E-42B8-883A19A9759A}"/>
              </a:ext>
            </a:extLst>
          </p:cNvPr>
          <p:cNvSpPr>
            <a:spLocks noGrp="1"/>
          </p:cNvSpPr>
          <p:nvPr>
            <p:ph type="title"/>
          </p:nvPr>
        </p:nvSpPr>
        <p:spPr>
          <a:xfrm>
            <a:off x="233265" y="609600"/>
            <a:ext cx="9040737" cy="706016"/>
          </a:xfrm>
        </p:spPr>
        <p:txBody>
          <a:bodyPr/>
          <a:lstStyle/>
          <a:p>
            <a:r>
              <a:rPr lang="en-IN" dirty="0"/>
              <a:t>AGENDA</a:t>
            </a:r>
          </a:p>
        </p:txBody>
      </p:sp>
      <p:sp>
        <p:nvSpPr>
          <p:cNvPr id="3" name="Content Placeholder 2">
            <a:extLst>
              <a:ext uri="{FF2B5EF4-FFF2-40B4-BE49-F238E27FC236}">
                <a16:creationId xmlns:a16="http://schemas.microsoft.com/office/drawing/2014/main" id="{78AFD1CB-C98E-9463-B55D-6D2144057162}"/>
              </a:ext>
            </a:extLst>
          </p:cNvPr>
          <p:cNvSpPr>
            <a:spLocks noGrp="1"/>
          </p:cNvSpPr>
          <p:nvPr>
            <p:ph idx="1"/>
          </p:nvPr>
        </p:nvSpPr>
        <p:spPr>
          <a:xfrm>
            <a:off x="1955628" y="1815357"/>
            <a:ext cx="8596668" cy="3880773"/>
          </a:xfrm>
        </p:spPr>
        <p:txBody>
          <a:bodyPr/>
          <a:lstStyle/>
          <a:p>
            <a:r>
              <a:rPr lang="en-IN" dirty="0"/>
              <a:t>PROBLEM STATEMENT</a:t>
            </a:r>
          </a:p>
          <a:p>
            <a:r>
              <a:rPr lang="en-IN" dirty="0"/>
              <a:t>PROJECT OVERVIEW</a:t>
            </a:r>
          </a:p>
          <a:p>
            <a:r>
              <a:rPr lang="en-IN" dirty="0"/>
              <a:t>WHO ARE THE END USERS</a:t>
            </a:r>
          </a:p>
          <a:p>
            <a:r>
              <a:rPr lang="en-IN" dirty="0"/>
              <a:t>OUR SOLUTIONS AND ITS VALUES PROPOSITION</a:t>
            </a:r>
          </a:p>
          <a:p>
            <a:r>
              <a:rPr lang="en-IN" dirty="0"/>
              <a:t>THE WOW IN OUR SOLUTION</a:t>
            </a:r>
          </a:p>
          <a:p>
            <a:r>
              <a:rPr lang="en-IN" dirty="0"/>
              <a:t>MODELLING</a:t>
            </a:r>
          </a:p>
          <a:p>
            <a:r>
              <a:rPr lang="en-IN" dirty="0"/>
              <a:t>RESULTS</a:t>
            </a:r>
          </a:p>
          <a:p>
            <a:r>
              <a:rPr lang="en-IN" dirty="0"/>
              <a:t>CONCLUSION</a:t>
            </a:r>
          </a:p>
        </p:txBody>
      </p:sp>
    </p:spTree>
    <p:extLst>
      <p:ext uri="{BB962C8B-B14F-4D97-AF65-F5344CB8AC3E}">
        <p14:creationId xmlns:p14="http://schemas.microsoft.com/office/powerpoint/2010/main" val="230122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8F8A-B3E0-BB12-ADC1-61A3C2DFC67C}"/>
              </a:ext>
            </a:extLst>
          </p:cNvPr>
          <p:cNvSpPr>
            <a:spLocks noGrp="1"/>
          </p:cNvSpPr>
          <p:nvPr>
            <p:ph type="title"/>
          </p:nvPr>
        </p:nvSpPr>
        <p:spPr>
          <a:xfrm>
            <a:off x="238795" y="1048139"/>
            <a:ext cx="8596668" cy="1004596"/>
          </a:xfrm>
        </p:spPr>
        <p:txBody>
          <a:bodyPr/>
          <a:lstStyle/>
          <a:p>
            <a:r>
              <a:rPr lang="en-IN" dirty="0"/>
              <a:t>PROBLEM STATEMENT</a:t>
            </a:r>
          </a:p>
        </p:txBody>
      </p:sp>
      <p:sp>
        <p:nvSpPr>
          <p:cNvPr id="3" name="Content Placeholder 2">
            <a:extLst>
              <a:ext uri="{FF2B5EF4-FFF2-40B4-BE49-F238E27FC236}">
                <a16:creationId xmlns:a16="http://schemas.microsoft.com/office/drawing/2014/main" id="{6E0A796A-2328-A3CB-0F3C-3C10C63790FC}"/>
              </a:ext>
            </a:extLst>
          </p:cNvPr>
          <p:cNvSpPr>
            <a:spLocks noGrp="1"/>
          </p:cNvSpPr>
          <p:nvPr>
            <p:ph idx="1"/>
          </p:nvPr>
        </p:nvSpPr>
        <p:spPr/>
        <p:txBody>
          <a:bodyPr/>
          <a:lstStyle/>
          <a:p>
            <a:pPr algn="l">
              <a:buFont typeface="Wingdings" panose="05000000000000000000" pitchFamily="2" charset="2"/>
              <a:buChar char="v"/>
            </a:pPr>
            <a:r>
              <a:rPr lang="en-US" sz="2400" b="0" i="0" dirty="0">
                <a:solidFill>
                  <a:srgbClr val="1F1F1F"/>
                </a:solidFill>
                <a:effectLst/>
                <a:latin typeface="Google Sans"/>
              </a:rPr>
              <a:t>Deep learning offers a promising solution by enabling the development of a healthcare chatbot that can:</a:t>
            </a:r>
          </a:p>
          <a:p>
            <a:pPr marL="0" indent="0" algn="just">
              <a:buNone/>
            </a:pPr>
            <a:r>
              <a:rPr lang="en-US" dirty="0">
                <a:solidFill>
                  <a:srgbClr val="1F1F1F"/>
                </a:solidFill>
                <a:latin typeface="Google Sans"/>
              </a:rPr>
              <a:t>       </a:t>
            </a:r>
            <a:r>
              <a:rPr lang="en-US" b="0" i="0" dirty="0">
                <a:solidFill>
                  <a:srgbClr val="1F1F1F"/>
                </a:solidFill>
                <a:effectLst/>
                <a:latin typeface="Google Sans"/>
              </a:rPr>
              <a:t>Provide </a:t>
            </a:r>
            <a:r>
              <a:rPr lang="en-US" b="1" i="0" dirty="0">
                <a:solidFill>
                  <a:srgbClr val="1F1F1F"/>
                </a:solidFill>
                <a:effectLst/>
                <a:latin typeface="Google Sans"/>
              </a:rPr>
              <a:t>24/7 access</a:t>
            </a:r>
            <a:r>
              <a:rPr lang="en-US" b="0" i="0" dirty="0">
                <a:solidFill>
                  <a:srgbClr val="1F1F1F"/>
                </a:solidFill>
                <a:effectLst/>
                <a:latin typeface="Google Sans"/>
              </a:rPr>
              <a:t> to reliable health information in a user-friendly format.</a:t>
            </a:r>
          </a:p>
          <a:p>
            <a:pPr algn="just">
              <a:buFont typeface="Arial" panose="020B0604020202020204" pitchFamily="34" charset="0"/>
              <a:buChar char="•"/>
            </a:pPr>
            <a:r>
              <a:rPr lang="en-US" b="0" i="0" dirty="0">
                <a:solidFill>
                  <a:srgbClr val="1F1F1F"/>
                </a:solidFill>
                <a:effectLst/>
                <a:latin typeface="Google Sans"/>
              </a:rPr>
              <a:t>Conduct </a:t>
            </a:r>
            <a:r>
              <a:rPr lang="en-US" b="1" i="0" dirty="0">
                <a:solidFill>
                  <a:srgbClr val="1F1F1F"/>
                </a:solidFill>
                <a:effectLst/>
                <a:latin typeface="Google Sans"/>
              </a:rPr>
              <a:t>symptom analysis</a:t>
            </a:r>
            <a:r>
              <a:rPr lang="en-US" b="0" i="0" dirty="0">
                <a:solidFill>
                  <a:srgbClr val="1F1F1F"/>
                </a:solidFill>
                <a:effectLst/>
                <a:latin typeface="Google Sans"/>
              </a:rPr>
              <a:t> to suggest potential causes and encourage users to seek professional help when necessary.</a:t>
            </a:r>
          </a:p>
          <a:p>
            <a:pPr algn="just">
              <a:buFont typeface="Arial" panose="020B0604020202020204" pitchFamily="34" charset="0"/>
              <a:buChar char="•"/>
            </a:pPr>
            <a:r>
              <a:rPr lang="en-US" b="0" i="0" dirty="0">
                <a:solidFill>
                  <a:srgbClr val="1F1F1F"/>
                </a:solidFill>
                <a:effectLst/>
                <a:latin typeface="Google Sans"/>
              </a:rPr>
              <a:t>Offer </a:t>
            </a:r>
            <a:r>
              <a:rPr lang="en-US" b="1" i="0" dirty="0">
                <a:solidFill>
                  <a:srgbClr val="1F1F1F"/>
                </a:solidFill>
                <a:effectLst/>
                <a:latin typeface="Google Sans"/>
              </a:rPr>
              <a:t>initial guidance</a:t>
            </a:r>
            <a:r>
              <a:rPr lang="en-US" b="0" i="0" dirty="0">
                <a:solidFill>
                  <a:srgbClr val="1F1F1F"/>
                </a:solidFill>
                <a:effectLst/>
                <a:latin typeface="Google Sans"/>
              </a:rPr>
              <a:t> on self-care and preventative measures.</a:t>
            </a:r>
          </a:p>
          <a:p>
            <a:pPr algn="just">
              <a:buFont typeface="Arial" panose="020B0604020202020204" pitchFamily="34" charset="0"/>
              <a:buChar char="•"/>
            </a:pPr>
            <a:r>
              <a:rPr lang="en-US" b="1" i="0" dirty="0">
                <a:solidFill>
                  <a:srgbClr val="1F1F1F"/>
                </a:solidFill>
                <a:effectLst/>
                <a:latin typeface="Google Sans"/>
              </a:rPr>
              <a:t>Break down language barriers</a:t>
            </a:r>
            <a:r>
              <a:rPr lang="en-US" b="0" i="0" dirty="0">
                <a:solidFill>
                  <a:srgbClr val="1F1F1F"/>
                </a:solidFill>
                <a:effectLst/>
                <a:latin typeface="Google Sans"/>
              </a:rPr>
              <a:t> by offering multilingual support.</a:t>
            </a:r>
          </a:p>
          <a:p>
            <a:pPr algn="just">
              <a:buFont typeface="Arial" panose="020B0604020202020204" pitchFamily="34" charset="0"/>
              <a:buChar char="•"/>
            </a:pPr>
            <a:r>
              <a:rPr lang="en-US" b="1" i="0" dirty="0">
                <a:solidFill>
                  <a:srgbClr val="1F1F1F"/>
                </a:solidFill>
                <a:effectLst/>
                <a:latin typeface="Google Sans"/>
              </a:rPr>
              <a:t>Anonymously address sensitive health concerns</a:t>
            </a:r>
            <a:r>
              <a:rPr lang="en-US" b="0" i="0" dirty="0">
                <a:solidFill>
                  <a:srgbClr val="1F1F1F"/>
                </a:solidFill>
                <a:effectLst/>
                <a:latin typeface="Google Sans"/>
              </a:rPr>
              <a:t>, potentially encouraging earlier intervention.</a:t>
            </a:r>
          </a:p>
          <a:p>
            <a:endParaRPr lang="en-IN" dirty="0"/>
          </a:p>
        </p:txBody>
      </p:sp>
    </p:spTree>
    <p:extLst>
      <p:ext uri="{BB962C8B-B14F-4D97-AF65-F5344CB8AC3E}">
        <p14:creationId xmlns:p14="http://schemas.microsoft.com/office/powerpoint/2010/main" val="296779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9D785-DC46-D6DE-DAB0-52EFC5A08115}"/>
              </a:ext>
            </a:extLst>
          </p:cNvPr>
          <p:cNvSpPr>
            <a:spLocks noGrp="1"/>
          </p:cNvSpPr>
          <p:nvPr>
            <p:ph type="title"/>
          </p:nvPr>
        </p:nvSpPr>
        <p:spPr>
          <a:xfrm>
            <a:off x="182811" y="404326"/>
            <a:ext cx="8596668" cy="901959"/>
          </a:xfrm>
        </p:spPr>
        <p:txBody>
          <a:bodyPr/>
          <a:lstStyle/>
          <a:p>
            <a:r>
              <a:rPr lang="en-IN" dirty="0"/>
              <a:t>PROJECT OVERVIEW</a:t>
            </a:r>
          </a:p>
        </p:txBody>
      </p:sp>
      <p:sp>
        <p:nvSpPr>
          <p:cNvPr id="4" name="Rectangle 1">
            <a:extLst>
              <a:ext uri="{FF2B5EF4-FFF2-40B4-BE49-F238E27FC236}">
                <a16:creationId xmlns:a16="http://schemas.microsoft.com/office/drawing/2014/main" id="{022AF75E-FC41-2D27-2B52-9CA373B65658}"/>
              </a:ext>
            </a:extLst>
          </p:cNvPr>
          <p:cNvSpPr>
            <a:spLocks noGrp="1" noChangeArrowheads="1"/>
          </p:cNvSpPr>
          <p:nvPr>
            <p:ph idx="1"/>
          </p:nvPr>
        </p:nvSpPr>
        <p:spPr bwMode="auto">
          <a:xfrm>
            <a:off x="369423" y="1542247"/>
            <a:ext cx="9579417" cy="42883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F1F1F"/>
                </a:solidFill>
                <a:effectLst/>
                <a:latin typeface="Google Sans"/>
              </a:rPr>
              <a:t>Develop a chatbot that understands natural language queries related to health concerns.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F1F1F"/>
                </a:solidFill>
                <a:effectLst/>
                <a:latin typeface="Google Sans"/>
              </a:rPr>
              <a:t>Utilize deep learning models to analyze user-provided </a:t>
            </a:r>
          </a:p>
          <a:p>
            <a:pPr marL="0" marR="0" lvl="0" indent="0" algn="just" defTabSz="914400" rtl="0" eaLnBrk="0" fontAlgn="base" latinLnBrk="0" hangingPunct="0">
              <a:lnSpc>
                <a:spcPct val="100000"/>
              </a:lnSpc>
              <a:spcBef>
                <a:spcPct val="0"/>
              </a:spcBef>
              <a:spcAft>
                <a:spcPct val="0"/>
              </a:spcAft>
              <a:buClrTx/>
              <a:buSzTx/>
              <a:buNone/>
              <a:tabLst/>
            </a:pPr>
            <a:r>
              <a:rPr lang="en-US" altLang="en-US" sz="2000" dirty="0">
                <a:solidFill>
                  <a:srgbClr val="1F1F1F"/>
                </a:solidFill>
                <a:latin typeface="Google Sans"/>
              </a:rPr>
              <a:t>       </a:t>
            </a:r>
            <a:r>
              <a:rPr kumimoji="0" lang="en-US" altLang="en-US" sz="2000" b="0" i="0" u="none" strike="noStrike" cap="none" normalizeH="0" baseline="0" dirty="0">
                <a:ln>
                  <a:noFill/>
                </a:ln>
                <a:solidFill>
                  <a:srgbClr val="1F1F1F"/>
                </a:solidFill>
                <a:effectLst/>
                <a:latin typeface="Google Sans"/>
              </a:rPr>
              <a:t>symptoms and suggest potential causes (for informational purposes only).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F1F1F"/>
                </a:solidFill>
                <a:effectLst/>
                <a:latin typeface="Google Sans"/>
              </a:rPr>
              <a:t>Offer reliable health information and resources based on user inquiries.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F1F1F"/>
                </a:solidFill>
                <a:effectLst/>
                <a:latin typeface="Google Sans"/>
              </a:rPr>
              <a:t>Provide a user-friendly and accessible interface for interaction.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rgbClr val="1F1F1F"/>
              </a:solidFill>
              <a:effectLst/>
              <a:latin typeface="Google Sans"/>
            </a:endParaRPr>
          </a:p>
          <a:p>
            <a:pPr algn="l"/>
            <a:r>
              <a:rPr lang="en-US" b="1" i="0" dirty="0">
                <a:solidFill>
                  <a:srgbClr val="1F1F1F"/>
                </a:solidFill>
                <a:effectLst/>
                <a:latin typeface="Google Sans"/>
              </a:rPr>
              <a:t>Technical Approach:</a:t>
            </a:r>
            <a:endParaRPr lang="en-US" b="0" i="0" dirty="0">
              <a:solidFill>
                <a:srgbClr val="1F1F1F"/>
              </a:solidFill>
              <a:effectLst/>
              <a:latin typeface="Google Sans"/>
            </a:endParaRPr>
          </a:p>
          <a:p>
            <a:pPr lvl="1">
              <a:buFont typeface="Wingdings" panose="05000000000000000000" pitchFamily="2" charset="2"/>
              <a:buChar char="v"/>
            </a:pPr>
            <a:r>
              <a:rPr lang="en-US" sz="2000" b="1" i="0" dirty="0">
                <a:solidFill>
                  <a:srgbClr val="1F1F1F"/>
                </a:solidFill>
                <a:effectLst/>
                <a:latin typeface="Google Sans"/>
              </a:rPr>
              <a:t>Natural Language Processing (NLP):</a:t>
            </a:r>
            <a:endParaRPr lang="en-US" sz="2000" b="0" i="0" dirty="0">
              <a:solidFill>
                <a:srgbClr val="1F1F1F"/>
              </a:solidFill>
              <a:effectLst/>
              <a:latin typeface="Google Sans"/>
            </a:endParaRPr>
          </a:p>
          <a:p>
            <a:pPr lvl="2" indent="-285750">
              <a:buFont typeface="+mj-lt"/>
              <a:buAutoNum type="arabicPeriod"/>
            </a:pPr>
            <a:r>
              <a:rPr lang="en-US" sz="2000" b="0" i="0" dirty="0">
                <a:solidFill>
                  <a:srgbClr val="1F1F1F"/>
                </a:solidFill>
                <a:effectLst/>
                <a:latin typeface="Google Sans"/>
              </a:rPr>
              <a:t>Train a deep learning model (e.g., RNNs) on a massive medical text dataset to </a:t>
            </a:r>
          </a:p>
          <a:p>
            <a:pPr marL="857250" lvl="2" indent="0">
              <a:buNone/>
            </a:pPr>
            <a:r>
              <a:rPr lang="en-US" sz="2000" b="0" i="0" dirty="0">
                <a:solidFill>
                  <a:srgbClr val="1F1F1F"/>
                </a:solidFill>
                <a:effectLst/>
                <a:latin typeface="Google Sans"/>
              </a:rPr>
              <a:t>      understand user intent and extract relevant information from their queries.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958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3E9B0-8A29-0C87-A8AB-6400FF45D576}"/>
              </a:ext>
            </a:extLst>
          </p:cNvPr>
          <p:cNvSpPr>
            <a:spLocks noGrp="1"/>
          </p:cNvSpPr>
          <p:nvPr>
            <p:ph idx="1"/>
          </p:nvPr>
        </p:nvSpPr>
        <p:spPr>
          <a:xfrm>
            <a:off x="425408" y="251926"/>
            <a:ext cx="9688976" cy="6232850"/>
          </a:xfrm>
        </p:spPr>
        <p:txBody>
          <a:bodyPr/>
          <a:lstStyle/>
          <a:p>
            <a:pPr algn="l">
              <a:buFont typeface="Wingdings" panose="05000000000000000000" pitchFamily="2" charset="2"/>
              <a:buChar char="v"/>
            </a:pPr>
            <a:r>
              <a:rPr lang="en-US" b="1" i="0" dirty="0">
                <a:solidFill>
                  <a:srgbClr val="1F1F1F"/>
                </a:solidFill>
                <a:effectLst/>
                <a:latin typeface="Google Sans"/>
              </a:rPr>
              <a:t> Symptom Analysis and Disease Prediction:</a:t>
            </a:r>
            <a:endParaRPr lang="en-US" b="0" i="0" dirty="0">
              <a:solidFill>
                <a:srgbClr val="1F1F1F"/>
              </a:solidFill>
              <a:effectLst/>
              <a:latin typeface="Google Sans"/>
            </a:endParaRPr>
          </a:p>
          <a:p>
            <a:pPr marL="742950" lvl="1" indent="-285750" algn="l">
              <a:buFont typeface="+mj-lt"/>
              <a:buAutoNum type="arabicPeriod"/>
            </a:pPr>
            <a:r>
              <a:rPr lang="en-US" sz="1800" b="0" i="0" dirty="0">
                <a:solidFill>
                  <a:srgbClr val="1F1F1F"/>
                </a:solidFill>
                <a:effectLst/>
                <a:latin typeface="Google Sans"/>
              </a:rPr>
              <a:t>Train a separate deep learning model on labeled datasets linking symptoms to diseases.</a:t>
            </a:r>
          </a:p>
          <a:p>
            <a:pPr marL="742950" lvl="1" indent="-285750" algn="l">
              <a:buFont typeface="+mj-lt"/>
              <a:buAutoNum type="arabicPeriod"/>
            </a:pPr>
            <a:r>
              <a:rPr lang="en-US" sz="1800" b="0" i="0" dirty="0">
                <a:solidFill>
                  <a:srgbClr val="1F1F1F"/>
                </a:solidFill>
                <a:effectLst/>
                <a:latin typeface="Google Sans"/>
              </a:rPr>
              <a:t>This model will analyze user-reported symptoms and suggest potential causes, emphasizing</a:t>
            </a:r>
          </a:p>
          <a:p>
            <a:pPr marL="457200" lvl="1" indent="0" algn="l">
              <a:buNone/>
            </a:pPr>
            <a:r>
              <a:rPr lang="en-US" sz="1800" dirty="0">
                <a:solidFill>
                  <a:srgbClr val="1F1F1F"/>
                </a:solidFill>
                <a:latin typeface="Google Sans"/>
              </a:rPr>
              <a:t>       </a:t>
            </a:r>
            <a:r>
              <a:rPr lang="en-US" sz="1800" b="0" i="0" dirty="0">
                <a:solidFill>
                  <a:srgbClr val="1F1F1F"/>
                </a:solidFill>
                <a:effectLst/>
                <a:latin typeface="Google Sans"/>
              </a:rPr>
              <a:t>the need for professional consultation for any serious concerns.</a:t>
            </a:r>
          </a:p>
          <a:p>
            <a:pPr algn="l">
              <a:buFont typeface="Wingdings" panose="05000000000000000000" pitchFamily="2" charset="2"/>
              <a:buChar char="v"/>
            </a:pPr>
            <a:r>
              <a:rPr lang="en-US" b="1" i="0" dirty="0">
                <a:solidFill>
                  <a:srgbClr val="1F1F1F"/>
                </a:solidFill>
                <a:effectLst/>
                <a:latin typeface="Google Sans"/>
              </a:rPr>
              <a:t>Data Security and Privacy:</a:t>
            </a:r>
            <a:endParaRPr lang="en-US" b="0" i="0" dirty="0">
              <a:solidFill>
                <a:srgbClr val="1F1F1F"/>
              </a:solidFill>
              <a:effectLst/>
              <a:latin typeface="Google Sans"/>
            </a:endParaRPr>
          </a:p>
          <a:p>
            <a:pPr marL="742950" lvl="1" indent="-285750" algn="l">
              <a:buFont typeface="+mj-lt"/>
              <a:buAutoNum type="arabicPeriod"/>
            </a:pPr>
            <a:r>
              <a:rPr lang="en-US" sz="1800" b="0" i="0" dirty="0">
                <a:solidFill>
                  <a:srgbClr val="1F1F1F"/>
                </a:solidFill>
                <a:effectLst/>
                <a:latin typeface="Google Sans"/>
              </a:rPr>
              <a:t>Ensure responsible data collection practices with proper user consent and anonymization of training data.</a:t>
            </a:r>
          </a:p>
          <a:p>
            <a:pPr marL="742950" lvl="1" indent="-285750" algn="l">
              <a:buFont typeface="+mj-lt"/>
              <a:buAutoNum type="arabicPeriod"/>
            </a:pPr>
            <a:r>
              <a:rPr lang="en-US" sz="1800" b="0" i="0" dirty="0">
                <a:solidFill>
                  <a:srgbClr val="1F1F1F"/>
                </a:solidFill>
                <a:effectLst/>
                <a:latin typeface="Google Sans"/>
              </a:rPr>
              <a:t>Implement robust security measures to safeguard sensitive health information.</a:t>
            </a:r>
          </a:p>
          <a:p>
            <a:endParaRPr lang="en-IN" dirty="0"/>
          </a:p>
        </p:txBody>
      </p:sp>
      <p:pic>
        <p:nvPicPr>
          <p:cNvPr id="4" name="Picture 3">
            <a:extLst>
              <a:ext uri="{FF2B5EF4-FFF2-40B4-BE49-F238E27FC236}">
                <a16:creationId xmlns:a16="http://schemas.microsoft.com/office/drawing/2014/main" id="{B2F5D24D-DE51-CE68-A71F-44EA18107191}"/>
              </a:ext>
            </a:extLst>
          </p:cNvPr>
          <p:cNvPicPr>
            <a:picLocks noChangeAspect="1"/>
          </p:cNvPicPr>
          <p:nvPr/>
        </p:nvPicPr>
        <p:blipFill>
          <a:blip r:embed="rId2"/>
          <a:stretch>
            <a:fillRect/>
          </a:stretch>
        </p:blipFill>
        <p:spPr>
          <a:xfrm>
            <a:off x="2146041" y="3629608"/>
            <a:ext cx="5260392" cy="2174032"/>
          </a:xfrm>
          <a:prstGeom prst="rect">
            <a:avLst/>
          </a:prstGeom>
        </p:spPr>
      </p:pic>
    </p:spTree>
    <p:extLst>
      <p:ext uri="{BB962C8B-B14F-4D97-AF65-F5344CB8AC3E}">
        <p14:creationId xmlns:p14="http://schemas.microsoft.com/office/powerpoint/2010/main" val="396759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A2CC-6EC0-5B55-4647-AD20BC0DE458}"/>
              </a:ext>
            </a:extLst>
          </p:cNvPr>
          <p:cNvSpPr>
            <a:spLocks noGrp="1"/>
          </p:cNvSpPr>
          <p:nvPr>
            <p:ph type="title"/>
          </p:nvPr>
        </p:nvSpPr>
        <p:spPr>
          <a:xfrm>
            <a:off x="182812" y="458964"/>
            <a:ext cx="8596668" cy="715347"/>
          </a:xfrm>
        </p:spPr>
        <p:txBody>
          <a:bodyPr/>
          <a:lstStyle/>
          <a:p>
            <a:r>
              <a:rPr lang="en-IN" dirty="0"/>
              <a:t>WHO ARE THE END USER</a:t>
            </a:r>
          </a:p>
        </p:txBody>
      </p:sp>
      <p:sp>
        <p:nvSpPr>
          <p:cNvPr id="4" name="Rectangle 1">
            <a:extLst>
              <a:ext uri="{FF2B5EF4-FFF2-40B4-BE49-F238E27FC236}">
                <a16:creationId xmlns:a16="http://schemas.microsoft.com/office/drawing/2014/main" id="{033E76AE-4BAD-DA8C-8CC4-A963F6112D85}"/>
              </a:ext>
            </a:extLst>
          </p:cNvPr>
          <p:cNvSpPr>
            <a:spLocks noGrp="1" noChangeArrowheads="1"/>
          </p:cNvSpPr>
          <p:nvPr>
            <p:ph idx="1"/>
          </p:nvPr>
        </p:nvSpPr>
        <p:spPr bwMode="auto">
          <a:xfrm>
            <a:off x="425408" y="1543741"/>
            <a:ext cx="9983787" cy="531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Google Sans"/>
              </a:rPr>
              <a:t>Individual Patients: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solidFill>
                  <a:schemeClr val="tx1"/>
                </a:solidFill>
                <a:latin typeface="Google Sans"/>
              </a:rPr>
              <a:t> General Public :</a:t>
            </a:r>
            <a:r>
              <a:rPr lang="en-US" altLang="en-US" dirty="0">
                <a:solidFill>
                  <a:schemeClr val="tx1"/>
                </a:solidFill>
                <a:latin typeface="Google Sans"/>
              </a:rPr>
              <a:t> This includes anyone seeking information about general health topics, preventative                           Measures, or self-care practices</a:t>
            </a:r>
            <a:endParaRPr kumimoji="0" lang="en-US" altLang="en-US" sz="1800" b="0" i="0" u="none" strike="noStrike" cap="none" normalizeH="0" baseline="0" dirty="0">
              <a:ln>
                <a:noFill/>
              </a:ln>
              <a:solidFill>
                <a:schemeClr val="tx1"/>
              </a:solidFill>
              <a:effectLst/>
              <a:latin typeface="Google Sans"/>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Google Sans"/>
              </a:rPr>
              <a:t>People in Remote Areas:</a:t>
            </a:r>
            <a:r>
              <a:rPr kumimoji="0" lang="en-US" altLang="en-US" sz="1800" b="0" i="0" u="none" strike="noStrike" cap="none" normalizeH="0" baseline="0" dirty="0">
                <a:ln>
                  <a:noFill/>
                </a:ln>
                <a:solidFill>
                  <a:schemeClr val="tx1"/>
                </a:solidFill>
                <a:effectLst/>
                <a:latin typeface="Google Sans"/>
              </a:rPr>
              <a:t> Individuals with limited access to healthcare professionals can benefit from 24/7 access to reliable health information and initial guidance.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Google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Google Sans"/>
              </a:rPr>
              <a:t>2. Healthcare Providers and Institutions:</a:t>
            </a:r>
            <a:endParaRPr kumimoji="0" lang="en-US" altLang="en-US" sz="1800" b="0" i="0" u="none" strike="noStrike" cap="none" normalizeH="0" baseline="0" dirty="0">
              <a:ln>
                <a:noFill/>
              </a:ln>
              <a:solidFill>
                <a:schemeClr val="tx1"/>
              </a:solidFill>
              <a:effectLst/>
              <a:latin typeface="Google Sans"/>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Google Sans"/>
              </a:rPr>
              <a:t>Doctors and Nurses:</a:t>
            </a:r>
            <a:r>
              <a:rPr kumimoji="0" lang="en-US" altLang="en-US" sz="1800" b="0" i="0" u="none" strike="noStrike" cap="none" normalizeH="0" baseline="0" dirty="0">
                <a:ln>
                  <a:noFill/>
                </a:ln>
                <a:solidFill>
                  <a:schemeClr val="tx1"/>
                </a:solidFill>
                <a:effectLst/>
                <a:latin typeface="Google Sans"/>
              </a:rPr>
              <a:t> The chatbot can be used to triage patients, answer basic questions, and free up healthcare professionals' time for more complex cases.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Google Sans"/>
              </a:rPr>
              <a:t>Hospitals and Clinics:</a:t>
            </a:r>
            <a:r>
              <a:rPr kumimoji="0" lang="en-US" altLang="en-US" sz="1800" b="0" i="0" u="none" strike="noStrike" cap="none" normalizeH="0" baseline="0" dirty="0">
                <a:ln>
                  <a:noFill/>
                </a:ln>
                <a:solidFill>
                  <a:schemeClr val="tx1"/>
                </a:solidFill>
                <a:effectLst/>
                <a:latin typeface="Google Sans"/>
              </a:rPr>
              <a:t> Chatbots can be integrated into their systems to offer patients 24/7 support, improve appointment scheduling, and enhance overall patient experience.</a:t>
            </a:r>
          </a:p>
          <a:p>
            <a:pPr marL="0" indent="0" algn="just" defTabSz="914400" eaLnBrk="0" fontAlgn="base" hangingPunct="0">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Google Sans"/>
              </a:rPr>
              <a:t>Public Health Organizations:</a:t>
            </a:r>
            <a:r>
              <a:rPr kumimoji="0" lang="en-US" altLang="en-US" sz="1800" b="0" i="0" u="none" strike="noStrike" cap="none" normalizeH="0" baseline="0" dirty="0">
                <a:ln>
                  <a:noFill/>
                </a:ln>
                <a:solidFill>
                  <a:schemeClr val="tx1"/>
                </a:solidFill>
                <a:effectLst/>
                <a:latin typeface="Google Sans"/>
              </a:rPr>
              <a:t> Chatbots can be used for disseminating public health information, </a:t>
            </a:r>
            <a:br>
              <a:rPr kumimoji="0" lang="en-US" altLang="en-US" sz="1800" b="0" i="0" u="none" strike="noStrike" cap="none" normalizeH="0" baseline="0" dirty="0">
                <a:ln>
                  <a:noFill/>
                </a:ln>
                <a:solidFill>
                  <a:schemeClr val="tx1"/>
                </a:solidFill>
                <a:effectLst/>
              </a:rPr>
            </a:br>
            <a:r>
              <a:rPr lang="en-US" altLang="en-US" b="1" dirty="0">
                <a:solidFill>
                  <a:schemeClr val="tx1"/>
                </a:solidFill>
                <a:latin typeface="Google Sans"/>
              </a:rPr>
              <a:t>General Public:</a:t>
            </a:r>
            <a:r>
              <a:rPr lang="en-US" altLang="en-US" dirty="0">
                <a:solidFill>
                  <a:schemeClr val="tx1"/>
                </a:solidFill>
                <a:latin typeface="Google Sans"/>
              </a:rPr>
              <a:t> This includes anyone seeking information about general health topics, preventative measures, or self-care practices.</a:t>
            </a:r>
          </a:p>
          <a:p>
            <a:pPr marL="0" indent="0" algn="just" defTabSz="914400" eaLnBrk="0" fontAlgn="base" hangingPunct="0">
              <a:spcBef>
                <a:spcPct val="0"/>
              </a:spcBef>
              <a:spcAft>
                <a:spcPct val="0"/>
              </a:spcAft>
              <a:buClrTx/>
              <a:buSzTx/>
              <a:buFontTx/>
              <a:buChar char="•"/>
            </a:pPr>
            <a:endParaRPr lang="en-US" altLang="en-US" dirty="0">
              <a:solidFill>
                <a:schemeClr val="tx1"/>
              </a:solidFill>
              <a:latin typeface="Google Sans"/>
            </a:endParaRPr>
          </a:p>
          <a:p>
            <a:pPr marL="0" indent="0" algn="just" defTabSz="914400" eaLnBrk="0" fontAlgn="base" hangingPunct="0">
              <a:spcBef>
                <a:spcPct val="0"/>
              </a:spcBef>
              <a:spcAft>
                <a:spcPct val="0"/>
              </a:spcAft>
              <a:buClrTx/>
              <a:buSzTx/>
              <a:buFontTx/>
              <a:buChar char="•"/>
            </a:pPr>
            <a:endParaRPr lang="en-US" altLang="en-US" dirty="0">
              <a:solidFill>
                <a:schemeClr val="tx1"/>
              </a:solidFill>
              <a:latin typeface="Google Sans"/>
            </a:endParaRPr>
          </a:p>
          <a:p>
            <a:pPr marL="0" indent="0" algn="just" defTabSz="914400" eaLnBrk="0" fontAlgn="base" hangingPunct="0">
              <a:spcBef>
                <a:spcPct val="0"/>
              </a:spcBef>
              <a:spcAft>
                <a:spcPct val="0"/>
              </a:spcAft>
              <a:buClrTx/>
              <a:buSzTx/>
              <a:buFontTx/>
              <a:buChar char="•"/>
            </a:pPr>
            <a:endParaRPr lang="en-US" altLang="en-US" dirty="0">
              <a:solidFill>
                <a:schemeClr val="tx1"/>
              </a:solidFill>
              <a:latin typeface="Google Sans"/>
            </a:endParaRPr>
          </a:p>
          <a:p>
            <a:pPr marL="0" indent="0" algn="just" defTabSz="914400" eaLnBrk="0" fontAlgn="base" hangingPunct="0">
              <a:spcBef>
                <a:spcPct val="0"/>
              </a:spcBef>
              <a:spcAft>
                <a:spcPct val="0"/>
              </a:spcAft>
              <a:buClrTx/>
              <a:buSzTx/>
              <a:buNone/>
            </a:pPr>
            <a:endParaRPr lang="en-US" altLang="en-US" dirty="0">
              <a:solidFill>
                <a:schemeClr val="tx1"/>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867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924A-4061-2E15-F142-786983D5DC42}"/>
              </a:ext>
            </a:extLst>
          </p:cNvPr>
          <p:cNvSpPr>
            <a:spLocks noGrp="1"/>
          </p:cNvSpPr>
          <p:nvPr>
            <p:ph type="title"/>
          </p:nvPr>
        </p:nvSpPr>
        <p:spPr>
          <a:xfrm>
            <a:off x="677334" y="609600"/>
            <a:ext cx="8596668" cy="780661"/>
          </a:xfrm>
        </p:spPr>
        <p:txBody>
          <a:bodyPr/>
          <a:lstStyle/>
          <a:p>
            <a:r>
              <a:rPr lang="en-IN" dirty="0"/>
              <a:t>OUR SOLIUTION AND ITS PROPOSITION</a:t>
            </a:r>
          </a:p>
        </p:txBody>
      </p:sp>
      <p:sp>
        <p:nvSpPr>
          <p:cNvPr id="3" name="Content Placeholder 2">
            <a:extLst>
              <a:ext uri="{FF2B5EF4-FFF2-40B4-BE49-F238E27FC236}">
                <a16:creationId xmlns:a16="http://schemas.microsoft.com/office/drawing/2014/main" id="{DAC68803-A0BA-AD6D-CC45-C48A135B5C2C}"/>
              </a:ext>
            </a:extLst>
          </p:cNvPr>
          <p:cNvSpPr>
            <a:spLocks noGrp="1"/>
          </p:cNvSpPr>
          <p:nvPr>
            <p:ph idx="1"/>
          </p:nvPr>
        </p:nvSpPr>
        <p:spPr>
          <a:xfrm>
            <a:off x="677334" y="1595535"/>
            <a:ext cx="8596668" cy="4445827"/>
          </a:xfrm>
        </p:spPr>
        <p:txBody>
          <a:bodyPr>
            <a:normAutofit fontScale="55000" lnSpcReduction="20000"/>
          </a:bodyPr>
          <a:lstStyle/>
          <a:p>
            <a:pPr algn="l"/>
            <a:r>
              <a:rPr lang="en-US" sz="3300" b="0" i="0" dirty="0">
                <a:solidFill>
                  <a:srgbClr val="1F1F1F"/>
                </a:solidFill>
                <a:effectLst/>
                <a:latin typeface="Google Sans"/>
              </a:rPr>
              <a:t>We propose a healthcare chatbot built on a robust deep learning foundation, designed to empower individuals to take charge of their health and bridge the gap to quality healthcare information.</a:t>
            </a:r>
          </a:p>
          <a:p>
            <a:pPr algn="l"/>
            <a:r>
              <a:rPr lang="en-US" sz="3300" b="1" i="0" dirty="0">
                <a:solidFill>
                  <a:srgbClr val="1F1F1F"/>
                </a:solidFill>
                <a:effectLst/>
                <a:latin typeface="Google Sans"/>
              </a:rPr>
              <a:t>Unique Propositions:</a:t>
            </a:r>
            <a:endParaRPr lang="en-US" sz="3300" b="0" i="0" dirty="0">
              <a:solidFill>
                <a:srgbClr val="1F1F1F"/>
              </a:solidFill>
              <a:effectLst/>
              <a:latin typeface="Google Sans"/>
            </a:endParaRPr>
          </a:p>
          <a:p>
            <a:pPr algn="l">
              <a:buFont typeface="Arial" panose="020B0604020202020204" pitchFamily="34" charset="0"/>
              <a:buChar char="•"/>
            </a:pPr>
            <a:r>
              <a:rPr lang="en-US" sz="3300" b="1" i="0" dirty="0">
                <a:solidFill>
                  <a:srgbClr val="1F1F1F"/>
                </a:solidFill>
                <a:effectLst/>
                <a:latin typeface="Google Sans"/>
              </a:rPr>
              <a:t>Enhanced Accessibility:</a:t>
            </a:r>
            <a:r>
              <a:rPr lang="en-US" sz="3300" b="0" i="0" dirty="0">
                <a:solidFill>
                  <a:srgbClr val="1F1F1F"/>
                </a:solidFill>
                <a:effectLst/>
                <a:latin typeface="Google Sans"/>
              </a:rPr>
              <a:t> 24/7 availability ensures information is at your fingertips whenever you need it.</a:t>
            </a:r>
          </a:p>
          <a:p>
            <a:pPr algn="l">
              <a:buFont typeface="Arial" panose="020B0604020202020204" pitchFamily="34" charset="0"/>
              <a:buChar char="•"/>
            </a:pPr>
            <a:r>
              <a:rPr lang="en-US" sz="3300" b="1" i="0" dirty="0">
                <a:solidFill>
                  <a:srgbClr val="1F1F1F"/>
                </a:solidFill>
                <a:effectLst/>
                <a:latin typeface="Google Sans"/>
              </a:rPr>
              <a:t>AI-powered Symptom Analysis:</a:t>
            </a:r>
            <a:r>
              <a:rPr lang="en-US" sz="3300" b="0" i="0" dirty="0">
                <a:solidFill>
                  <a:srgbClr val="1F1F1F"/>
                </a:solidFill>
                <a:effectLst/>
                <a:latin typeface="Google Sans"/>
              </a:rPr>
              <a:t> Leverage deep learning to analyze user-reported symptoms and suggest potential causes (for informational purposes only), encouraging users to seek professional help when necessary.</a:t>
            </a:r>
          </a:p>
          <a:p>
            <a:pPr algn="l">
              <a:buFont typeface="Arial" panose="020B0604020202020204" pitchFamily="34" charset="0"/>
              <a:buChar char="•"/>
            </a:pPr>
            <a:r>
              <a:rPr lang="en-US" sz="3300" b="1" i="0" dirty="0">
                <a:solidFill>
                  <a:srgbClr val="1F1F1F"/>
                </a:solidFill>
                <a:effectLst/>
                <a:latin typeface="Google Sans"/>
              </a:rPr>
              <a:t>Multilingual Support:</a:t>
            </a:r>
            <a:r>
              <a:rPr lang="en-US" sz="3300" b="0" i="0" dirty="0">
                <a:solidFill>
                  <a:srgbClr val="1F1F1F"/>
                </a:solidFill>
                <a:effectLst/>
                <a:latin typeface="Google Sans"/>
              </a:rPr>
              <a:t> Break down language barriers and empower a wider audience to access healthcare information in their preferred language.</a:t>
            </a:r>
          </a:p>
          <a:p>
            <a:pPr algn="l">
              <a:buFont typeface="Arial" panose="020B0604020202020204" pitchFamily="34" charset="0"/>
              <a:buChar char="•"/>
            </a:pPr>
            <a:r>
              <a:rPr lang="en-US" sz="3300" b="1" i="0" dirty="0">
                <a:solidFill>
                  <a:srgbClr val="1F1F1F"/>
                </a:solidFill>
                <a:effectLst/>
                <a:latin typeface="Google Sans"/>
              </a:rPr>
              <a:t>Personalized Health Assistant:</a:t>
            </a:r>
            <a:r>
              <a:rPr lang="en-US" sz="3300" b="0" i="0" dirty="0">
                <a:solidFill>
                  <a:srgbClr val="1F1F1F"/>
                </a:solidFill>
                <a:effectLst/>
                <a:latin typeface="Google Sans"/>
              </a:rPr>
              <a:t> The chatbot tailors responses based on user queries and sentiment, fostering a more engaging and supportive interaction.</a:t>
            </a:r>
          </a:p>
          <a:p>
            <a:pPr algn="l">
              <a:buFont typeface="Arial" panose="020B0604020202020204" pitchFamily="34" charset="0"/>
              <a:buChar char="•"/>
            </a:pPr>
            <a:r>
              <a:rPr lang="en-US" sz="3300" b="1" i="0" dirty="0">
                <a:solidFill>
                  <a:srgbClr val="1F1F1F"/>
                </a:solidFill>
                <a:effectLst/>
                <a:latin typeface="Google Sans"/>
              </a:rPr>
              <a:t>Focus on User Privacy:</a:t>
            </a:r>
            <a:r>
              <a:rPr lang="en-US" sz="3300" b="0" i="0" dirty="0">
                <a:solidFill>
                  <a:srgbClr val="1F1F1F"/>
                </a:solidFill>
                <a:effectLst/>
                <a:latin typeface="Google Sans"/>
              </a:rPr>
              <a:t> We prioritize responsible data collection with user consent and anonymization, ensuring your health information remains secure.</a:t>
            </a:r>
          </a:p>
          <a:p>
            <a:pPr marL="0" indent="0">
              <a:buNone/>
            </a:pPr>
            <a:endParaRPr lang="en-IN" dirty="0"/>
          </a:p>
        </p:txBody>
      </p:sp>
    </p:spTree>
    <p:extLst>
      <p:ext uri="{BB962C8B-B14F-4D97-AF65-F5344CB8AC3E}">
        <p14:creationId xmlns:p14="http://schemas.microsoft.com/office/powerpoint/2010/main" val="138966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719B1-D3BA-5EB6-E961-7DB94F444C02}"/>
              </a:ext>
            </a:extLst>
          </p:cNvPr>
          <p:cNvSpPr>
            <a:spLocks noGrp="1"/>
          </p:cNvSpPr>
          <p:nvPr>
            <p:ph idx="1"/>
          </p:nvPr>
        </p:nvSpPr>
        <p:spPr>
          <a:xfrm>
            <a:off x="751979" y="681135"/>
            <a:ext cx="8596668" cy="5397549"/>
          </a:xfrm>
        </p:spPr>
        <p:txBody>
          <a:bodyPr/>
          <a:lstStyle/>
          <a:p>
            <a:pPr algn="l"/>
            <a:r>
              <a:rPr lang="en-US" b="1" i="0" dirty="0">
                <a:solidFill>
                  <a:srgbClr val="1F1F1F"/>
                </a:solidFill>
                <a:effectLst/>
                <a:latin typeface="Google Sans"/>
              </a:rPr>
              <a:t>Benefits for End Users:</a:t>
            </a: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Individuals:</a:t>
            </a:r>
            <a:r>
              <a:rPr lang="en-US" b="0" i="0" dirty="0">
                <a:solidFill>
                  <a:srgbClr val="1F1F1F"/>
                </a:solidFill>
                <a:effectLst/>
                <a:latin typeface="Google Sans"/>
              </a:rPr>
              <a:t> Gain access to reliable health information, receive initial guidance on self-care, and be empowered to make informed decisions about their health.</a:t>
            </a:r>
          </a:p>
          <a:p>
            <a:pPr algn="l">
              <a:buFont typeface="Arial" panose="020B0604020202020204" pitchFamily="34" charset="0"/>
              <a:buChar char="•"/>
            </a:pPr>
            <a:r>
              <a:rPr lang="en-US" b="1" i="0" dirty="0">
                <a:solidFill>
                  <a:srgbClr val="1F1F1F"/>
                </a:solidFill>
                <a:effectLst/>
                <a:latin typeface="Google Sans"/>
              </a:rPr>
              <a:t>Healthcare Providers:</a:t>
            </a:r>
            <a:r>
              <a:rPr lang="en-US" b="0" i="0" dirty="0">
                <a:solidFill>
                  <a:srgbClr val="1F1F1F"/>
                </a:solidFill>
                <a:effectLst/>
                <a:latin typeface="Google Sans"/>
              </a:rPr>
              <a:t> Free up valuable time for complex cases by utilizing the chatbot for basic consultations and patient support.</a:t>
            </a:r>
          </a:p>
          <a:p>
            <a:pPr algn="l">
              <a:buFont typeface="Arial" panose="020B0604020202020204" pitchFamily="34" charset="0"/>
              <a:buChar char="•"/>
            </a:pPr>
            <a:r>
              <a:rPr lang="en-US" b="1" i="0" dirty="0">
                <a:solidFill>
                  <a:srgbClr val="1F1F1F"/>
                </a:solidFill>
                <a:effectLst/>
                <a:latin typeface="Google Sans"/>
              </a:rPr>
              <a:t>Public Health Organizations:</a:t>
            </a:r>
            <a:r>
              <a:rPr lang="en-US" b="0" i="0" dirty="0">
                <a:solidFill>
                  <a:srgbClr val="1F1F1F"/>
                </a:solidFill>
                <a:effectLst/>
                <a:latin typeface="Google Sans"/>
              </a:rPr>
              <a:t> Effectively disseminate public health information and promote preventative healthcare initiatives.</a:t>
            </a:r>
          </a:p>
          <a:p>
            <a:pPr algn="l"/>
            <a:r>
              <a:rPr lang="en-US" b="1" i="0" dirty="0">
                <a:solidFill>
                  <a:srgbClr val="1F1F1F"/>
                </a:solidFill>
                <a:effectLst/>
                <a:latin typeface="Google Sans"/>
              </a:rPr>
              <a:t>Competitive Advantage:</a:t>
            </a:r>
            <a:endParaRPr lang="en-US" b="0" i="0" dirty="0">
              <a:solidFill>
                <a:srgbClr val="1F1F1F"/>
              </a:solidFill>
              <a:effectLst/>
              <a:latin typeface="Google Sans"/>
            </a:endParaRPr>
          </a:p>
          <a:p>
            <a:pPr algn="l"/>
            <a:r>
              <a:rPr lang="en-US" b="0" i="0" dirty="0">
                <a:solidFill>
                  <a:srgbClr val="1F1F1F"/>
                </a:solidFill>
                <a:effectLst/>
                <a:latin typeface="Google Sans"/>
              </a:rPr>
              <a:t>Our deep learning approach goes beyond basic symptom checkers. We prioritize user privacy, offer multilingual support, and continuously refine the chatbot's capabilities through user feedback and data analysis.</a:t>
            </a:r>
          </a:p>
          <a:p>
            <a:pPr algn="l"/>
            <a:r>
              <a:rPr lang="en-US" b="1" i="0" dirty="0">
                <a:solidFill>
                  <a:srgbClr val="1F1F1F"/>
                </a:solidFill>
                <a:effectLst/>
                <a:latin typeface="Google Sans"/>
              </a:rPr>
              <a:t>Call to Action:</a:t>
            </a:r>
            <a:endParaRPr lang="en-US" b="0" i="0" dirty="0">
              <a:solidFill>
                <a:srgbClr val="1F1F1F"/>
              </a:solidFill>
              <a:effectLst/>
              <a:latin typeface="Google Sans"/>
            </a:endParaRPr>
          </a:p>
          <a:p>
            <a:pPr algn="l"/>
            <a:r>
              <a:rPr lang="en-US" b="0" i="0" dirty="0">
                <a:solidFill>
                  <a:srgbClr val="1F1F1F"/>
                </a:solidFill>
                <a:effectLst/>
                <a:latin typeface="Google Sans"/>
              </a:rPr>
              <a:t>Let's revolutionize access to healthcare information. We invite you to partner with us in creating a future where everyone has the tools and knowledge to take charge of their well-being.</a:t>
            </a:r>
          </a:p>
          <a:p>
            <a:endParaRPr lang="en-IN" dirty="0"/>
          </a:p>
        </p:txBody>
      </p:sp>
    </p:spTree>
    <p:extLst>
      <p:ext uri="{BB962C8B-B14F-4D97-AF65-F5344CB8AC3E}">
        <p14:creationId xmlns:p14="http://schemas.microsoft.com/office/powerpoint/2010/main" val="19875520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148</TotalTime>
  <Words>1417</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Google Sans</vt:lpstr>
      <vt:lpstr>Trebuchet MS</vt:lpstr>
      <vt:lpstr>Wingdings</vt:lpstr>
      <vt:lpstr>Wingdings 3</vt:lpstr>
      <vt:lpstr>Facet</vt:lpstr>
      <vt:lpstr>PRESENTED BY:</vt:lpstr>
      <vt:lpstr>             PROJECT TITLE</vt:lpstr>
      <vt:lpstr>AGENDA</vt:lpstr>
      <vt:lpstr>PROBLEM STATEMENT</vt:lpstr>
      <vt:lpstr>PROJECT OVERVIEW</vt:lpstr>
      <vt:lpstr>PowerPoint Presentation</vt:lpstr>
      <vt:lpstr>WHO ARE THE END USER</vt:lpstr>
      <vt:lpstr>OUR SOLIUTION AND ITS PROPOSITION</vt:lpstr>
      <vt:lpstr>PowerPoint Presentation</vt:lpstr>
      <vt:lpstr>THE “WOW” IN OUR SOLUTION</vt:lpstr>
      <vt:lpstr>MODELLING</vt:lpstr>
      <vt:lpstr>PowerPoint Presentation</vt:lpstr>
      <vt:lpstr>PowerPoint Presentation</vt:lpstr>
      <vt:lpstr>RESULT</vt:lpstr>
      <vt:lpstr>PowerPoint Presentation</vt:lpstr>
      <vt:lpstr>MODEL PERFORMANCE VISUALIZATION:     Each bar represents the accuracy (or chosen metric) of a specific model. Use different colors to distinguish the bars for better visibility.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dc:creator>Logeswari N</dc:creator>
  <cp:lastModifiedBy>Logeswari N</cp:lastModifiedBy>
  <cp:revision>1</cp:revision>
  <dcterms:created xsi:type="dcterms:W3CDTF">2024-04-06T16:10:30Z</dcterms:created>
  <dcterms:modified xsi:type="dcterms:W3CDTF">2024-04-07T06:27:41Z</dcterms:modified>
</cp:coreProperties>
</file>