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Nunito" pitchFamily="2" charset="0"/>
      <p:regular r:id="rId16"/>
    </p:embeddedFont>
    <p:embeddedFont>
      <p:font typeface="Nunito Bold" panose="020B0604020202020204" charset="0"/>
      <p:regular r:id="rId17"/>
    </p:embeddedFont>
    <p:embeddedFont>
      <p:font typeface="Nunito Bold Italics" panose="020B0604020202020204" charset="0"/>
      <p:regular r:id="rId18"/>
    </p:embeddedFont>
    <p:embeddedFont>
      <p:font typeface="Nunito Italics" panose="020B0604020202020204" charset="0"/>
      <p:regular r:id="rId19"/>
    </p:embeddedFont>
    <p:embeddedFont>
      <p:font typeface="Roboto Bold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4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3009" y="-659096"/>
            <a:ext cx="16561983" cy="10089491"/>
            <a:chOff x="0" y="0"/>
            <a:chExt cx="4362004" cy="2657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62004" cy="2657315"/>
            </a:xfrm>
            <a:custGeom>
              <a:avLst/>
              <a:gdLst/>
              <a:ahLst/>
              <a:cxnLst/>
              <a:rect l="l" t="t" r="r" b="b"/>
              <a:pathLst>
                <a:path w="4362004" h="2657315">
                  <a:moveTo>
                    <a:pt x="14024" y="0"/>
                  </a:moveTo>
                  <a:lnTo>
                    <a:pt x="4347980" y="0"/>
                  </a:lnTo>
                  <a:cubicBezTo>
                    <a:pt x="4351699" y="0"/>
                    <a:pt x="4355267" y="1477"/>
                    <a:pt x="4357896" y="4107"/>
                  </a:cubicBezTo>
                  <a:cubicBezTo>
                    <a:pt x="4360526" y="6737"/>
                    <a:pt x="4362004" y="10304"/>
                    <a:pt x="4362004" y="14024"/>
                  </a:cubicBezTo>
                  <a:lnTo>
                    <a:pt x="4362004" y="2643291"/>
                  </a:lnTo>
                  <a:cubicBezTo>
                    <a:pt x="4362004" y="2651036"/>
                    <a:pt x="4355725" y="2657315"/>
                    <a:pt x="4347980" y="2657315"/>
                  </a:cubicBezTo>
                  <a:lnTo>
                    <a:pt x="14024" y="2657315"/>
                  </a:lnTo>
                  <a:cubicBezTo>
                    <a:pt x="10304" y="2657315"/>
                    <a:pt x="6737" y="2655837"/>
                    <a:pt x="4107" y="2653207"/>
                  </a:cubicBezTo>
                  <a:cubicBezTo>
                    <a:pt x="1477" y="2650577"/>
                    <a:pt x="0" y="2647010"/>
                    <a:pt x="0" y="2643291"/>
                  </a:cubicBezTo>
                  <a:lnTo>
                    <a:pt x="0" y="14024"/>
                  </a:lnTo>
                  <a:cubicBezTo>
                    <a:pt x="0" y="10304"/>
                    <a:pt x="1477" y="6737"/>
                    <a:pt x="4107" y="4107"/>
                  </a:cubicBezTo>
                  <a:cubicBezTo>
                    <a:pt x="6737" y="1477"/>
                    <a:pt x="10304" y="0"/>
                    <a:pt x="140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F8F0E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62004" cy="2695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43384" y="-491419"/>
            <a:ext cx="16001233" cy="9650322"/>
            <a:chOff x="0" y="0"/>
            <a:chExt cx="4214316" cy="25416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14316" cy="2541649"/>
            </a:xfrm>
            <a:custGeom>
              <a:avLst/>
              <a:gdLst/>
              <a:ahLst/>
              <a:cxnLst/>
              <a:rect l="l" t="t" r="r" b="b"/>
              <a:pathLst>
                <a:path w="4214316" h="2541649">
                  <a:moveTo>
                    <a:pt x="8225" y="0"/>
                  </a:moveTo>
                  <a:lnTo>
                    <a:pt x="4206091" y="0"/>
                  </a:lnTo>
                  <a:cubicBezTo>
                    <a:pt x="4210634" y="0"/>
                    <a:pt x="4214316" y="3683"/>
                    <a:pt x="4214316" y="8225"/>
                  </a:cubicBezTo>
                  <a:lnTo>
                    <a:pt x="4214316" y="2533423"/>
                  </a:lnTo>
                  <a:cubicBezTo>
                    <a:pt x="4214316" y="2535605"/>
                    <a:pt x="4213450" y="2537697"/>
                    <a:pt x="4211907" y="2539239"/>
                  </a:cubicBezTo>
                  <a:cubicBezTo>
                    <a:pt x="4210365" y="2540782"/>
                    <a:pt x="4208273" y="2541649"/>
                    <a:pt x="4206091" y="2541649"/>
                  </a:cubicBezTo>
                  <a:lnTo>
                    <a:pt x="8225" y="2541649"/>
                  </a:lnTo>
                  <a:cubicBezTo>
                    <a:pt x="3683" y="2541649"/>
                    <a:pt x="0" y="2537966"/>
                    <a:pt x="0" y="2533423"/>
                  </a:cubicBezTo>
                  <a:lnTo>
                    <a:pt x="0" y="8225"/>
                  </a:lnTo>
                  <a:cubicBezTo>
                    <a:pt x="0" y="3683"/>
                    <a:pt x="3683" y="0"/>
                    <a:pt x="8225" y="0"/>
                  </a:cubicBezTo>
                  <a:close/>
                </a:path>
              </a:pathLst>
            </a:custGeom>
            <a:solidFill>
              <a:srgbClr val="F8F0E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14316" cy="25797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658961" y="0"/>
            <a:ext cx="4189486" cy="6743872"/>
            <a:chOff x="0" y="0"/>
            <a:chExt cx="660400" cy="10630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60400" cy="1063055"/>
            </a:xfrm>
            <a:custGeom>
              <a:avLst/>
              <a:gdLst/>
              <a:ahLst/>
              <a:cxnLst/>
              <a:rect l="l" t="t" r="r" b="b"/>
              <a:pathLst>
                <a:path w="660400" h="1063055">
                  <a:moveTo>
                    <a:pt x="220252" y="1043986"/>
                  </a:moveTo>
                  <a:cubicBezTo>
                    <a:pt x="254109" y="1055499"/>
                    <a:pt x="292600" y="1063055"/>
                    <a:pt x="330378" y="1063055"/>
                  </a:cubicBezTo>
                  <a:cubicBezTo>
                    <a:pt x="368157" y="1063055"/>
                    <a:pt x="404509" y="1056578"/>
                    <a:pt x="438009" y="1045064"/>
                  </a:cubicBezTo>
                  <a:cubicBezTo>
                    <a:pt x="438723" y="1044704"/>
                    <a:pt x="439435" y="1044704"/>
                    <a:pt x="440148" y="1044345"/>
                  </a:cubicBezTo>
                  <a:cubicBezTo>
                    <a:pt x="565955" y="998290"/>
                    <a:pt x="658618" y="876676"/>
                    <a:pt x="660400" y="72899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28453"/>
                  </a:lnTo>
                  <a:cubicBezTo>
                    <a:pt x="1782" y="877395"/>
                    <a:pt x="93019" y="999010"/>
                    <a:pt x="220252" y="1043986"/>
                  </a:cubicBezTo>
                  <a:close/>
                </a:path>
              </a:pathLst>
            </a:custGeom>
            <a:solidFill>
              <a:srgbClr val="E6D5BD">
                <a:alpha val="34902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60400" cy="974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439552" y="0"/>
            <a:ext cx="4189486" cy="6743872"/>
            <a:chOff x="0" y="0"/>
            <a:chExt cx="660400" cy="106305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1063055"/>
            </a:xfrm>
            <a:custGeom>
              <a:avLst/>
              <a:gdLst/>
              <a:ahLst/>
              <a:cxnLst/>
              <a:rect l="l" t="t" r="r" b="b"/>
              <a:pathLst>
                <a:path w="660400" h="1063055">
                  <a:moveTo>
                    <a:pt x="220252" y="1043986"/>
                  </a:moveTo>
                  <a:cubicBezTo>
                    <a:pt x="254109" y="1055499"/>
                    <a:pt x="292600" y="1063055"/>
                    <a:pt x="330378" y="1063055"/>
                  </a:cubicBezTo>
                  <a:cubicBezTo>
                    <a:pt x="368157" y="1063055"/>
                    <a:pt x="404509" y="1056578"/>
                    <a:pt x="438009" y="1045064"/>
                  </a:cubicBezTo>
                  <a:cubicBezTo>
                    <a:pt x="438723" y="1044704"/>
                    <a:pt x="439435" y="1044704"/>
                    <a:pt x="440148" y="1044345"/>
                  </a:cubicBezTo>
                  <a:cubicBezTo>
                    <a:pt x="565955" y="998290"/>
                    <a:pt x="658618" y="876676"/>
                    <a:pt x="660400" y="72899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728453"/>
                  </a:lnTo>
                  <a:cubicBezTo>
                    <a:pt x="1782" y="877395"/>
                    <a:pt x="93019" y="999010"/>
                    <a:pt x="220252" y="1043986"/>
                  </a:cubicBezTo>
                  <a:close/>
                </a:path>
              </a:pathLst>
            </a:custGeom>
            <a:solidFill>
              <a:srgbClr val="E6D5BD">
                <a:alpha val="34902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60400" cy="9741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049257" y="0"/>
            <a:ext cx="4189486" cy="8677978"/>
            <a:chOff x="0" y="0"/>
            <a:chExt cx="660400" cy="1367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1367933"/>
            </a:xfrm>
            <a:custGeom>
              <a:avLst/>
              <a:gdLst/>
              <a:ahLst/>
              <a:cxnLst/>
              <a:rect l="l" t="t" r="r" b="b"/>
              <a:pathLst>
                <a:path w="660400" h="1367933">
                  <a:moveTo>
                    <a:pt x="220252" y="1348864"/>
                  </a:moveTo>
                  <a:cubicBezTo>
                    <a:pt x="254109" y="1360378"/>
                    <a:pt x="292600" y="1367933"/>
                    <a:pt x="330378" y="1367933"/>
                  </a:cubicBezTo>
                  <a:cubicBezTo>
                    <a:pt x="368157" y="1367933"/>
                    <a:pt x="404509" y="1361456"/>
                    <a:pt x="438009" y="1349942"/>
                  </a:cubicBezTo>
                  <a:cubicBezTo>
                    <a:pt x="438723" y="1349583"/>
                    <a:pt x="439435" y="1349583"/>
                    <a:pt x="440148" y="1349223"/>
                  </a:cubicBezTo>
                  <a:cubicBezTo>
                    <a:pt x="565955" y="1303168"/>
                    <a:pt x="658618" y="1181554"/>
                    <a:pt x="660400" y="1027100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026338"/>
                  </a:lnTo>
                  <a:cubicBezTo>
                    <a:pt x="1782" y="1182273"/>
                    <a:pt x="93019" y="1303888"/>
                    <a:pt x="220252" y="1348864"/>
                  </a:cubicBezTo>
                  <a:close/>
                </a:path>
              </a:pathLst>
            </a:custGeom>
            <a:solidFill>
              <a:srgbClr val="E6D5BD">
                <a:alpha val="34902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660400" cy="127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AutoShape 17"/>
          <p:cNvSpPr/>
          <p:nvPr/>
        </p:nvSpPr>
        <p:spPr>
          <a:xfrm>
            <a:off x="5649343" y="5517458"/>
            <a:ext cx="6989313" cy="0"/>
          </a:xfrm>
          <a:prstGeom prst="line">
            <a:avLst/>
          </a:prstGeom>
          <a:ln w="47625" cap="rnd">
            <a:solidFill>
              <a:srgbClr val="194281"/>
            </a:solidFill>
            <a:prstDash val="solid"/>
            <a:headEnd type="diamond" w="lg" len="lg"/>
            <a:tailEnd type="diamond" w="lg" len="lg"/>
          </a:ln>
        </p:spPr>
      </p:sp>
      <p:grpSp>
        <p:nvGrpSpPr>
          <p:cNvPr id="18" name="Group 18"/>
          <p:cNvGrpSpPr/>
          <p:nvPr/>
        </p:nvGrpSpPr>
        <p:grpSpPr>
          <a:xfrm>
            <a:off x="1655530" y="709208"/>
            <a:ext cx="14976939" cy="891513"/>
            <a:chOff x="0" y="0"/>
            <a:chExt cx="19969252" cy="1188684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10200893" cy="1188684"/>
              <a:chOff x="0" y="0"/>
              <a:chExt cx="3487590" cy="4064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348759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3487590" h="406400">
                    <a:moveTo>
                      <a:pt x="3284390" y="0"/>
                    </a:moveTo>
                    <a:cubicBezTo>
                      <a:pt x="3396614" y="0"/>
                      <a:pt x="3487590" y="90976"/>
                      <a:pt x="3487590" y="203200"/>
                    </a:cubicBezTo>
                    <a:cubicBezTo>
                      <a:pt x="3487590" y="315424"/>
                      <a:pt x="3396614" y="406400"/>
                      <a:pt x="328439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9428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348759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11553513" y="0"/>
              <a:ext cx="8415739" cy="1188684"/>
              <a:chOff x="0" y="0"/>
              <a:chExt cx="2877263" cy="4064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877263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2877263" h="406400">
                    <a:moveTo>
                      <a:pt x="2674063" y="0"/>
                    </a:moveTo>
                    <a:cubicBezTo>
                      <a:pt x="2786287" y="0"/>
                      <a:pt x="2877263" y="90976"/>
                      <a:pt x="2877263" y="203200"/>
                    </a:cubicBezTo>
                    <a:cubicBezTo>
                      <a:pt x="2877263" y="315424"/>
                      <a:pt x="2786287" y="406400"/>
                      <a:pt x="2674063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19428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2877263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5" name="AutoShape 25"/>
            <p:cNvSpPr/>
            <p:nvPr/>
          </p:nvSpPr>
          <p:spPr>
            <a:xfrm>
              <a:off x="10200893" y="594342"/>
              <a:ext cx="1352621" cy="0"/>
            </a:xfrm>
            <a:prstGeom prst="line">
              <a:avLst/>
            </a:prstGeom>
            <a:ln w="50800" cap="flat">
              <a:solidFill>
                <a:srgbClr val="19428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1812895" y="226255"/>
              <a:ext cx="8147271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80"/>
                </a:lnSpc>
              </a:pPr>
              <a:r>
                <a:rPr lang="en-US" sz="2600" b="1" i="1" spc="189" dirty="0">
                  <a:solidFill>
                    <a:srgbClr val="F8F0E1"/>
                  </a:solidFill>
                  <a:latin typeface="Nunito Bold Italics"/>
                  <a:ea typeface="Nunito Bold Italics"/>
                  <a:cs typeface="Nunito Bold Italics"/>
                  <a:sym typeface="Nunito Bold Italics"/>
                </a:rPr>
                <a:t>INSTITUT TEKNOLOGI BANDUNG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2168024" y="216729"/>
              <a:ext cx="7186717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 i="1" spc="224">
                  <a:solidFill>
                    <a:srgbClr val="F8F0E1"/>
                  </a:solidFill>
                  <a:latin typeface="Nunito Bold Italics"/>
                  <a:ea typeface="Nunito Bold Italics"/>
                  <a:cs typeface="Nunito Bold Italics"/>
                  <a:sym typeface="Nunito Bold Italics"/>
                </a:rPr>
                <a:t>TUGAS BESAR 1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1822407" y="709208"/>
            <a:ext cx="836555" cy="836555"/>
          </a:xfrm>
          <a:custGeom>
            <a:avLst/>
            <a:gdLst/>
            <a:ahLst/>
            <a:cxnLst/>
            <a:rect l="l" t="t" r="r" b="b"/>
            <a:pathLst>
              <a:path w="836555" h="836555">
                <a:moveTo>
                  <a:pt x="0" y="0"/>
                </a:moveTo>
                <a:lnTo>
                  <a:pt x="836554" y="0"/>
                </a:lnTo>
                <a:lnTo>
                  <a:pt x="836554" y="836555"/>
                </a:lnTo>
                <a:lnTo>
                  <a:pt x="0" y="836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492085" y="2076982"/>
            <a:ext cx="13303830" cy="3038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b="1" i="1" spc="249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SIMULASI PERPINDAHAN ORBIT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284703" y="5824210"/>
            <a:ext cx="5718594" cy="771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b="1" i="1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Kelompok 15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4705263" y="6686722"/>
            <a:ext cx="887747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WI1102 BERPIKIR KOMPUTASIONAL K47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53779" y="7356717"/>
            <a:ext cx="9180441" cy="514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9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FAKULTAS TEKNIK MESIN DAN DIRGANTARA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839961" y="7973806"/>
            <a:ext cx="2608078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i="1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4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344608"/>
            <a:ext cx="18288000" cy="6421630"/>
            <a:chOff x="0" y="0"/>
            <a:chExt cx="4816593" cy="1691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91293"/>
            </a:xfrm>
            <a:custGeom>
              <a:avLst/>
              <a:gdLst/>
              <a:ahLst/>
              <a:cxnLst/>
              <a:rect l="l" t="t" r="r" b="b"/>
              <a:pathLst>
                <a:path w="4816592" h="1691293">
                  <a:moveTo>
                    <a:pt x="0" y="0"/>
                  </a:moveTo>
                  <a:lnTo>
                    <a:pt x="4816592" y="0"/>
                  </a:lnTo>
                  <a:lnTo>
                    <a:pt x="4816592" y="1691293"/>
                  </a:lnTo>
                  <a:lnTo>
                    <a:pt x="0" y="1691293"/>
                  </a:lnTo>
                  <a:close/>
                </a:path>
              </a:pathLst>
            </a:custGeom>
            <a:solidFill>
              <a:srgbClr val="F8F0E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729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907632" y="2500645"/>
            <a:ext cx="20103264" cy="6091777"/>
            <a:chOff x="0" y="0"/>
            <a:chExt cx="5294687" cy="16044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94687" cy="1604419"/>
            </a:xfrm>
            <a:custGeom>
              <a:avLst/>
              <a:gdLst/>
              <a:ahLst/>
              <a:cxnLst/>
              <a:rect l="l" t="t" r="r" b="b"/>
              <a:pathLst>
                <a:path w="5294687" h="1604419">
                  <a:moveTo>
                    <a:pt x="16560" y="0"/>
                  </a:moveTo>
                  <a:lnTo>
                    <a:pt x="5278127" y="0"/>
                  </a:lnTo>
                  <a:cubicBezTo>
                    <a:pt x="5287273" y="0"/>
                    <a:pt x="5294687" y="7414"/>
                    <a:pt x="5294687" y="16560"/>
                  </a:cubicBezTo>
                  <a:lnTo>
                    <a:pt x="5294687" y="1587859"/>
                  </a:lnTo>
                  <a:cubicBezTo>
                    <a:pt x="5294687" y="1592251"/>
                    <a:pt x="5292942" y="1596463"/>
                    <a:pt x="5289837" y="1599568"/>
                  </a:cubicBezTo>
                  <a:cubicBezTo>
                    <a:pt x="5286731" y="1602674"/>
                    <a:pt x="5282519" y="1604419"/>
                    <a:pt x="5278127" y="1604419"/>
                  </a:cubicBezTo>
                  <a:lnTo>
                    <a:pt x="16560" y="1604419"/>
                  </a:lnTo>
                  <a:cubicBezTo>
                    <a:pt x="7414" y="1604419"/>
                    <a:pt x="0" y="1597005"/>
                    <a:pt x="0" y="1587859"/>
                  </a:cubicBezTo>
                  <a:lnTo>
                    <a:pt x="0" y="16560"/>
                  </a:lnTo>
                  <a:cubicBezTo>
                    <a:pt x="0" y="7414"/>
                    <a:pt x="7414" y="0"/>
                    <a:pt x="165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194281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94687" cy="1642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098672" y="2879090"/>
            <a:ext cx="11198028" cy="503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Faktor utama yang digunakan dalam simulasi adalah; Radius orbit awal dan akhir, massa total sistem, jenis bahan bakar, anggaran maksimum.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Faktor yang diabaikan, antara lain; hambatan atmosfer, tekanan udara, rotasi dan ketidakbulatan bumi, gravitasi benda langit lain, perubahan distribusi massa saat pembakaran, dan lain lain. 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Selengkapnya dapat dilihat di lembar laporan.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084934" y="9248596"/>
            <a:ext cx="1419978" cy="1202118"/>
            <a:chOff x="0" y="0"/>
            <a:chExt cx="660400" cy="55907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0400" cy="559078"/>
            </a:xfrm>
            <a:custGeom>
              <a:avLst/>
              <a:gdLst/>
              <a:ahLst/>
              <a:cxnLst/>
              <a:rect l="l" t="t" r="r" b="b"/>
              <a:pathLst>
                <a:path w="660400" h="55907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866"/>
                  </a:cubicBezTo>
                  <a:lnTo>
                    <a:pt x="660400" y="559078"/>
                  </a:lnTo>
                  <a:lnTo>
                    <a:pt x="0" y="559078"/>
                  </a:lnTo>
                  <a:lnTo>
                    <a:pt x="0" y="32304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0E1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88900"/>
              <a:ext cx="660400" cy="47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83088" y="5009006"/>
            <a:ext cx="4497381" cy="998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1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Abstraksi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293146" y="9579240"/>
            <a:ext cx="1003553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10-</a:t>
            </a:r>
          </a:p>
        </p:txBody>
      </p:sp>
      <p:sp>
        <p:nvSpPr>
          <p:cNvPr id="14" name="AutoShape 14"/>
          <p:cNvSpPr/>
          <p:nvPr/>
        </p:nvSpPr>
        <p:spPr>
          <a:xfrm>
            <a:off x="5627884" y="2877946"/>
            <a:ext cx="0" cy="4883207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diamond" w="lg" len="lg"/>
            <a:tailEnd type="diamond" w="lg" len="lg"/>
          </a:ln>
        </p:spPr>
      </p:sp>
      <p:grpSp>
        <p:nvGrpSpPr>
          <p:cNvPr id="15" name="Group 15"/>
          <p:cNvGrpSpPr/>
          <p:nvPr/>
        </p:nvGrpSpPr>
        <p:grpSpPr>
          <a:xfrm>
            <a:off x="783088" y="582943"/>
            <a:ext cx="7650670" cy="891513"/>
            <a:chOff x="0" y="0"/>
            <a:chExt cx="3487590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487590" cy="406400"/>
            </a:xfrm>
            <a:custGeom>
              <a:avLst/>
              <a:gdLst/>
              <a:ahLst/>
              <a:cxnLst/>
              <a:rect l="l" t="t" r="r" b="b"/>
              <a:pathLst>
                <a:path w="3487590" h="406400">
                  <a:moveTo>
                    <a:pt x="3284390" y="0"/>
                  </a:moveTo>
                  <a:cubicBezTo>
                    <a:pt x="3396614" y="0"/>
                    <a:pt x="3487590" y="90976"/>
                    <a:pt x="3487590" y="203200"/>
                  </a:cubicBezTo>
                  <a:cubicBezTo>
                    <a:pt x="3487590" y="315424"/>
                    <a:pt x="3396614" y="406400"/>
                    <a:pt x="32843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8F0E1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34875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193108" y="582943"/>
            <a:ext cx="6311804" cy="891513"/>
            <a:chOff x="0" y="0"/>
            <a:chExt cx="2877263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877263" cy="406400"/>
            </a:xfrm>
            <a:custGeom>
              <a:avLst/>
              <a:gdLst/>
              <a:ahLst/>
              <a:cxnLst/>
              <a:rect l="l" t="t" r="r" b="b"/>
              <a:pathLst>
                <a:path w="2877263" h="406400">
                  <a:moveTo>
                    <a:pt x="2674063" y="0"/>
                  </a:moveTo>
                  <a:cubicBezTo>
                    <a:pt x="2786287" y="0"/>
                    <a:pt x="2877263" y="90976"/>
                    <a:pt x="2877263" y="203200"/>
                  </a:cubicBezTo>
                  <a:cubicBezTo>
                    <a:pt x="2877263" y="315424"/>
                    <a:pt x="2786287" y="406400"/>
                    <a:pt x="26740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8F0E1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877263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8433758" y="1028700"/>
            <a:ext cx="2758905" cy="0"/>
          </a:xfrm>
          <a:prstGeom prst="line">
            <a:avLst/>
          </a:prstGeom>
          <a:ln w="28575" cap="flat">
            <a:solidFill>
              <a:srgbClr val="F8F0E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Freeform 22"/>
          <p:cNvSpPr/>
          <p:nvPr/>
        </p:nvSpPr>
        <p:spPr>
          <a:xfrm>
            <a:off x="948077" y="659959"/>
            <a:ext cx="737482" cy="737482"/>
          </a:xfrm>
          <a:custGeom>
            <a:avLst/>
            <a:gdLst/>
            <a:ahLst/>
            <a:cxnLst/>
            <a:rect l="l" t="t" r="r" b="b"/>
            <a:pathLst>
              <a:path w="737482" h="737482">
                <a:moveTo>
                  <a:pt x="0" y="0"/>
                </a:moveTo>
                <a:lnTo>
                  <a:pt x="737482" y="0"/>
                </a:lnTo>
                <a:lnTo>
                  <a:pt x="737482" y="737482"/>
                </a:lnTo>
                <a:lnTo>
                  <a:pt x="0" y="737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142759" y="740728"/>
            <a:ext cx="6110453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600" b="1" i="1" spc="189" dirty="0">
                <a:solidFill>
                  <a:srgbClr val="F8F0E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INSTITUT TEKNOLOGI BANDUNG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653991" y="731203"/>
            <a:ext cx="53900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spc="224">
                <a:solidFill>
                  <a:srgbClr val="F8F0E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TUGAS BESAR 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00179"/>
            <a:ext cx="18288000" cy="386821"/>
            <a:chOff x="0" y="0"/>
            <a:chExt cx="4816593" cy="1018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1879"/>
            </a:xfrm>
            <a:custGeom>
              <a:avLst/>
              <a:gdLst/>
              <a:ahLst/>
              <a:cxnLst/>
              <a:rect l="l" t="t" r="r" b="b"/>
              <a:pathLst>
                <a:path w="4816592" h="101879">
                  <a:moveTo>
                    <a:pt x="0" y="0"/>
                  </a:moveTo>
                  <a:lnTo>
                    <a:pt x="4816592" y="0"/>
                  </a:lnTo>
                  <a:lnTo>
                    <a:pt x="4816592" y="101879"/>
                  </a:lnTo>
                  <a:lnTo>
                    <a:pt x="0" y="101879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9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711884" y="9760579"/>
            <a:ext cx="19711768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084934" y="9248596"/>
            <a:ext cx="1419978" cy="1202118"/>
            <a:chOff x="0" y="0"/>
            <a:chExt cx="660400" cy="5590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559078"/>
            </a:xfrm>
            <a:custGeom>
              <a:avLst/>
              <a:gdLst/>
              <a:ahLst/>
              <a:cxnLst/>
              <a:rect l="l" t="t" r="r" b="b"/>
              <a:pathLst>
                <a:path w="660400" h="55907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866"/>
                  </a:cubicBezTo>
                  <a:lnTo>
                    <a:pt x="660400" y="559078"/>
                  </a:lnTo>
                  <a:lnTo>
                    <a:pt x="0" y="559078"/>
                  </a:lnTo>
                  <a:lnTo>
                    <a:pt x="0" y="32304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0E1"/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88900"/>
              <a:ext cx="660400" cy="47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3088" y="582943"/>
            <a:ext cx="7650670" cy="891513"/>
            <a:chOff x="0" y="0"/>
            <a:chExt cx="348759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487590" cy="406400"/>
            </a:xfrm>
            <a:custGeom>
              <a:avLst/>
              <a:gdLst/>
              <a:ahLst/>
              <a:cxnLst/>
              <a:rect l="l" t="t" r="r" b="b"/>
              <a:pathLst>
                <a:path w="3487590" h="406400">
                  <a:moveTo>
                    <a:pt x="3284390" y="0"/>
                  </a:moveTo>
                  <a:cubicBezTo>
                    <a:pt x="3396614" y="0"/>
                    <a:pt x="3487590" y="90976"/>
                    <a:pt x="3487590" y="203200"/>
                  </a:cubicBezTo>
                  <a:cubicBezTo>
                    <a:pt x="3487590" y="315424"/>
                    <a:pt x="3396614" y="406400"/>
                    <a:pt x="32843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4875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193108" y="582943"/>
            <a:ext cx="6311804" cy="891513"/>
            <a:chOff x="0" y="0"/>
            <a:chExt cx="2877263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77263" cy="406400"/>
            </a:xfrm>
            <a:custGeom>
              <a:avLst/>
              <a:gdLst/>
              <a:ahLst/>
              <a:cxnLst/>
              <a:rect l="l" t="t" r="r" b="b"/>
              <a:pathLst>
                <a:path w="2877263" h="406400">
                  <a:moveTo>
                    <a:pt x="2674063" y="0"/>
                  </a:moveTo>
                  <a:cubicBezTo>
                    <a:pt x="2786287" y="0"/>
                    <a:pt x="2877263" y="90976"/>
                    <a:pt x="2877263" y="203200"/>
                  </a:cubicBezTo>
                  <a:cubicBezTo>
                    <a:pt x="2877263" y="315424"/>
                    <a:pt x="2786287" y="406400"/>
                    <a:pt x="26740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77263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8433758" y="1028700"/>
            <a:ext cx="2758905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860206" y="647910"/>
            <a:ext cx="761579" cy="761579"/>
          </a:xfrm>
          <a:custGeom>
            <a:avLst/>
            <a:gdLst/>
            <a:ahLst/>
            <a:cxnLst/>
            <a:rect l="l" t="t" r="r" b="b"/>
            <a:pathLst>
              <a:path w="761579" h="761579">
                <a:moveTo>
                  <a:pt x="0" y="0"/>
                </a:moveTo>
                <a:lnTo>
                  <a:pt x="761579" y="0"/>
                </a:lnTo>
                <a:lnTo>
                  <a:pt x="761579" y="761580"/>
                </a:lnTo>
                <a:lnTo>
                  <a:pt x="0" y="761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5197986" y="3398939"/>
            <a:ext cx="7857870" cy="5991626"/>
          </a:xfrm>
          <a:custGeom>
            <a:avLst/>
            <a:gdLst/>
            <a:ahLst/>
            <a:cxnLst/>
            <a:rect l="l" t="t" r="r" b="b"/>
            <a:pathLst>
              <a:path w="7857870" h="5991626">
                <a:moveTo>
                  <a:pt x="0" y="0"/>
                </a:moveTo>
                <a:lnTo>
                  <a:pt x="7857870" y="0"/>
                </a:lnTo>
                <a:lnTo>
                  <a:pt x="7857870" y="5991626"/>
                </a:lnTo>
                <a:lnTo>
                  <a:pt x="0" y="5991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193468" y="1839887"/>
            <a:ext cx="9901063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Diagram Alir (Flowchart)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293146" y="9579240"/>
            <a:ext cx="1003553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11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42759" y="740728"/>
            <a:ext cx="6110453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600" b="1" i="1" spc="189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INSTITUT TEKNOLOGI BANDUNG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53991" y="731203"/>
            <a:ext cx="53900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spc="224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TUGAS BESAR 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00179"/>
            <a:ext cx="18288000" cy="386821"/>
            <a:chOff x="0" y="0"/>
            <a:chExt cx="4816593" cy="1018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1879"/>
            </a:xfrm>
            <a:custGeom>
              <a:avLst/>
              <a:gdLst/>
              <a:ahLst/>
              <a:cxnLst/>
              <a:rect l="l" t="t" r="r" b="b"/>
              <a:pathLst>
                <a:path w="4816592" h="101879">
                  <a:moveTo>
                    <a:pt x="0" y="0"/>
                  </a:moveTo>
                  <a:lnTo>
                    <a:pt x="4816592" y="0"/>
                  </a:lnTo>
                  <a:lnTo>
                    <a:pt x="4816592" y="101879"/>
                  </a:lnTo>
                  <a:lnTo>
                    <a:pt x="0" y="101879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9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711884" y="9760579"/>
            <a:ext cx="19711768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084934" y="9248596"/>
            <a:ext cx="1419978" cy="1202118"/>
            <a:chOff x="0" y="0"/>
            <a:chExt cx="660400" cy="5590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559078"/>
            </a:xfrm>
            <a:custGeom>
              <a:avLst/>
              <a:gdLst/>
              <a:ahLst/>
              <a:cxnLst/>
              <a:rect l="l" t="t" r="r" b="b"/>
              <a:pathLst>
                <a:path w="660400" h="55907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866"/>
                  </a:cubicBezTo>
                  <a:lnTo>
                    <a:pt x="660400" y="559078"/>
                  </a:lnTo>
                  <a:lnTo>
                    <a:pt x="0" y="559078"/>
                  </a:lnTo>
                  <a:lnTo>
                    <a:pt x="0" y="32304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0E1"/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88900"/>
              <a:ext cx="660400" cy="47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3088" y="582943"/>
            <a:ext cx="7650670" cy="891513"/>
            <a:chOff x="0" y="0"/>
            <a:chExt cx="348759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487590" cy="406400"/>
            </a:xfrm>
            <a:custGeom>
              <a:avLst/>
              <a:gdLst/>
              <a:ahLst/>
              <a:cxnLst/>
              <a:rect l="l" t="t" r="r" b="b"/>
              <a:pathLst>
                <a:path w="3487590" h="406400">
                  <a:moveTo>
                    <a:pt x="3284390" y="0"/>
                  </a:moveTo>
                  <a:cubicBezTo>
                    <a:pt x="3396614" y="0"/>
                    <a:pt x="3487590" y="90976"/>
                    <a:pt x="3487590" y="203200"/>
                  </a:cubicBezTo>
                  <a:cubicBezTo>
                    <a:pt x="3487590" y="315424"/>
                    <a:pt x="3396614" y="406400"/>
                    <a:pt x="32843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4875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193108" y="582943"/>
            <a:ext cx="6311804" cy="891513"/>
            <a:chOff x="0" y="0"/>
            <a:chExt cx="2877263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77263" cy="406400"/>
            </a:xfrm>
            <a:custGeom>
              <a:avLst/>
              <a:gdLst/>
              <a:ahLst/>
              <a:cxnLst/>
              <a:rect l="l" t="t" r="r" b="b"/>
              <a:pathLst>
                <a:path w="2877263" h="406400">
                  <a:moveTo>
                    <a:pt x="2674063" y="0"/>
                  </a:moveTo>
                  <a:cubicBezTo>
                    <a:pt x="2786287" y="0"/>
                    <a:pt x="2877263" y="90976"/>
                    <a:pt x="2877263" y="203200"/>
                  </a:cubicBezTo>
                  <a:cubicBezTo>
                    <a:pt x="2877263" y="315424"/>
                    <a:pt x="2786287" y="406400"/>
                    <a:pt x="26740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77263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8433758" y="1028700"/>
            <a:ext cx="2758905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>
            <a:off x="860206" y="647910"/>
            <a:ext cx="761579" cy="761579"/>
          </a:xfrm>
          <a:custGeom>
            <a:avLst/>
            <a:gdLst/>
            <a:ahLst/>
            <a:cxnLst/>
            <a:rect l="l" t="t" r="r" b="b"/>
            <a:pathLst>
              <a:path w="761579" h="761579">
                <a:moveTo>
                  <a:pt x="0" y="0"/>
                </a:moveTo>
                <a:lnTo>
                  <a:pt x="761579" y="0"/>
                </a:lnTo>
                <a:lnTo>
                  <a:pt x="761579" y="761580"/>
                </a:lnTo>
                <a:lnTo>
                  <a:pt x="0" y="761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299765" y="3548037"/>
            <a:ext cx="5688470" cy="5688470"/>
          </a:xfrm>
          <a:custGeom>
            <a:avLst/>
            <a:gdLst/>
            <a:ahLst/>
            <a:cxnLst/>
            <a:rect l="l" t="t" r="r" b="b"/>
            <a:pathLst>
              <a:path w="5688470" h="5688470">
                <a:moveTo>
                  <a:pt x="0" y="0"/>
                </a:moveTo>
                <a:lnTo>
                  <a:pt x="5688470" y="0"/>
                </a:lnTo>
                <a:lnTo>
                  <a:pt x="5688470" y="5688470"/>
                </a:lnTo>
                <a:lnTo>
                  <a:pt x="0" y="5688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4193468" y="1839887"/>
            <a:ext cx="9901063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Desain Algoritma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293146" y="9579240"/>
            <a:ext cx="1003553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12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142759" y="740728"/>
            <a:ext cx="6110453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600" b="1" i="1" spc="189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INSTITUT TEKNOLOGI BANDUNG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53991" y="731203"/>
            <a:ext cx="53900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spc="224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TUGAS BESAR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4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495076" y="9825843"/>
            <a:ext cx="19278152" cy="9525"/>
          </a:xfrm>
          <a:prstGeom prst="line">
            <a:avLst/>
          </a:prstGeom>
          <a:ln w="28575" cap="flat">
            <a:solidFill>
              <a:srgbClr val="F8F0E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-392552" y="9980119"/>
            <a:ext cx="19278152" cy="9525"/>
          </a:xfrm>
          <a:prstGeom prst="line">
            <a:avLst/>
          </a:prstGeom>
          <a:ln w="28575" cap="flat">
            <a:solidFill>
              <a:srgbClr val="F8F0E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6084934" y="9248596"/>
            <a:ext cx="1419978" cy="1202118"/>
            <a:chOff x="0" y="0"/>
            <a:chExt cx="660400" cy="55907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559078"/>
            </a:xfrm>
            <a:custGeom>
              <a:avLst/>
              <a:gdLst/>
              <a:ahLst/>
              <a:cxnLst/>
              <a:rect l="l" t="t" r="r" b="b"/>
              <a:pathLst>
                <a:path w="660400" h="55907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866"/>
                  </a:cubicBezTo>
                  <a:lnTo>
                    <a:pt x="660400" y="559078"/>
                  </a:lnTo>
                  <a:lnTo>
                    <a:pt x="0" y="559078"/>
                  </a:lnTo>
                  <a:lnTo>
                    <a:pt x="0" y="32304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0E1"/>
            </a:solidFill>
            <a:ln cap="sq">
              <a:noFill/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88900"/>
              <a:ext cx="660400" cy="47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1329767" y="4946332"/>
            <a:ext cx="6492240" cy="0"/>
          </a:xfrm>
          <a:prstGeom prst="line">
            <a:avLst/>
          </a:prstGeom>
          <a:ln w="28575" cap="flat">
            <a:solidFill>
              <a:srgbClr val="F8F0E1"/>
            </a:solidFill>
            <a:prstDash val="solid"/>
            <a:headEnd type="diamond" w="lg" len="lg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6828960" y="2527672"/>
            <a:ext cx="12344716" cy="6055502"/>
            <a:chOff x="0" y="0"/>
            <a:chExt cx="3251283" cy="159486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51283" cy="1594865"/>
            </a:xfrm>
            <a:custGeom>
              <a:avLst/>
              <a:gdLst/>
              <a:ahLst/>
              <a:cxnLst/>
              <a:rect l="l" t="t" r="r" b="b"/>
              <a:pathLst>
                <a:path w="3251283" h="1594865">
                  <a:moveTo>
                    <a:pt x="18814" y="0"/>
                  </a:moveTo>
                  <a:lnTo>
                    <a:pt x="3232469" y="0"/>
                  </a:lnTo>
                  <a:cubicBezTo>
                    <a:pt x="3242860" y="0"/>
                    <a:pt x="3251283" y="8423"/>
                    <a:pt x="3251283" y="18814"/>
                  </a:cubicBezTo>
                  <a:lnTo>
                    <a:pt x="3251283" y="1576050"/>
                  </a:lnTo>
                  <a:cubicBezTo>
                    <a:pt x="3251283" y="1586441"/>
                    <a:pt x="3242860" y="1594865"/>
                    <a:pt x="3232469" y="1594865"/>
                  </a:cubicBezTo>
                  <a:lnTo>
                    <a:pt x="18814" y="1594865"/>
                  </a:lnTo>
                  <a:cubicBezTo>
                    <a:pt x="8423" y="1594865"/>
                    <a:pt x="0" y="1586441"/>
                    <a:pt x="0" y="1576050"/>
                  </a:cubicBezTo>
                  <a:lnTo>
                    <a:pt x="0" y="18814"/>
                  </a:lnTo>
                  <a:cubicBezTo>
                    <a:pt x="0" y="8423"/>
                    <a:pt x="8423" y="0"/>
                    <a:pt x="18814" y="0"/>
                  </a:cubicBezTo>
                  <a:close/>
                </a:path>
              </a:pathLst>
            </a:custGeom>
            <a:solidFill>
              <a:srgbClr val="F8F0E1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251283" cy="1632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7619593" y="3371279"/>
            <a:ext cx="9885319" cy="463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Kelompok 15 telah berhasil membuat program simulasi sederhana perpindahan orbit roket dengan menghubungkan konsep berpikir komputasional, fisika klasik dan ekonomi dasar. 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Tentunya, program ini tidak sempurna dan bisa dikembangkan lebih lanjut, salah satunya dengan menambahkan konsep fisika modern.</a:t>
            </a:r>
          </a:p>
          <a:p>
            <a:pPr algn="l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Selengkapnya dapat dilihat di lembar laporan.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53544" y="3420871"/>
            <a:ext cx="5275416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Kesimpulan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293146" y="9579240"/>
            <a:ext cx="100355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13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83088" y="582943"/>
            <a:ext cx="7650670" cy="891513"/>
            <a:chOff x="0" y="0"/>
            <a:chExt cx="348759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487590" cy="406400"/>
            </a:xfrm>
            <a:custGeom>
              <a:avLst/>
              <a:gdLst/>
              <a:ahLst/>
              <a:cxnLst/>
              <a:rect l="l" t="t" r="r" b="b"/>
              <a:pathLst>
                <a:path w="3487590" h="406400">
                  <a:moveTo>
                    <a:pt x="3284390" y="0"/>
                  </a:moveTo>
                  <a:cubicBezTo>
                    <a:pt x="3396614" y="0"/>
                    <a:pt x="3487590" y="90976"/>
                    <a:pt x="3487590" y="203200"/>
                  </a:cubicBezTo>
                  <a:cubicBezTo>
                    <a:pt x="3487590" y="315424"/>
                    <a:pt x="3396614" y="406400"/>
                    <a:pt x="32843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8F0E1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34875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193108" y="582943"/>
            <a:ext cx="6311804" cy="891513"/>
            <a:chOff x="0" y="0"/>
            <a:chExt cx="2877263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77263" cy="406400"/>
            </a:xfrm>
            <a:custGeom>
              <a:avLst/>
              <a:gdLst/>
              <a:ahLst/>
              <a:cxnLst/>
              <a:rect l="l" t="t" r="r" b="b"/>
              <a:pathLst>
                <a:path w="2877263" h="406400">
                  <a:moveTo>
                    <a:pt x="2674063" y="0"/>
                  </a:moveTo>
                  <a:cubicBezTo>
                    <a:pt x="2786287" y="0"/>
                    <a:pt x="2877263" y="90976"/>
                    <a:pt x="2877263" y="203200"/>
                  </a:cubicBezTo>
                  <a:cubicBezTo>
                    <a:pt x="2877263" y="315424"/>
                    <a:pt x="2786287" y="406400"/>
                    <a:pt x="26740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8F0E1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877263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8433758" y="1028700"/>
            <a:ext cx="2758905" cy="0"/>
          </a:xfrm>
          <a:prstGeom prst="line">
            <a:avLst/>
          </a:prstGeom>
          <a:ln w="28575" cap="flat">
            <a:solidFill>
              <a:srgbClr val="F8F0E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Freeform 21"/>
          <p:cNvSpPr/>
          <p:nvPr/>
        </p:nvSpPr>
        <p:spPr>
          <a:xfrm>
            <a:off x="948077" y="659959"/>
            <a:ext cx="737482" cy="737482"/>
          </a:xfrm>
          <a:custGeom>
            <a:avLst/>
            <a:gdLst/>
            <a:ahLst/>
            <a:cxnLst/>
            <a:rect l="l" t="t" r="r" b="b"/>
            <a:pathLst>
              <a:path w="737482" h="737482">
                <a:moveTo>
                  <a:pt x="0" y="0"/>
                </a:moveTo>
                <a:lnTo>
                  <a:pt x="737482" y="0"/>
                </a:lnTo>
                <a:lnTo>
                  <a:pt x="737482" y="737482"/>
                </a:lnTo>
                <a:lnTo>
                  <a:pt x="0" y="737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142759" y="740728"/>
            <a:ext cx="6110453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600" b="1" i="1" spc="189" dirty="0">
                <a:solidFill>
                  <a:srgbClr val="F8F0E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INSTITUT TEKNOLOGI BANDUNG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653991" y="731203"/>
            <a:ext cx="53900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spc="224">
                <a:solidFill>
                  <a:srgbClr val="F8F0E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TUGAS BESAR 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4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887897"/>
            <a:ext cx="18288000" cy="6511207"/>
            <a:chOff x="0" y="0"/>
            <a:chExt cx="4816593" cy="17148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4886"/>
            </a:xfrm>
            <a:custGeom>
              <a:avLst/>
              <a:gdLst/>
              <a:ahLst/>
              <a:cxnLst/>
              <a:rect l="l" t="t" r="r" b="b"/>
              <a:pathLst>
                <a:path w="4816592" h="1714886">
                  <a:moveTo>
                    <a:pt x="0" y="0"/>
                  </a:moveTo>
                  <a:lnTo>
                    <a:pt x="4816592" y="0"/>
                  </a:lnTo>
                  <a:lnTo>
                    <a:pt x="4816592" y="1714886"/>
                  </a:lnTo>
                  <a:lnTo>
                    <a:pt x="0" y="1714886"/>
                  </a:lnTo>
                  <a:close/>
                </a:path>
              </a:pathLst>
            </a:custGeom>
            <a:solidFill>
              <a:srgbClr val="F8F0E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7529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05402" y="3705225"/>
            <a:ext cx="15677196" cy="258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TERIMA KASIH</a:t>
            </a:r>
          </a:p>
        </p:txBody>
      </p:sp>
      <p:sp>
        <p:nvSpPr>
          <p:cNvPr id="6" name="AutoShape 6"/>
          <p:cNvSpPr/>
          <p:nvPr/>
        </p:nvSpPr>
        <p:spPr>
          <a:xfrm flipV="1">
            <a:off x="-840364" y="2156053"/>
            <a:ext cx="19968728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840364" y="8130947"/>
            <a:ext cx="19968728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-840364" y="2308453"/>
            <a:ext cx="19968728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840364" y="7977188"/>
            <a:ext cx="19968728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00179"/>
            <a:ext cx="18288000" cy="386821"/>
            <a:chOff x="0" y="0"/>
            <a:chExt cx="4816593" cy="1018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1879"/>
            </a:xfrm>
            <a:custGeom>
              <a:avLst/>
              <a:gdLst/>
              <a:ahLst/>
              <a:cxnLst/>
              <a:rect l="l" t="t" r="r" b="b"/>
              <a:pathLst>
                <a:path w="4816592" h="101879">
                  <a:moveTo>
                    <a:pt x="0" y="0"/>
                  </a:moveTo>
                  <a:lnTo>
                    <a:pt x="4816592" y="0"/>
                  </a:lnTo>
                  <a:lnTo>
                    <a:pt x="4816592" y="101879"/>
                  </a:lnTo>
                  <a:lnTo>
                    <a:pt x="0" y="101879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9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711884" y="9760579"/>
            <a:ext cx="19711768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084934" y="9248596"/>
            <a:ext cx="1419978" cy="1202118"/>
            <a:chOff x="0" y="0"/>
            <a:chExt cx="660400" cy="5590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559078"/>
            </a:xfrm>
            <a:custGeom>
              <a:avLst/>
              <a:gdLst/>
              <a:ahLst/>
              <a:cxnLst/>
              <a:rect l="l" t="t" r="r" b="b"/>
              <a:pathLst>
                <a:path w="660400" h="55907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866"/>
                  </a:cubicBezTo>
                  <a:lnTo>
                    <a:pt x="660400" y="559078"/>
                  </a:lnTo>
                  <a:lnTo>
                    <a:pt x="0" y="559078"/>
                  </a:lnTo>
                  <a:lnTo>
                    <a:pt x="0" y="32304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0E1"/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88900"/>
              <a:ext cx="660400" cy="47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3088" y="582943"/>
            <a:ext cx="7650670" cy="891513"/>
            <a:chOff x="0" y="0"/>
            <a:chExt cx="348759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487590" cy="406400"/>
            </a:xfrm>
            <a:custGeom>
              <a:avLst/>
              <a:gdLst/>
              <a:ahLst/>
              <a:cxnLst/>
              <a:rect l="l" t="t" r="r" b="b"/>
              <a:pathLst>
                <a:path w="3487590" h="406400">
                  <a:moveTo>
                    <a:pt x="3284390" y="0"/>
                  </a:moveTo>
                  <a:cubicBezTo>
                    <a:pt x="3396614" y="0"/>
                    <a:pt x="3487590" y="90976"/>
                    <a:pt x="3487590" y="203200"/>
                  </a:cubicBezTo>
                  <a:cubicBezTo>
                    <a:pt x="3487590" y="315424"/>
                    <a:pt x="3396614" y="406400"/>
                    <a:pt x="32843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4875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193108" y="582943"/>
            <a:ext cx="6311804" cy="891513"/>
            <a:chOff x="0" y="0"/>
            <a:chExt cx="2877263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77263" cy="406400"/>
            </a:xfrm>
            <a:custGeom>
              <a:avLst/>
              <a:gdLst/>
              <a:ahLst/>
              <a:cxnLst/>
              <a:rect l="l" t="t" r="r" b="b"/>
              <a:pathLst>
                <a:path w="2877263" h="406400">
                  <a:moveTo>
                    <a:pt x="2674063" y="0"/>
                  </a:moveTo>
                  <a:cubicBezTo>
                    <a:pt x="2786287" y="0"/>
                    <a:pt x="2877263" y="90976"/>
                    <a:pt x="2877263" y="203200"/>
                  </a:cubicBezTo>
                  <a:cubicBezTo>
                    <a:pt x="2877263" y="315424"/>
                    <a:pt x="2786287" y="406400"/>
                    <a:pt x="26740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77263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8433758" y="1028700"/>
            <a:ext cx="2758905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 rot="-5400000">
            <a:off x="4144202" y="1153958"/>
            <a:ext cx="2574871" cy="6744044"/>
            <a:chOff x="0" y="0"/>
            <a:chExt cx="660400" cy="172970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60400" cy="1729705"/>
            </a:xfrm>
            <a:custGeom>
              <a:avLst/>
              <a:gdLst/>
              <a:ahLst/>
              <a:cxnLst/>
              <a:rect l="l" t="t" r="r" b="b"/>
              <a:pathLst>
                <a:path w="660400" h="1729705">
                  <a:moveTo>
                    <a:pt x="220252" y="1710636"/>
                  </a:moveTo>
                  <a:cubicBezTo>
                    <a:pt x="254109" y="1722150"/>
                    <a:pt x="292600" y="1729705"/>
                    <a:pt x="330378" y="1729705"/>
                  </a:cubicBezTo>
                  <a:cubicBezTo>
                    <a:pt x="368157" y="1729705"/>
                    <a:pt x="404509" y="1723228"/>
                    <a:pt x="438009" y="1711714"/>
                  </a:cubicBezTo>
                  <a:cubicBezTo>
                    <a:pt x="438723" y="1711355"/>
                    <a:pt x="439435" y="1711355"/>
                    <a:pt x="440148" y="1710995"/>
                  </a:cubicBezTo>
                  <a:cubicBezTo>
                    <a:pt x="565955" y="1664940"/>
                    <a:pt x="658618" y="1543326"/>
                    <a:pt x="660400" y="1380836"/>
                  </a:cubicBezTo>
                  <a:lnTo>
                    <a:pt x="660400" y="73289"/>
                  </a:lnTo>
                  <a:cubicBezTo>
                    <a:pt x="660400" y="53851"/>
                    <a:pt x="652679" y="35210"/>
                    <a:pt x="638934" y="21466"/>
                  </a:cubicBezTo>
                  <a:cubicBezTo>
                    <a:pt x="625190" y="7721"/>
                    <a:pt x="606549" y="0"/>
                    <a:pt x="587111" y="0"/>
                  </a:cubicBezTo>
                  <a:lnTo>
                    <a:pt x="73289" y="0"/>
                  </a:lnTo>
                  <a:cubicBezTo>
                    <a:pt x="53851" y="0"/>
                    <a:pt x="35210" y="7721"/>
                    <a:pt x="21466" y="21466"/>
                  </a:cubicBezTo>
                  <a:cubicBezTo>
                    <a:pt x="7721" y="35210"/>
                    <a:pt x="0" y="53851"/>
                    <a:pt x="0" y="73289"/>
                  </a:cubicBezTo>
                  <a:lnTo>
                    <a:pt x="0" y="1379811"/>
                  </a:lnTo>
                  <a:cubicBezTo>
                    <a:pt x="1782" y="1544045"/>
                    <a:pt x="93019" y="1665660"/>
                    <a:pt x="220252" y="1710636"/>
                  </a:cubicBezTo>
                  <a:lnTo>
                    <a:pt x="220252" y="1710636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660400" cy="16408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4144202" y="4233654"/>
            <a:ext cx="2574871" cy="6744044"/>
            <a:chOff x="0" y="0"/>
            <a:chExt cx="660400" cy="1729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1729705"/>
            </a:xfrm>
            <a:custGeom>
              <a:avLst/>
              <a:gdLst/>
              <a:ahLst/>
              <a:cxnLst/>
              <a:rect l="l" t="t" r="r" b="b"/>
              <a:pathLst>
                <a:path w="660400" h="1729705">
                  <a:moveTo>
                    <a:pt x="220252" y="1710636"/>
                  </a:moveTo>
                  <a:cubicBezTo>
                    <a:pt x="254109" y="1722150"/>
                    <a:pt x="292600" y="1729705"/>
                    <a:pt x="330378" y="1729705"/>
                  </a:cubicBezTo>
                  <a:cubicBezTo>
                    <a:pt x="368157" y="1729705"/>
                    <a:pt x="404509" y="1723228"/>
                    <a:pt x="438009" y="1711714"/>
                  </a:cubicBezTo>
                  <a:cubicBezTo>
                    <a:pt x="438723" y="1711355"/>
                    <a:pt x="439435" y="1711355"/>
                    <a:pt x="440148" y="1710995"/>
                  </a:cubicBezTo>
                  <a:cubicBezTo>
                    <a:pt x="565955" y="1664940"/>
                    <a:pt x="658618" y="1543326"/>
                    <a:pt x="660400" y="1380836"/>
                  </a:cubicBezTo>
                  <a:lnTo>
                    <a:pt x="660400" y="73289"/>
                  </a:lnTo>
                  <a:cubicBezTo>
                    <a:pt x="660400" y="53851"/>
                    <a:pt x="652679" y="35210"/>
                    <a:pt x="638934" y="21466"/>
                  </a:cubicBezTo>
                  <a:cubicBezTo>
                    <a:pt x="625190" y="7721"/>
                    <a:pt x="606549" y="0"/>
                    <a:pt x="587111" y="0"/>
                  </a:cubicBezTo>
                  <a:lnTo>
                    <a:pt x="73289" y="0"/>
                  </a:lnTo>
                  <a:cubicBezTo>
                    <a:pt x="53851" y="0"/>
                    <a:pt x="35210" y="7721"/>
                    <a:pt x="21466" y="21466"/>
                  </a:cubicBezTo>
                  <a:cubicBezTo>
                    <a:pt x="7721" y="35210"/>
                    <a:pt x="0" y="53851"/>
                    <a:pt x="0" y="73289"/>
                  </a:cubicBezTo>
                  <a:lnTo>
                    <a:pt x="0" y="1379811"/>
                  </a:lnTo>
                  <a:cubicBezTo>
                    <a:pt x="1782" y="1544045"/>
                    <a:pt x="93019" y="1665660"/>
                    <a:pt x="220252" y="1710636"/>
                  </a:cubicBezTo>
                  <a:lnTo>
                    <a:pt x="220252" y="1710636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660400" cy="16408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2135466" y="1153958"/>
            <a:ext cx="2574871" cy="6744044"/>
            <a:chOff x="0" y="0"/>
            <a:chExt cx="660400" cy="172970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60400" cy="1729705"/>
            </a:xfrm>
            <a:custGeom>
              <a:avLst/>
              <a:gdLst/>
              <a:ahLst/>
              <a:cxnLst/>
              <a:rect l="l" t="t" r="r" b="b"/>
              <a:pathLst>
                <a:path w="660400" h="1729705">
                  <a:moveTo>
                    <a:pt x="220252" y="1710636"/>
                  </a:moveTo>
                  <a:cubicBezTo>
                    <a:pt x="254109" y="1722150"/>
                    <a:pt x="292600" y="1729705"/>
                    <a:pt x="330378" y="1729705"/>
                  </a:cubicBezTo>
                  <a:cubicBezTo>
                    <a:pt x="368157" y="1729705"/>
                    <a:pt x="404509" y="1723228"/>
                    <a:pt x="438009" y="1711714"/>
                  </a:cubicBezTo>
                  <a:cubicBezTo>
                    <a:pt x="438723" y="1711355"/>
                    <a:pt x="439435" y="1711355"/>
                    <a:pt x="440148" y="1710995"/>
                  </a:cubicBezTo>
                  <a:cubicBezTo>
                    <a:pt x="565955" y="1664940"/>
                    <a:pt x="658618" y="1543326"/>
                    <a:pt x="660400" y="1380836"/>
                  </a:cubicBezTo>
                  <a:lnTo>
                    <a:pt x="660400" y="73289"/>
                  </a:lnTo>
                  <a:cubicBezTo>
                    <a:pt x="660400" y="53851"/>
                    <a:pt x="652679" y="35210"/>
                    <a:pt x="638934" y="21466"/>
                  </a:cubicBezTo>
                  <a:cubicBezTo>
                    <a:pt x="625190" y="7721"/>
                    <a:pt x="606549" y="0"/>
                    <a:pt x="587111" y="0"/>
                  </a:cubicBezTo>
                  <a:lnTo>
                    <a:pt x="73289" y="0"/>
                  </a:lnTo>
                  <a:cubicBezTo>
                    <a:pt x="53851" y="0"/>
                    <a:pt x="35210" y="7721"/>
                    <a:pt x="21466" y="21466"/>
                  </a:cubicBezTo>
                  <a:cubicBezTo>
                    <a:pt x="7721" y="35210"/>
                    <a:pt x="0" y="53851"/>
                    <a:pt x="0" y="73289"/>
                  </a:cubicBezTo>
                  <a:lnTo>
                    <a:pt x="0" y="1379811"/>
                  </a:lnTo>
                  <a:cubicBezTo>
                    <a:pt x="1782" y="1544045"/>
                    <a:pt x="93019" y="1665660"/>
                    <a:pt x="220252" y="1710636"/>
                  </a:cubicBezTo>
                  <a:lnTo>
                    <a:pt x="220252" y="1710636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60400" cy="16408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2135466" y="4233654"/>
            <a:ext cx="2574871" cy="6744044"/>
            <a:chOff x="0" y="0"/>
            <a:chExt cx="660400" cy="172970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1729705"/>
            </a:xfrm>
            <a:custGeom>
              <a:avLst/>
              <a:gdLst/>
              <a:ahLst/>
              <a:cxnLst/>
              <a:rect l="l" t="t" r="r" b="b"/>
              <a:pathLst>
                <a:path w="660400" h="1729705">
                  <a:moveTo>
                    <a:pt x="220252" y="1710636"/>
                  </a:moveTo>
                  <a:cubicBezTo>
                    <a:pt x="254109" y="1722150"/>
                    <a:pt x="292600" y="1729705"/>
                    <a:pt x="330378" y="1729705"/>
                  </a:cubicBezTo>
                  <a:cubicBezTo>
                    <a:pt x="368157" y="1729705"/>
                    <a:pt x="404509" y="1723228"/>
                    <a:pt x="438009" y="1711714"/>
                  </a:cubicBezTo>
                  <a:cubicBezTo>
                    <a:pt x="438723" y="1711355"/>
                    <a:pt x="439435" y="1711355"/>
                    <a:pt x="440148" y="1710995"/>
                  </a:cubicBezTo>
                  <a:cubicBezTo>
                    <a:pt x="565955" y="1664940"/>
                    <a:pt x="658618" y="1543326"/>
                    <a:pt x="660400" y="1380836"/>
                  </a:cubicBezTo>
                  <a:lnTo>
                    <a:pt x="660400" y="73289"/>
                  </a:lnTo>
                  <a:cubicBezTo>
                    <a:pt x="660400" y="53851"/>
                    <a:pt x="652679" y="35210"/>
                    <a:pt x="638934" y="21466"/>
                  </a:cubicBezTo>
                  <a:cubicBezTo>
                    <a:pt x="625190" y="7721"/>
                    <a:pt x="606549" y="0"/>
                    <a:pt x="587111" y="0"/>
                  </a:cubicBezTo>
                  <a:lnTo>
                    <a:pt x="73289" y="0"/>
                  </a:lnTo>
                  <a:cubicBezTo>
                    <a:pt x="53851" y="0"/>
                    <a:pt x="35210" y="7721"/>
                    <a:pt x="21466" y="21466"/>
                  </a:cubicBezTo>
                  <a:cubicBezTo>
                    <a:pt x="7721" y="35210"/>
                    <a:pt x="0" y="53851"/>
                    <a:pt x="0" y="73289"/>
                  </a:cubicBezTo>
                  <a:lnTo>
                    <a:pt x="0" y="1379811"/>
                  </a:lnTo>
                  <a:cubicBezTo>
                    <a:pt x="1782" y="1544045"/>
                    <a:pt x="93019" y="1665660"/>
                    <a:pt x="220252" y="1710636"/>
                  </a:cubicBezTo>
                  <a:lnTo>
                    <a:pt x="220252" y="1710636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660400" cy="16408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40996" y="3707360"/>
            <a:ext cx="1637240" cy="1637240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0E1"/>
            </a:solidFill>
            <a:ln w="4762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40996" y="6787055"/>
            <a:ext cx="1637240" cy="1637240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0E1"/>
            </a:solidFill>
            <a:ln w="4762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232259" y="3707360"/>
            <a:ext cx="1637240" cy="1637240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0E1"/>
            </a:solidFill>
            <a:ln w="4762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232259" y="6787055"/>
            <a:ext cx="1637240" cy="1637240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0E1"/>
            </a:solidFill>
            <a:ln w="4762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860206" y="647910"/>
            <a:ext cx="761579" cy="761579"/>
          </a:xfrm>
          <a:custGeom>
            <a:avLst/>
            <a:gdLst/>
            <a:ahLst/>
            <a:cxnLst/>
            <a:rect l="l" t="t" r="r" b="b"/>
            <a:pathLst>
              <a:path w="761579" h="761579">
                <a:moveTo>
                  <a:pt x="0" y="0"/>
                </a:moveTo>
                <a:lnTo>
                  <a:pt x="761579" y="0"/>
                </a:lnTo>
                <a:lnTo>
                  <a:pt x="761579" y="761580"/>
                </a:lnTo>
                <a:lnTo>
                  <a:pt x="0" y="761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4315031" y="1682795"/>
            <a:ext cx="9657938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Anggota Kelompok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319526" y="3936065"/>
            <a:ext cx="3313979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16925205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75787" y="4043413"/>
            <a:ext cx="1367657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i="1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01.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319526" y="4506930"/>
            <a:ext cx="4554241" cy="45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Andra Fachry Wibisono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6293146" y="9579240"/>
            <a:ext cx="1003553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142759" y="740728"/>
            <a:ext cx="6110453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600" b="1" i="1" spc="189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INSTITUT TEKNOLOGI BANDUNG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653991" y="731203"/>
            <a:ext cx="53900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spc="224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TUGAS BESAR 1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319526" y="7015760"/>
            <a:ext cx="3313979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16925285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322245" y="7121488"/>
            <a:ext cx="147474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i="1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02.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3319526" y="7586625"/>
            <a:ext cx="4554241" cy="45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Abdul Hafizh Syaikhon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298124" y="3937685"/>
            <a:ext cx="3313979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16925137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306781" y="4041792"/>
            <a:ext cx="148819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i="1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03.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298124" y="4508550"/>
            <a:ext cx="4554241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Muhammad Dakita Arfa Alfaritsi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298124" y="7015760"/>
            <a:ext cx="3629657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16925065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306781" y="7121488"/>
            <a:ext cx="148819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i="1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04.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1298124" y="7586625"/>
            <a:ext cx="4554241" cy="45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Daniel Robinsar 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4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5716" y="-697176"/>
            <a:ext cx="17296567" cy="10546831"/>
            <a:chOff x="0" y="0"/>
            <a:chExt cx="4555474" cy="27777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5475" cy="2777766"/>
            </a:xfrm>
            <a:custGeom>
              <a:avLst/>
              <a:gdLst/>
              <a:ahLst/>
              <a:cxnLst/>
              <a:rect l="l" t="t" r="r" b="b"/>
              <a:pathLst>
                <a:path w="4555475" h="2777766">
                  <a:moveTo>
                    <a:pt x="26856" y="0"/>
                  </a:moveTo>
                  <a:lnTo>
                    <a:pt x="4528619" y="0"/>
                  </a:lnTo>
                  <a:cubicBezTo>
                    <a:pt x="4535741" y="0"/>
                    <a:pt x="4542572" y="2829"/>
                    <a:pt x="4547609" y="7866"/>
                  </a:cubicBezTo>
                  <a:cubicBezTo>
                    <a:pt x="4552645" y="12902"/>
                    <a:pt x="4555475" y="19733"/>
                    <a:pt x="4555475" y="26856"/>
                  </a:cubicBezTo>
                  <a:lnTo>
                    <a:pt x="4555475" y="2750910"/>
                  </a:lnTo>
                  <a:cubicBezTo>
                    <a:pt x="4555475" y="2758033"/>
                    <a:pt x="4552645" y="2764864"/>
                    <a:pt x="4547609" y="2769900"/>
                  </a:cubicBezTo>
                  <a:cubicBezTo>
                    <a:pt x="4542572" y="2774937"/>
                    <a:pt x="4535741" y="2777766"/>
                    <a:pt x="4528619" y="2777766"/>
                  </a:cubicBezTo>
                  <a:lnTo>
                    <a:pt x="26856" y="2777766"/>
                  </a:lnTo>
                  <a:cubicBezTo>
                    <a:pt x="19733" y="2777766"/>
                    <a:pt x="12902" y="2774937"/>
                    <a:pt x="7866" y="2769900"/>
                  </a:cubicBezTo>
                  <a:cubicBezTo>
                    <a:pt x="2829" y="2764864"/>
                    <a:pt x="0" y="2758033"/>
                    <a:pt x="0" y="2750910"/>
                  </a:cubicBezTo>
                  <a:lnTo>
                    <a:pt x="0" y="26856"/>
                  </a:lnTo>
                  <a:cubicBezTo>
                    <a:pt x="0" y="19733"/>
                    <a:pt x="2829" y="12902"/>
                    <a:pt x="7866" y="7866"/>
                  </a:cubicBezTo>
                  <a:cubicBezTo>
                    <a:pt x="12902" y="2829"/>
                    <a:pt x="19733" y="0"/>
                    <a:pt x="268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8F0E1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55474" cy="28158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83088" y="582943"/>
            <a:ext cx="7650670" cy="891513"/>
            <a:chOff x="0" y="0"/>
            <a:chExt cx="348759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87590" cy="406400"/>
            </a:xfrm>
            <a:custGeom>
              <a:avLst/>
              <a:gdLst/>
              <a:ahLst/>
              <a:cxnLst/>
              <a:rect l="l" t="t" r="r" b="b"/>
              <a:pathLst>
                <a:path w="3487590" h="406400">
                  <a:moveTo>
                    <a:pt x="3284390" y="0"/>
                  </a:moveTo>
                  <a:cubicBezTo>
                    <a:pt x="3396614" y="0"/>
                    <a:pt x="3487590" y="90976"/>
                    <a:pt x="3487590" y="203200"/>
                  </a:cubicBezTo>
                  <a:cubicBezTo>
                    <a:pt x="3487590" y="315424"/>
                    <a:pt x="3396614" y="406400"/>
                    <a:pt x="32843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8F0E1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4875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193108" y="582943"/>
            <a:ext cx="6311804" cy="891513"/>
            <a:chOff x="0" y="0"/>
            <a:chExt cx="2877263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77263" cy="406400"/>
            </a:xfrm>
            <a:custGeom>
              <a:avLst/>
              <a:gdLst/>
              <a:ahLst/>
              <a:cxnLst/>
              <a:rect l="l" t="t" r="r" b="b"/>
              <a:pathLst>
                <a:path w="2877263" h="406400">
                  <a:moveTo>
                    <a:pt x="2674063" y="0"/>
                  </a:moveTo>
                  <a:cubicBezTo>
                    <a:pt x="2786287" y="0"/>
                    <a:pt x="2877263" y="90976"/>
                    <a:pt x="2877263" y="203200"/>
                  </a:cubicBezTo>
                  <a:cubicBezTo>
                    <a:pt x="2877263" y="315424"/>
                    <a:pt x="2786287" y="406400"/>
                    <a:pt x="26740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8F0E1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77263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AutoShape 11"/>
          <p:cNvSpPr/>
          <p:nvPr/>
        </p:nvSpPr>
        <p:spPr>
          <a:xfrm>
            <a:off x="8433758" y="1028700"/>
            <a:ext cx="2758905" cy="0"/>
          </a:xfrm>
          <a:prstGeom prst="line">
            <a:avLst/>
          </a:prstGeom>
          <a:ln w="28575" cap="flat">
            <a:solidFill>
              <a:srgbClr val="F8F0E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16084934" y="9248596"/>
            <a:ext cx="1419978" cy="1202118"/>
            <a:chOff x="0" y="0"/>
            <a:chExt cx="660400" cy="55907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559078"/>
            </a:xfrm>
            <a:custGeom>
              <a:avLst/>
              <a:gdLst/>
              <a:ahLst/>
              <a:cxnLst/>
              <a:rect l="l" t="t" r="r" b="b"/>
              <a:pathLst>
                <a:path w="660400" h="55907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866"/>
                  </a:cubicBezTo>
                  <a:lnTo>
                    <a:pt x="660400" y="559078"/>
                  </a:lnTo>
                  <a:lnTo>
                    <a:pt x="0" y="559078"/>
                  </a:lnTo>
                  <a:lnTo>
                    <a:pt x="0" y="32304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0E1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88900"/>
              <a:ext cx="660400" cy="47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948077" y="659959"/>
            <a:ext cx="737482" cy="737482"/>
          </a:xfrm>
          <a:custGeom>
            <a:avLst/>
            <a:gdLst/>
            <a:ahLst/>
            <a:cxnLst/>
            <a:rect l="l" t="t" r="r" b="b"/>
            <a:pathLst>
              <a:path w="737482" h="737482">
                <a:moveTo>
                  <a:pt x="0" y="0"/>
                </a:moveTo>
                <a:lnTo>
                  <a:pt x="737482" y="0"/>
                </a:lnTo>
                <a:lnTo>
                  <a:pt x="737482" y="737482"/>
                </a:lnTo>
                <a:lnTo>
                  <a:pt x="0" y="737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2203066" y="4256470"/>
            <a:ext cx="13881868" cy="463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Dalam dunia kedirgantaraan, </a:t>
            </a:r>
            <a:r>
              <a:rPr lang="en-US" sz="3300" b="1">
                <a:solidFill>
                  <a:srgbClr val="F8F0E1"/>
                </a:solidFill>
                <a:latin typeface="Nunito Bold"/>
                <a:ea typeface="Nunito Bold"/>
                <a:cs typeface="Nunito Bold"/>
                <a:sym typeface="Nunito Bold"/>
              </a:rPr>
              <a:t>perpindahan orbit roket</a:t>
            </a:r>
            <a:r>
              <a:rPr lang="en-US" sz="33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 merupakan manuver penting yang menentukan keberhasilan misi luar angkasa. Untuk berpindah dari orbit awal menuju orbit yang lebih tinggi, roket harus menambah energi kinetik melalui </a:t>
            </a:r>
            <a:r>
              <a:rPr lang="en-US" sz="3300" b="1">
                <a:solidFill>
                  <a:srgbClr val="F8F0E1"/>
                </a:solidFill>
                <a:latin typeface="Nunito Bold"/>
                <a:ea typeface="Nunito Bold"/>
                <a:cs typeface="Nunito Bold"/>
                <a:sym typeface="Nunito Bold"/>
              </a:rPr>
              <a:t>pembakaran bahan bakar</a:t>
            </a:r>
            <a:r>
              <a:rPr lang="en-US" sz="33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. Proses ini tidak hanya bergantung pada hukum fisika dan gravitasi, tetapi juga pada </a:t>
            </a:r>
            <a:r>
              <a:rPr lang="en-US" sz="3300" b="1">
                <a:solidFill>
                  <a:srgbClr val="F8F0E1"/>
                </a:solidFill>
                <a:latin typeface="Nunito Bold"/>
                <a:ea typeface="Nunito Bold"/>
                <a:cs typeface="Nunito Bold"/>
                <a:sym typeface="Nunito Bold"/>
              </a:rPr>
              <a:t>efisiensi sistem propulsi</a:t>
            </a:r>
            <a:r>
              <a:rPr lang="en-US" sz="33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 serta keterbatasan anggaran yang tersedia. Oleh karena itu, </a:t>
            </a:r>
            <a:r>
              <a:rPr lang="en-US" sz="3300" b="1">
                <a:solidFill>
                  <a:srgbClr val="F8F0E1"/>
                </a:solidFill>
                <a:latin typeface="Nunito Bold"/>
                <a:ea typeface="Nunito Bold"/>
                <a:cs typeface="Nunito Bold"/>
                <a:sym typeface="Nunito Bold"/>
              </a:rPr>
              <a:t>perencanaan dan simulasi</a:t>
            </a:r>
            <a:r>
              <a:rPr lang="en-US" sz="33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 yang tepat menjadi aspek krusial dalam rekayasa misi luar angkasa modern.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474815" y="2537534"/>
            <a:ext cx="7338369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Latar Belakang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142759" y="740728"/>
            <a:ext cx="6110453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600" b="1" i="1" spc="189" dirty="0">
                <a:solidFill>
                  <a:srgbClr val="F8F0E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INSTITUT TEKNOLOGI BANDUNG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653991" y="731203"/>
            <a:ext cx="53900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spc="224">
                <a:solidFill>
                  <a:srgbClr val="F8F0E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TUGAS BESAR 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293146" y="9579240"/>
            <a:ext cx="100355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00179"/>
            <a:ext cx="18288000" cy="386821"/>
            <a:chOff x="0" y="0"/>
            <a:chExt cx="4816593" cy="1018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1879"/>
            </a:xfrm>
            <a:custGeom>
              <a:avLst/>
              <a:gdLst/>
              <a:ahLst/>
              <a:cxnLst/>
              <a:rect l="l" t="t" r="r" b="b"/>
              <a:pathLst>
                <a:path w="4816592" h="101879">
                  <a:moveTo>
                    <a:pt x="0" y="0"/>
                  </a:moveTo>
                  <a:lnTo>
                    <a:pt x="4816592" y="0"/>
                  </a:lnTo>
                  <a:lnTo>
                    <a:pt x="4816592" y="101879"/>
                  </a:lnTo>
                  <a:lnTo>
                    <a:pt x="0" y="101879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9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711884" y="9760579"/>
            <a:ext cx="19711768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084934" y="9248596"/>
            <a:ext cx="1419978" cy="1202118"/>
            <a:chOff x="0" y="0"/>
            <a:chExt cx="660400" cy="5590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559078"/>
            </a:xfrm>
            <a:custGeom>
              <a:avLst/>
              <a:gdLst/>
              <a:ahLst/>
              <a:cxnLst/>
              <a:rect l="l" t="t" r="r" b="b"/>
              <a:pathLst>
                <a:path w="660400" h="55907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866"/>
                  </a:cubicBezTo>
                  <a:lnTo>
                    <a:pt x="660400" y="559078"/>
                  </a:lnTo>
                  <a:lnTo>
                    <a:pt x="0" y="559078"/>
                  </a:lnTo>
                  <a:lnTo>
                    <a:pt x="0" y="32304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0E1"/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88900"/>
              <a:ext cx="660400" cy="47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181970" y="3468552"/>
            <a:ext cx="4220718" cy="2516239"/>
            <a:chOff x="0" y="0"/>
            <a:chExt cx="1109931" cy="661701"/>
          </a:xfrm>
        </p:grpSpPr>
        <p:sp>
          <p:nvSpPr>
            <p:cNvPr id="10" name="Freeform 10"/>
            <p:cNvSpPr/>
            <p:nvPr/>
          </p:nvSpPr>
          <p:spPr>
            <a:xfrm>
              <a:off x="15148" y="0"/>
              <a:ext cx="1087361" cy="661701"/>
            </a:xfrm>
            <a:custGeom>
              <a:avLst/>
              <a:gdLst/>
              <a:ahLst/>
              <a:cxnLst/>
              <a:rect l="l" t="t" r="r" b="b"/>
              <a:pathLst>
                <a:path w="1087361" h="661701">
                  <a:moveTo>
                    <a:pt x="21537" y="0"/>
                  </a:moveTo>
                  <a:lnTo>
                    <a:pt x="854898" y="0"/>
                  </a:lnTo>
                  <a:cubicBezTo>
                    <a:pt x="877693" y="0"/>
                    <a:pt x="898853" y="11836"/>
                    <a:pt x="910782" y="31260"/>
                  </a:cubicBezTo>
                  <a:lnTo>
                    <a:pt x="1075584" y="299590"/>
                  </a:lnTo>
                  <a:cubicBezTo>
                    <a:pt x="1087361" y="318766"/>
                    <a:pt x="1087361" y="342934"/>
                    <a:pt x="1075584" y="362111"/>
                  </a:cubicBezTo>
                  <a:lnTo>
                    <a:pt x="910782" y="630440"/>
                  </a:lnTo>
                  <a:cubicBezTo>
                    <a:pt x="898853" y="649864"/>
                    <a:pt x="877693" y="661701"/>
                    <a:pt x="854898" y="661701"/>
                  </a:cubicBezTo>
                  <a:lnTo>
                    <a:pt x="21537" y="661701"/>
                  </a:lnTo>
                  <a:cubicBezTo>
                    <a:pt x="14106" y="661701"/>
                    <a:pt x="7256" y="657683"/>
                    <a:pt x="3628" y="651198"/>
                  </a:cubicBezTo>
                  <a:cubicBezTo>
                    <a:pt x="0" y="644712"/>
                    <a:pt x="162" y="636773"/>
                    <a:pt x="4051" y="630440"/>
                  </a:cubicBezTo>
                  <a:lnTo>
                    <a:pt x="168853" y="362111"/>
                  </a:lnTo>
                  <a:cubicBezTo>
                    <a:pt x="180630" y="342934"/>
                    <a:pt x="180630" y="318766"/>
                    <a:pt x="168853" y="299590"/>
                  </a:cubicBezTo>
                  <a:lnTo>
                    <a:pt x="4051" y="31260"/>
                  </a:lnTo>
                  <a:cubicBezTo>
                    <a:pt x="162" y="24928"/>
                    <a:pt x="0" y="16988"/>
                    <a:pt x="3628" y="10503"/>
                  </a:cubicBezTo>
                  <a:cubicBezTo>
                    <a:pt x="7256" y="4017"/>
                    <a:pt x="14106" y="0"/>
                    <a:pt x="21537" y="0"/>
                  </a:cubicBezTo>
                  <a:close/>
                </a:path>
              </a:pathLst>
            </a:custGeom>
            <a:solidFill>
              <a:srgbClr val="D7BF9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77800" y="-38100"/>
              <a:ext cx="855931" cy="699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34764" y="3468552"/>
            <a:ext cx="4220718" cy="2516239"/>
            <a:chOff x="0" y="0"/>
            <a:chExt cx="1109931" cy="661701"/>
          </a:xfrm>
        </p:grpSpPr>
        <p:sp>
          <p:nvSpPr>
            <p:cNvPr id="13" name="Freeform 13"/>
            <p:cNvSpPr/>
            <p:nvPr/>
          </p:nvSpPr>
          <p:spPr>
            <a:xfrm>
              <a:off x="15148" y="0"/>
              <a:ext cx="1087361" cy="661701"/>
            </a:xfrm>
            <a:custGeom>
              <a:avLst/>
              <a:gdLst/>
              <a:ahLst/>
              <a:cxnLst/>
              <a:rect l="l" t="t" r="r" b="b"/>
              <a:pathLst>
                <a:path w="1087361" h="661701">
                  <a:moveTo>
                    <a:pt x="21537" y="0"/>
                  </a:moveTo>
                  <a:lnTo>
                    <a:pt x="854898" y="0"/>
                  </a:lnTo>
                  <a:cubicBezTo>
                    <a:pt x="877693" y="0"/>
                    <a:pt x="898853" y="11836"/>
                    <a:pt x="910782" y="31260"/>
                  </a:cubicBezTo>
                  <a:lnTo>
                    <a:pt x="1075584" y="299590"/>
                  </a:lnTo>
                  <a:cubicBezTo>
                    <a:pt x="1087361" y="318766"/>
                    <a:pt x="1087361" y="342934"/>
                    <a:pt x="1075584" y="362111"/>
                  </a:cubicBezTo>
                  <a:lnTo>
                    <a:pt x="910782" y="630440"/>
                  </a:lnTo>
                  <a:cubicBezTo>
                    <a:pt x="898853" y="649864"/>
                    <a:pt x="877693" y="661701"/>
                    <a:pt x="854898" y="661701"/>
                  </a:cubicBezTo>
                  <a:lnTo>
                    <a:pt x="21537" y="661701"/>
                  </a:lnTo>
                  <a:cubicBezTo>
                    <a:pt x="14106" y="661701"/>
                    <a:pt x="7256" y="657683"/>
                    <a:pt x="3628" y="651198"/>
                  </a:cubicBezTo>
                  <a:cubicBezTo>
                    <a:pt x="0" y="644712"/>
                    <a:pt x="162" y="636773"/>
                    <a:pt x="4051" y="630440"/>
                  </a:cubicBezTo>
                  <a:lnTo>
                    <a:pt x="168853" y="362111"/>
                  </a:lnTo>
                  <a:cubicBezTo>
                    <a:pt x="180630" y="342934"/>
                    <a:pt x="180630" y="318766"/>
                    <a:pt x="168853" y="299590"/>
                  </a:cubicBezTo>
                  <a:lnTo>
                    <a:pt x="4051" y="31260"/>
                  </a:lnTo>
                  <a:cubicBezTo>
                    <a:pt x="162" y="24928"/>
                    <a:pt x="0" y="16988"/>
                    <a:pt x="3628" y="10503"/>
                  </a:cubicBezTo>
                  <a:cubicBezTo>
                    <a:pt x="7256" y="4017"/>
                    <a:pt x="14106" y="0"/>
                    <a:pt x="21537" y="0"/>
                  </a:cubicBez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77800" y="-38100"/>
              <a:ext cx="855931" cy="699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929177" y="3468552"/>
            <a:ext cx="4220718" cy="2516239"/>
            <a:chOff x="0" y="0"/>
            <a:chExt cx="1109931" cy="661701"/>
          </a:xfrm>
        </p:grpSpPr>
        <p:sp>
          <p:nvSpPr>
            <p:cNvPr id="16" name="Freeform 16"/>
            <p:cNvSpPr/>
            <p:nvPr/>
          </p:nvSpPr>
          <p:spPr>
            <a:xfrm>
              <a:off x="15148" y="0"/>
              <a:ext cx="1087361" cy="661701"/>
            </a:xfrm>
            <a:custGeom>
              <a:avLst/>
              <a:gdLst/>
              <a:ahLst/>
              <a:cxnLst/>
              <a:rect l="l" t="t" r="r" b="b"/>
              <a:pathLst>
                <a:path w="1087361" h="661701">
                  <a:moveTo>
                    <a:pt x="21537" y="0"/>
                  </a:moveTo>
                  <a:lnTo>
                    <a:pt x="854898" y="0"/>
                  </a:lnTo>
                  <a:cubicBezTo>
                    <a:pt x="877693" y="0"/>
                    <a:pt x="898853" y="11836"/>
                    <a:pt x="910782" y="31260"/>
                  </a:cubicBezTo>
                  <a:lnTo>
                    <a:pt x="1075584" y="299590"/>
                  </a:lnTo>
                  <a:cubicBezTo>
                    <a:pt x="1087361" y="318766"/>
                    <a:pt x="1087361" y="342934"/>
                    <a:pt x="1075584" y="362111"/>
                  </a:cubicBezTo>
                  <a:lnTo>
                    <a:pt x="910782" y="630440"/>
                  </a:lnTo>
                  <a:cubicBezTo>
                    <a:pt x="898853" y="649864"/>
                    <a:pt x="877693" y="661701"/>
                    <a:pt x="854898" y="661701"/>
                  </a:cubicBezTo>
                  <a:lnTo>
                    <a:pt x="21537" y="661701"/>
                  </a:lnTo>
                  <a:cubicBezTo>
                    <a:pt x="14106" y="661701"/>
                    <a:pt x="7256" y="657683"/>
                    <a:pt x="3628" y="651198"/>
                  </a:cubicBezTo>
                  <a:cubicBezTo>
                    <a:pt x="0" y="644712"/>
                    <a:pt x="162" y="636773"/>
                    <a:pt x="4051" y="630440"/>
                  </a:cubicBezTo>
                  <a:lnTo>
                    <a:pt x="168853" y="362111"/>
                  </a:lnTo>
                  <a:cubicBezTo>
                    <a:pt x="180630" y="342934"/>
                    <a:pt x="180630" y="318766"/>
                    <a:pt x="168853" y="299590"/>
                  </a:cubicBezTo>
                  <a:lnTo>
                    <a:pt x="4051" y="31260"/>
                  </a:lnTo>
                  <a:cubicBezTo>
                    <a:pt x="162" y="24928"/>
                    <a:pt x="0" y="16988"/>
                    <a:pt x="3628" y="10503"/>
                  </a:cubicBezTo>
                  <a:cubicBezTo>
                    <a:pt x="7256" y="4017"/>
                    <a:pt x="14106" y="0"/>
                    <a:pt x="21537" y="0"/>
                  </a:cubicBez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77800" y="-38100"/>
              <a:ext cx="855931" cy="699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676383" y="3468552"/>
            <a:ext cx="4220718" cy="2516239"/>
            <a:chOff x="0" y="0"/>
            <a:chExt cx="1109931" cy="661701"/>
          </a:xfrm>
        </p:grpSpPr>
        <p:sp>
          <p:nvSpPr>
            <p:cNvPr id="19" name="Freeform 19"/>
            <p:cNvSpPr/>
            <p:nvPr/>
          </p:nvSpPr>
          <p:spPr>
            <a:xfrm>
              <a:off x="15148" y="0"/>
              <a:ext cx="1087361" cy="661701"/>
            </a:xfrm>
            <a:custGeom>
              <a:avLst/>
              <a:gdLst/>
              <a:ahLst/>
              <a:cxnLst/>
              <a:rect l="l" t="t" r="r" b="b"/>
              <a:pathLst>
                <a:path w="1087361" h="661701">
                  <a:moveTo>
                    <a:pt x="21537" y="0"/>
                  </a:moveTo>
                  <a:lnTo>
                    <a:pt x="854898" y="0"/>
                  </a:lnTo>
                  <a:cubicBezTo>
                    <a:pt x="877693" y="0"/>
                    <a:pt x="898853" y="11836"/>
                    <a:pt x="910782" y="31260"/>
                  </a:cubicBezTo>
                  <a:lnTo>
                    <a:pt x="1075584" y="299590"/>
                  </a:lnTo>
                  <a:cubicBezTo>
                    <a:pt x="1087361" y="318766"/>
                    <a:pt x="1087361" y="342934"/>
                    <a:pt x="1075584" y="362111"/>
                  </a:cubicBezTo>
                  <a:lnTo>
                    <a:pt x="910782" y="630440"/>
                  </a:lnTo>
                  <a:cubicBezTo>
                    <a:pt x="898853" y="649864"/>
                    <a:pt x="877693" y="661701"/>
                    <a:pt x="854898" y="661701"/>
                  </a:cubicBezTo>
                  <a:lnTo>
                    <a:pt x="21537" y="661701"/>
                  </a:lnTo>
                  <a:cubicBezTo>
                    <a:pt x="14106" y="661701"/>
                    <a:pt x="7256" y="657683"/>
                    <a:pt x="3628" y="651198"/>
                  </a:cubicBezTo>
                  <a:cubicBezTo>
                    <a:pt x="0" y="644712"/>
                    <a:pt x="162" y="636773"/>
                    <a:pt x="4051" y="630440"/>
                  </a:cubicBezTo>
                  <a:lnTo>
                    <a:pt x="168853" y="362111"/>
                  </a:lnTo>
                  <a:cubicBezTo>
                    <a:pt x="180630" y="342934"/>
                    <a:pt x="180630" y="318766"/>
                    <a:pt x="168853" y="299590"/>
                  </a:cubicBezTo>
                  <a:lnTo>
                    <a:pt x="4051" y="31260"/>
                  </a:lnTo>
                  <a:cubicBezTo>
                    <a:pt x="162" y="24928"/>
                    <a:pt x="0" y="16988"/>
                    <a:pt x="3628" y="10503"/>
                  </a:cubicBezTo>
                  <a:cubicBezTo>
                    <a:pt x="7256" y="4017"/>
                    <a:pt x="14106" y="0"/>
                    <a:pt x="21537" y="0"/>
                  </a:cubicBezTo>
                  <a:close/>
                </a:path>
              </a:pathLst>
            </a:custGeom>
            <a:solidFill>
              <a:srgbClr val="D7BF9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77800" y="-38100"/>
              <a:ext cx="855931" cy="699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023001" y="1885939"/>
            <a:ext cx="8241998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Rumusan Masalah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14267" y="4402698"/>
            <a:ext cx="249147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950314" y="4402698"/>
            <a:ext cx="288708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674997" y="4402698"/>
            <a:ext cx="288708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426120" y="4394884"/>
            <a:ext cx="288708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44874" y="6306930"/>
            <a:ext cx="220098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Kebutuhan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44874" y="6933213"/>
            <a:ext cx="3897249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Wahana Luar Angkasa</a:t>
            </a:r>
          </a:p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butuh berpindah orbit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293146" y="9579240"/>
            <a:ext cx="1003553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04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023001" y="6306930"/>
            <a:ext cx="1908320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Akibat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023001" y="6933213"/>
            <a:ext cx="3897249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Untuk berpindah,</a:t>
            </a:r>
          </a:p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dibutuhkan bahan bakar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997376" y="6306930"/>
            <a:ext cx="1908320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Masalah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8997376" y="6933213"/>
            <a:ext cx="3897249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Ketersediaan bahan bakar terbatas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2897674" y="6306930"/>
            <a:ext cx="1908320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Solusi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897674" y="6933213"/>
            <a:ext cx="3897249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Program penghitung kebutuhan bahan bakar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783088" y="582943"/>
            <a:ext cx="7650670" cy="891513"/>
            <a:chOff x="0" y="0"/>
            <a:chExt cx="3487590" cy="4064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3487590" cy="406400"/>
            </a:xfrm>
            <a:custGeom>
              <a:avLst/>
              <a:gdLst/>
              <a:ahLst/>
              <a:cxnLst/>
              <a:rect l="l" t="t" r="r" b="b"/>
              <a:pathLst>
                <a:path w="3487590" h="406400">
                  <a:moveTo>
                    <a:pt x="3284390" y="0"/>
                  </a:moveTo>
                  <a:cubicBezTo>
                    <a:pt x="3396614" y="0"/>
                    <a:pt x="3487590" y="90976"/>
                    <a:pt x="3487590" y="203200"/>
                  </a:cubicBezTo>
                  <a:cubicBezTo>
                    <a:pt x="3487590" y="315424"/>
                    <a:pt x="3396614" y="406400"/>
                    <a:pt x="32843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34875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1193108" y="582943"/>
            <a:ext cx="6311804" cy="891513"/>
            <a:chOff x="0" y="0"/>
            <a:chExt cx="2877263" cy="4064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2877263" cy="406400"/>
            </a:xfrm>
            <a:custGeom>
              <a:avLst/>
              <a:gdLst/>
              <a:ahLst/>
              <a:cxnLst/>
              <a:rect l="l" t="t" r="r" b="b"/>
              <a:pathLst>
                <a:path w="2877263" h="406400">
                  <a:moveTo>
                    <a:pt x="2674063" y="0"/>
                  </a:moveTo>
                  <a:cubicBezTo>
                    <a:pt x="2786287" y="0"/>
                    <a:pt x="2877263" y="90976"/>
                    <a:pt x="2877263" y="203200"/>
                  </a:cubicBezTo>
                  <a:cubicBezTo>
                    <a:pt x="2877263" y="315424"/>
                    <a:pt x="2786287" y="406400"/>
                    <a:pt x="26740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2877263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1" name="AutoShape 41"/>
          <p:cNvSpPr/>
          <p:nvPr/>
        </p:nvSpPr>
        <p:spPr>
          <a:xfrm>
            <a:off x="8433758" y="1028700"/>
            <a:ext cx="2758905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Freeform 42"/>
          <p:cNvSpPr/>
          <p:nvPr/>
        </p:nvSpPr>
        <p:spPr>
          <a:xfrm>
            <a:off x="860206" y="647910"/>
            <a:ext cx="761579" cy="761579"/>
          </a:xfrm>
          <a:custGeom>
            <a:avLst/>
            <a:gdLst/>
            <a:ahLst/>
            <a:cxnLst/>
            <a:rect l="l" t="t" r="r" b="b"/>
            <a:pathLst>
              <a:path w="761579" h="761579">
                <a:moveTo>
                  <a:pt x="0" y="0"/>
                </a:moveTo>
                <a:lnTo>
                  <a:pt x="761579" y="0"/>
                </a:lnTo>
                <a:lnTo>
                  <a:pt x="761579" y="761580"/>
                </a:lnTo>
                <a:lnTo>
                  <a:pt x="0" y="761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3" name="TextBox 43"/>
          <p:cNvSpPr txBox="1"/>
          <p:nvPr/>
        </p:nvSpPr>
        <p:spPr>
          <a:xfrm>
            <a:off x="2142759" y="740728"/>
            <a:ext cx="6110453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600" b="1" i="1" spc="189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INSTITUT TEKNOLOGI BANDUNG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1653991" y="731203"/>
            <a:ext cx="53900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spc="224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TUGAS BESAR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00179"/>
            <a:ext cx="18288000" cy="386821"/>
            <a:chOff x="0" y="0"/>
            <a:chExt cx="4816593" cy="1018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1879"/>
            </a:xfrm>
            <a:custGeom>
              <a:avLst/>
              <a:gdLst/>
              <a:ahLst/>
              <a:cxnLst/>
              <a:rect l="l" t="t" r="r" b="b"/>
              <a:pathLst>
                <a:path w="4816592" h="101879">
                  <a:moveTo>
                    <a:pt x="0" y="0"/>
                  </a:moveTo>
                  <a:lnTo>
                    <a:pt x="4816592" y="0"/>
                  </a:lnTo>
                  <a:lnTo>
                    <a:pt x="4816592" y="101879"/>
                  </a:lnTo>
                  <a:lnTo>
                    <a:pt x="0" y="101879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9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711884" y="9760579"/>
            <a:ext cx="19711768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084934" y="9248596"/>
            <a:ext cx="1419978" cy="1202118"/>
            <a:chOff x="0" y="0"/>
            <a:chExt cx="660400" cy="5590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559078"/>
            </a:xfrm>
            <a:custGeom>
              <a:avLst/>
              <a:gdLst/>
              <a:ahLst/>
              <a:cxnLst/>
              <a:rect l="l" t="t" r="r" b="b"/>
              <a:pathLst>
                <a:path w="660400" h="55907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866"/>
                  </a:cubicBezTo>
                  <a:lnTo>
                    <a:pt x="660400" y="559078"/>
                  </a:lnTo>
                  <a:lnTo>
                    <a:pt x="0" y="559078"/>
                  </a:lnTo>
                  <a:lnTo>
                    <a:pt x="0" y="32304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0E1"/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88900"/>
              <a:ext cx="660400" cy="47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83088" y="582943"/>
            <a:ext cx="7650670" cy="891513"/>
            <a:chOff x="0" y="0"/>
            <a:chExt cx="348759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487590" cy="406400"/>
            </a:xfrm>
            <a:custGeom>
              <a:avLst/>
              <a:gdLst/>
              <a:ahLst/>
              <a:cxnLst/>
              <a:rect l="l" t="t" r="r" b="b"/>
              <a:pathLst>
                <a:path w="3487590" h="406400">
                  <a:moveTo>
                    <a:pt x="3284390" y="0"/>
                  </a:moveTo>
                  <a:cubicBezTo>
                    <a:pt x="3396614" y="0"/>
                    <a:pt x="3487590" y="90976"/>
                    <a:pt x="3487590" y="203200"/>
                  </a:cubicBezTo>
                  <a:cubicBezTo>
                    <a:pt x="3487590" y="315424"/>
                    <a:pt x="3396614" y="406400"/>
                    <a:pt x="32843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4875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193108" y="582943"/>
            <a:ext cx="6311804" cy="891513"/>
            <a:chOff x="0" y="0"/>
            <a:chExt cx="2877263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77263" cy="406400"/>
            </a:xfrm>
            <a:custGeom>
              <a:avLst/>
              <a:gdLst/>
              <a:ahLst/>
              <a:cxnLst/>
              <a:rect l="l" t="t" r="r" b="b"/>
              <a:pathLst>
                <a:path w="2877263" h="406400">
                  <a:moveTo>
                    <a:pt x="2674063" y="0"/>
                  </a:moveTo>
                  <a:cubicBezTo>
                    <a:pt x="2786287" y="0"/>
                    <a:pt x="2877263" y="90976"/>
                    <a:pt x="2877263" y="203200"/>
                  </a:cubicBezTo>
                  <a:cubicBezTo>
                    <a:pt x="2877263" y="315424"/>
                    <a:pt x="2786287" y="406400"/>
                    <a:pt x="26740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77263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8433758" y="1028700"/>
            <a:ext cx="2758905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 rot="-5400000">
            <a:off x="4144202" y="1153958"/>
            <a:ext cx="2574871" cy="6744044"/>
            <a:chOff x="0" y="0"/>
            <a:chExt cx="660400" cy="172970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60400" cy="1729705"/>
            </a:xfrm>
            <a:custGeom>
              <a:avLst/>
              <a:gdLst/>
              <a:ahLst/>
              <a:cxnLst/>
              <a:rect l="l" t="t" r="r" b="b"/>
              <a:pathLst>
                <a:path w="660400" h="1729705">
                  <a:moveTo>
                    <a:pt x="220252" y="1710636"/>
                  </a:moveTo>
                  <a:cubicBezTo>
                    <a:pt x="254109" y="1722150"/>
                    <a:pt x="292600" y="1729705"/>
                    <a:pt x="330378" y="1729705"/>
                  </a:cubicBezTo>
                  <a:cubicBezTo>
                    <a:pt x="368157" y="1729705"/>
                    <a:pt x="404509" y="1723228"/>
                    <a:pt x="438009" y="1711714"/>
                  </a:cubicBezTo>
                  <a:cubicBezTo>
                    <a:pt x="438723" y="1711355"/>
                    <a:pt x="439435" y="1711355"/>
                    <a:pt x="440148" y="1710995"/>
                  </a:cubicBezTo>
                  <a:cubicBezTo>
                    <a:pt x="565955" y="1664940"/>
                    <a:pt x="658618" y="1543326"/>
                    <a:pt x="660400" y="1380836"/>
                  </a:cubicBezTo>
                  <a:lnTo>
                    <a:pt x="660400" y="73289"/>
                  </a:lnTo>
                  <a:cubicBezTo>
                    <a:pt x="660400" y="53851"/>
                    <a:pt x="652679" y="35210"/>
                    <a:pt x="638934" y="21466"/>
                  </a:cubicBezTo>
                  <a:cubicBezTo>
                    <a:pt x="625190" y="7721"/>
                    <a:pt x="606549" y="0"/>
                    <a:pt x="587111" y="0"/>
                  </a:cubicBezTo>
                  <a:lnTo>
                    <a:pt x="73289" y="0"/>
                  </a:lnTo>
                  <a:cubicBezTo>
                    <a:pt x="53851" y="0"/>
                    <a:pt x="35210" y="7721"/>
                    <a:pt x="21466" y="21466"/>
                  </a:cubicBezTo>
                  <a:cubicBezTo>
                    <a:pt x="7721" y="35210"/>
                    <a:pt x="0" y="53851"/>
                    <a:pt x="0" y="73289"/>
                  </a:cubicBezTo>
                  <a:lnTo>
                    <a:pt x="0" y="1379811"/>
                  </a:lnTo>
                  <a:cubicBezTo>
                    <a:pt x="1782" y="1544045"/>
                    <a:pt x="93019" y="1665660"/>
                    <a:pt x="220252" y="1710636"/>
                  </a:cubicBezTo>
                  <a:lnTo>
                    <a:pt x="220252" y="1710636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660400" cy="16408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4144202" y="4233654"/>
            <a:ext cx="2574871" cy="6744044"/>
            <a:chOff x="0" y="0"/>
            <a:chExt cx="660400" cy="172970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400" cy="1729705"/>
            </a:xfrm>
            <a:custGeom>
              <a:avLst/>
              <a:gdLst/>
              <a:ahLst/>
              <a:cxnLst/>
              <a:rect l="l" t="t" r="r" b="b"/>
              <a:pathLst>
                <a:path w="660400" h="1729705">
                  <a:moveTo>
                    <a:pt x="220252" y="1710636"/>
                  </a:moveTo>
                  <a:cubicBezTo>
                    <a:pt x="254109" y="1722150"/>
                    <a:pt x="292600" y="1729705"/>
                    <a:pt x="330378" y="1729705"/>
                  </a:cubicBezTo>
                  <a:cubicBezTo>
                    <a:pt x="368157" y="1729705"/>
                    <a:pt x="404509" y="1723228"/>
                    <a:pt x="438009" y="1711714"/>
                  </a:cubicBezTo>
                  <a:cubicBezTo>
                    <a:pt x="438723" y="1711355"/>
                    <a:pt x="439435" y="1711355"/>
                    <a:pt x="440148" y="1710995"/>
                  </a:cubicBezTo>
                  <a:cubicBezTo>
                    <a:pt x="565955" y="1664940"/>
                    <a:pt x="658618" y="1543326"/>
                    <a:pt x="660400" y="1380836"/>
                  </a:cubicBezTo>
                  <a:lnTo>
                    <a:pt x="660400" y="73289"/>
                  </a:lnTo>
                  <a:cubicBezTo>
                    <a:pt x="660400" y="53851"/>
                    <a:pt x="652679" y="35210"/>
                    <a:pt x="638934" y="21466"/>
                  </a:cubicBezTo>
                  <a:cubicBezTo>
                    <a:pt x="625190" y="7721"/>
                    <a:pt x="606549" y="0"/>
                    <a:pt x="587111" y="0"/>
                  </a:cubicBezTo>
                  <a:lnTo>
                    <a:pt x="73289" y="0"/>
                  </a:lnTo>
                  <a:cubicBezTo>
                    <a:pt x="53851" y="0"/>
                    <a:pt x="35210" y="7721"/>
                    <a:pt x="21466" y="21466"/>
                  </a:cubicBezTo>
                  <a:cubicBezTo>
                    <a:pt x="7721" y="35210"/>
                    <a:pt x="0" y="53851"/>
                    <a:pt x="0" y="73289"/>
                  </a:cubicBezTo>
                  <a:lnTo>
                    <a:pt x="0" y="1379811"/>
                  </a:lnTo>
                  <a:cubicBezTo>
                    <a:pt x="1782" y="1544045"/>
                    <a:pt x="93019" y="1665660"/>
                    <a:pt x="220252" y="1710636"/>
                  </a:cubicBezTo>
                  <a:lnTo>
                    <a:pt x="220252" y="1710636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660400" cy="16408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2135466" y="1153958"/>
            <a:ext cx="2574871" cy="6744044"/>
            <a:chOff x="0" y="0"/>
            <a:chExt cx="660400" cy="172970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60400" cy="1729705"/>
            </a:xfrm>
            <a:custGeom>
              <a:avLst/>
              <a:gdLst/>
              <a:ahLst/>
              <a:cxnLst/>
              <a:rect l="l" t="t" r="r" b="b"/>
              <a:pathLst>
                <a:path w="660400" h="1729705">
                  <a:moveTo>
                    <a:pt x="220252" y="1710636"/>
                  </a:moveTo>
                  <a:cubicBezTo>
                    <a:pt x="254109" y="1722150"/>
                    <a:pt x="292600" y="1729705"/>
                    <a:pt x="330378" y="1729705"/>
                  </a:cubicBezTo>
                  <a:cubicBezTo>
                    <a:pt x="368157" y="1729705"/>
                    <a:pt x="404509" y="1723228"/>
                    <a:pt x="438009" y="1711714"/>
                  </a:cubicBezTo>
                  <a:cubicBezTo>
                    <a:pt x="438723" y="1711355"/>
                    <a:pt x="439435" y="1711355"/>
                    <a:pt x="440148" y="1710995"/>
                  </a:cubicBezTo>
                  <a:cubicBezTo>
                    <a:pt x="565955" y="1664940"/>
                    <a:pt x="658618" y="1543326"/>
                    <a:pt x="660400" y="1380836"/>
                  </a:cubicBezTo>
                  <a:lnTo>
                    <a:pt x="660400" y="73289"/>
                  </a:lnTo>
                  <a:cubicBezTo>
                    <a:pt x="660400" y="53851"/>
                    <a:pt x="652679" y="35210"/>
                    <a:pt x="638934" y="21466"/>
                  </a:cubicBezTo>
                  <a:cubicBezTo>
                    <a:pt x="625190" y="7721"/>
                    <a:pt x="606549" y="0"/>
                    <a:pt x="587111" y="0"/>
                  </a:cubicBezTo>
                  <a:lnTo>
                    <a:pt x="73289" y="0"/>
                  </a:lnTo>
                  <a:cubicBezTo>
                    <a:pt x="53851" y="0"/>
                    <a:pt x="35210" y="7721"/>
                    <a:pt x="21466" y="21466"/>
                  </a:cubicBezTo>
                  <a:cubicBezTo>
                    <a:pt x="7721" y="35210"/>
                    <a:pt x="0" y="53851"/>
                    <a:pt x="0" y="73289"/>
                  </a:cubicBezTo>
                  <a:lnTo>
                    <a:pt x="0" y="1379811"/>
                  </a:lnTo>
                  <a:cubicBezTo>
                    <a:pt x="1782" y="1544045"/>
                    <a:pt x="93019" y="1665660"/>
                    <a:pt x="220252" y="1710636"/>
                  </a:cubicBezTo>
                  <a:lnTo>
                    <a:pt x="220252" y="1710636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660400" cy="16408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2135466" y="4233654"/>
            <a:ext cx="2574871" cy="6744044"/>
            <a:chOff x="0" y="0"/>
            <a:chExt cx="660400" cy="172970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1729705"/>
            </a:xfrm>
            <a:custGeom>
              <a:avLst/>
              <a:gdLst/>
              <a:ahLst/>
              <a:cxnLst/>
              <a:rect l="l" t="t" r="r" b="b"/>
              <a:pathLst>
                <a:path w="660400" h="1729705">
                  <a:moveTo>
                    <a:pt x="220252" y="1710636"/>
                  </a:moveTo>
                  <a:cubicBezTo>
                    <a:pt x="254109" y="1722150"/>
                    <a:pt x="292600" y="1729705"/>
                    <a:pt x="330378" y="1729705"/>
                  </a:cubicBezTo>
                  <a:cubicBezTo>
                    <a:pt x="368157" y="1729705"/>
                    <a:pt x="404509" y="1723228"/>
                    <a:pt x="438009" y="1711714"/>
                  </a:cubicBezTo>
                  <a:cubicBezTo>
                    <a:pt x="438723" y="1711355"/>
                    <a:pt x="439435" y="1711355"/>
                    <a:pt x="440148" y="1710995"/>
                  </a:cubicBezTo>
                  <a:cubicBezTo>
                    <a:pt x="565955" y="1664940"/>
                    <a:pt x="658618" y="1543326"/>
                    <a:pt x="660400" y="1380836"/>
                  </a:cubicBezTo>
                  <a:lnTo>
                    <a:pt x="660400" y="73289"/>
                  </a:lnTo>
                  <a:cubicBezTo>
                    <a:pt x="660400" y="53851"/>
                    <a:pt x="652679" y="35210"/>
                    <a:pt x="638934" y="21466"/>
                  </a:cubicBezTo>
                  <a:cubicBezTo>
                    <a:pt x="625190" y="7721"/>
                    <a:pt x="606549" y="0"/>
                    <a:pt x="587111" y="0"/>
                  </a:cubicBezTo>
                  <a:lnTo>
                    <a:pt x="73289" y="0"/>
                  </a:lnTo>
                  <a:cubicBezTo>
                    <a:pt x="53851" y="0"/>
                    <a:pt x="35210" y="7721"/>
                    <a:pt x="21466" y="21466"/>
                  </a:cubicBezTo>
                  <a:cubicBezTo>
                    <a:pt x="7721" y="35210"/>
                    <a:pt x="0" y="53851"/>
                    <a:pt x="0" y="73289"/>
                  </a:cubicBezTo>
                  <a:lnTo>
                    <a:pt x="0" y="1379811"/>
                  </a:lnTo>
                  <a:cubicBezTo>
                    <a:pt x="1782" y="1544045"/>
                    <a:pt x="93019" y="1665660"/>
                    <a:pt x="220252" y="1710636"/>
                  </a:cubicBezTo>
                  <a:lnTo>
                    <a:pt x="220252" y="1710636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660400" cy="16408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40996" y="3707360"/>
            <a:ext cx="1637240" cy="1637240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0E1"/>
            </a:solidFill>
            <a:ln w="4762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240996" y="6787055"/>
            <a:ext cx="1637240" cy="1637240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0E1"/>
            </a:solidFill>
            <a:ln w="4762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9232259" y="3707360"/>
            <a:ext cx="1637240" cy="1637240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0E1"/>
            </a:solidFill>
            <a:ln w="4762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9232259" y="6787055"/>
            <a:ext cx="1637240" cy="1637240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0E1"/>
            </a:solidFill>
            <a:ln w="4762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860206" y="647910"/>
            <a:ext cx="761579" cy="761579"/>
          </a:xfrm>
          <a:custGeom>
            <a:avLst/>
            <a:gdLst/>
            <a:ahLst/>
            <a:cxnLst/>
            <a:rect l="l" t="t" r="r" b="b"/>
            <a:pathLst>
              <a:path w="761579" h="761579">
                <a:moveTo>
                  <a:pt x="0" y="0"/>
                </a:moveTo>
                <a:lnTo>
                  <a:pt x="761579" y="0"/>
                </a:lnTo>
                <a:lnTo>
                  <a:pt x="761579" y="761580"/>
                </a:lnTo>
                <a:lnTo>
                  <a:pt x="0" y="761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1" name="TextBox 41"/>
          <p:cNvSpPr txBox="1"/>
          <p:nvPr/>
        </p:nvSpPr>
        <p:spPr>
          <a:xfrm>
            <a:off x="4315031" y="1682795"/>
            <a:ext cx="9657938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Tujuan Penelitian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319526" y="3631160"/>
            <a:ext cx="3313979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Analisis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75787" y="4043413"/>
            <a:ext cx="1367657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i="1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01.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3319526" y="4208780"/>
            <a:ext cx="4554241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Pengaruh jenis bahan bakar terhadap efisiensi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6293146" y="9579240"/>
            <a:ext cx="1003553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05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2142759" y="740728"/>
            <a:ext cx="6110453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600" b="1" i="1" spc="189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INSTITUT TEKNOLOGI BANDUNG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653991" y="731203"/>
            <a:ext cx="53900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spc="224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TUGAS BESAR 1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3319526" y="6710855"/>
            <a:ext cx="3313979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Integrasi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322245" y="7121488"/>
            <a:ext cx="147474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i="1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02.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3319526" y="7330085"/>
            <a:ext cx="4554241" cy="141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Aspek ekonomi dengan menambahkan sistem anggaran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298124" y="3631160"/>
            <a:ext cx="3313979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Implementasi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306781" y="4041792"/>
            <a:ext cx="148819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i="1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03.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298124" y="4208780"/>
            <a:ext cx="4554241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Program pemodelan perpindahan orbit roket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298124" y="6710855"/>
            <a:ext cx="3629657" cy="58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Uji efektifitas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306781" y="7121488"/>
            <a:ext cx="148819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i="1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04.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1298124" y="7330085"/>
            <a:ext cx="4554241" cy="93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0"/>
              </a:lnSpc>
            </a:pPr>
            <a:r>
              <a:rPr lang="en-US" sz="2900">
                <a:solidFill>
                  <a:srgbClr val="F8F0E1"/>
                </a:solidFill>
                <a:latin typeface="Nunito"/>
                <a:ea typeface="Nunito"/>
                <a:cs typeface="Nunito"/>
                <a:sym typeface="Nunito"/>
              </a:rPr>
              <a:t>Dalam memberikan hasil interaktif &amp; edukatif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42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344608"/>
            <a:ext cx="18288000" cy="6421630"/>
            <a:chOff x="0" y="0"/>
            <a:chExt cx="4816593" cy="16912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691293"/>
            </a:xfrm>
            <a:custGeom>
              <a:avLst/>
              <a:gdLst/>
              <a:ahLst/>
              <a:cxnLst/>
              <a:rect l="l" t="t" r="r" b="b"/>
              <a:pathLst>
                <a:path w="4816592" h="1691293">
                  <a:moveTo>
                    <a:pt x="0" y="0"/>
                  </a:moveTo>
                  <a:lnTo>
                    <a:pt x="4816592" y="0"/>
                  </a:lnTo>
                  <a:lnTo>
                    <a:pt x="4816592" y="1691293"/>
                  </a:lnTo>
                  <a:lnTo>
                    <a:pt x="0" y="1691293"/>
                  </a:lnTo>
                  <a:close/>
                </a:path>
              </a:pathLst>
            </a:custGeom>
            <a:solidFill>
              <a:srgbClr val="F8F0E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7293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907632" y="2500645"/>
            <a:ext cx="20103264" cy="6091777"/>
            <a:chOff x="0" y="0"/>
            <a:chExt cx="5294687" cy="160441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94687" cy="1604419"/>
            </a:xfrm>
            <a:custGeom>
              <a:avLst/>
              <a:gdLst/>
              <a:ahLst/>
              <a:cxnLst/>
              <a:rect l="l" t="t" r="r" b="b"/>
              <a:pathLst>
                <a:path w="5294687" h="1604419">
                  <a:moveTo>
                    <a:pt x="16560" y="0"/>
                  </a:moveTo>
                  <a:lnTo>
                    <a:pt x="5278127" y="0"/>
                  </a:lnTo>
                  <a:cubicBezTo>
                    <a:pt x="5287273" y="0"/>
                    <a:pt x="5294687" y="7414"/>
                    <a:pt x="5294687" y="16560"/>
                  </a:cubicBezTo>
                  <a:lnTo>
                    <a:pt x="5294687" y="1587859"/>
                  </a:lnTo>
                  <a:cubicBezTo>
                    <a:pt x="5294687" y="1592251"/>
                    <a:pt x="5292942" y="1596463"/>
                    <a:pt x="5289837" y="1599568"/>
                  </a:cubicBezTo>
                  <a:cubicBezTo>
                    <a:pt x="5286731" y="1602674"/>
                    <a:pt x="5282519" y="1604419"/>
                    <a:pt x="5278127" y="1604419"/>
                  </a:cubicBezTo>
                  <a:lnTo>
                    <a:pt x="16560" y="1604419"/>
                  </a:lnTo>
                  <a:cubicBezTo>
                    <a:pt x="7414" y="1604419"/>
                    <a:pt x="0" y="1597005"/>
                    <a:pt x="0" y="1587859"/>
                  </a:cubicBezTo>
                  <a:lnTo>
                    <a:pt x="0" y="16560"/>
                  </a:lnTo>
                  <a:cubicBezTo>
                    <a:pt x="0" y="7414"/>
                    <a:pt x="7414" y="0"/>
                    <a:pt x="165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194281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294687" cy="16425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098672" y="2879090"/>
            <a:ext cx="11198028" cy="503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Program ini kami buat dengan perhitungan mekanika klasik saja. 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Segala faktor lainnya (terutama mekanika modern) </a:t>
            </a:r>
            <a:r>
              <a:rPr lang="en-US" sz="3200" b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diasumsikan dapat diabaikan</a:t>
            </a: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Hal ini kami lakukan agar perhitungan lebih sederhana dan kami dapat fokus ke proses berpikir komputasional ketimbang menghitung.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6084934" y="9248596"/>
            <a:ext cx="1419978" cy="1202118"/>
            <a:chOff x="0" y="0"/>
            <a:chExt cx="660400" cy="55907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60400" cy="559078"/>
            </a:xfrm>
            <a:custGeom>
              <a:avLst/>
              <a:gdLst/>
              <a:ahLst/>
              <a:cxnLst/>
              <a:rect l="l" t="t" r="r" b="b"/>
              <a:pathLst>
                <a:path w="660400" h="55907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866"/>
                  </a:cubicBezTo>
                  <a:lnTo>
                    <a:pt x="660400" y="559078"/>
                  </a:lnTo>
                  <a:lnTo>
                    <a:pt x="0" y="559078"/>
                  </a:lnTo>
                  <a:lnTo>
                    <a:pt x="0" y="32304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0E1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88900"/>
              <a:ext cx="660400" cy="47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83088" y="4517833"/>
            <a:ext cx="4497381" cy="1998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30"/>
              </a:lnSpc>
            </a:pPr>
            <a:r>
              <a:rPr lang="en-US" sz="61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Penafian</a:t>
            </a:r>
          </a:p>
          <a:p>
            <a:pPr algn="l">
              <a:lnSpc>
                <a:spcPts val="7930"/>
              </a:lnSpc>
            </a:pPr>
            <a:r>
              <a:rPr lang="en-US" sz="61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(disclaimer)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293146" y="9579240"/>
            <a:ext cx="100355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06</a:t>
            </a:r>
          </a:p>
        </p:txBody>
      </p:sp>
      <p:sp>
        <p:nvSpPr>
          <p:cNvPr id="14" name="AutoShape 14"/>
          <p:cNvSpPr/>
          <p:nvPr/>
        </p:nvSpPr>
        <p:spPr>
          <a:xfrm>
            <a:off x="5627884" y="2877946"/>
            <a:ext cx="0" cy="4883207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diamond" w="lg" len="lg"/>
            <a:tailEnd type="diamond" w="lg" len="lg"/>
          </a:ln>
        </p:spPr>
      </p:sp>
      <p:grpSp>
        <p:nvGrpSpPr>
          <p:cNvPr id="15" name="Group 15"/>
          <p:cNvGrpSpPr/>
          <p:nvPr/>
        </p:nvGrpSpPr>
        <p:grpSpPr>
          <a:xfrm>
            <a:off x="783088" y="582943"/>
            <a:ext cx="7650670" cy="891513"/>
            <a:chOff x="0" y="0"/>
            <a:chExt cx="3487590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487590" cy="406400"/>
            </a:xfrm>
            <a:custGeom>
              <a:avLst/>
              <a:gdLst/>
              <a:ahLst/>
              <a:cxnLst/>
              <a:rect l="l" t="t" r="r" b="b"/>
              <a:pathLst>
                <a:path w="3487590" h="406400">
                  <a:moveTo>
                    <a:pt x="3284390" y="0"/>
                  </a:moveTo>
                  <a:cubicBezTo>
                    <a:pt x="3396614" y="0"/>
                    <a:pt x="3487590" y="90976"/>
                    <a:pt x="3487590" y="203200"/>
                  </a:cubicBezTo>
                  <a:cubicBezTo>
                    <a:pt x="3487590" y="315424"/>
                    <a:pt x="3396614" y="406400"/>
                    <a:pt x="32843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8F0E1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34875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193108" y="582943"/>
            <a:ext cx="6311804" cy="891513"/>
            <a:chOff x="0" y="0"/>
            <a:chExt cx="2877263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877263" cy="406400"/>
            </a:xfrm>
            <a:custGeom>
              <a:avLst/>
              <a:gdLst/>
              <a:ahLst/>
              <a:cxnLst/>
              <a:rect l="l" t="t" r="r" b="b"/>
              <a:pathLst>
                <a:path w="2877263" h="406400">
                  <a:moveTo>
                    <a:pt x="2674063" y="0"/>
                  </a:moveTo>
                  <a:cubicBezTo>
                    <a:pt x="2786287" y="0"/>
                    <a:pt x="2877263" y="90976"/>
                    <a:pt x="2877263" y="203200"/>
                  </a:cubicBezTo>
                  <a:cubicBezTo>
                    <a:pt x="2877263" y="315424"/>
                    <a:pt x="2786287" y="406400"/>
                    <a:pt x="26740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8F0E1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877263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>
            <a:off x="8433758" y="1028700"/>
            <a:ext cx="2758905" cy="0"/>
          </a:xfrm>
          <a:prstGeom prst="line">
            <a:avLst/>
          </a:prstGeom>
          <a:ln w="28575" cap="flat">
            <a:solidFill>
              <a:srgbClr val="F8F0E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Freeform 22"/>
          <p:cNvSpPr/>
          <p:nvPr/>
        </p:nvSpPr>
        <p:spPr>
          <a:xfrm>
            <a:off x="948077" y="659959"/>
            <a:ext cx="737482" cy="737482"/>
          </a:xfrm>
          <a:custGeom>
            <a:avLst/>
            <a:gdLst/>
            <a:ahLst/>
            <a:cxnLst/>
            <a:rect l="l" t="t" r="r" b="b"/>
            <a:pathLst>
              <a:path w="737482" h="737482">
                <a:moveTo>
                  <a:pt x="0" y="0"/>
                </a:moveTo>
                <a:lnTo>
                  <a:pt x="737482" y="0"/>
                </a:lnTo>
                <a:lnTo>
                  <a:pt x="737482" y="737482"/>
                </a:lnTo>
                <a:lnTo>
                  <a:pt x="0" y="737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142759" y="740728"/>
            <a:ext cx="6110453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600" b="1" i="1" spc="189" dirty="0">
                <a:solidFill>
                  <a:srgbClr val="F8F0E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INSTITUT TEKNOLOGI BANDUNG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653991" y="731203"/>
            <a:ext cx="53900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spc="224">
                <a:solidFill>
                  <a:srgbClr val="F8F0E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TUGAS BESAR 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00179"/>
            <a:ext cx="18288000" cy="386821"/>
            <a:chOff x="0" y="0"/>
            <a:chExt cx="4816593" cy="1018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1879"/>
            </a:xfrm>
            <a:custGeom>
              <a:avLst/>
              <a:gdLst/>
              <a:ahLst/>
              <a:cxnLst/>
              <a:rect l="l" t="t" r="r" b="b"/>
              <a:pathLst>
                <a:path w="4816592" h="101879">
                  <a:moveTo>
                    <a:pt x="0" y="0"/>
                  </a:moveTo>
                  <a:lnTo>
                    <a:pt x="4816592" y="0"/>
                  </a:lnTo>
                  <a:lnTo>
                    <a:pt x="4816592" y="101879"/>
                  </a:lnTo>
                  <a:lnTo>
                    <a:pt x="0" y="101879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9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711884" y="9760579"/>
            <a:ext cx="19711768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084934" y="9248596"/>
            <a:ext cx="1419978" cy="1202118"/>
            <a:chOff x="0" y="0"/>
            <a:chExt cx="660400" cy="5590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559078"/>
            </a:xfrm>
            <a:custGeom>
              <a:avLst/>
              <a:gdLst/>
              <a:ahLst/>
              <a:cxnLst/>
              <a:rect l="l" t="t" r="r" b="b"/>
              <a:pathLst>
                <a:path w="660400" h="55907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866"/>
                  </a:cubicBezTo>
                  <a:lnTo>
                    <a:pt x="660400" y="559078"/>
                  </a:lnTo>
                  <a:lnTo>
                    <a:pt x="0" y="559078"/>
                  </a:lnTo>
                  <a:lnTo>
                    <a:pt x="0" y="32304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0E1"/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88900"/>
              <a:ext cx="660400" cy="47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178586" y="3601902"/>
            <a:ext cx="4220718" cy="2516239"/>
            <a:chOff x="0" y="0"/>
            <a:chExt cx="1109931" cy="661701"/>
          </a:xfrm>
        </p:grpSpPr>
        <p:sp>
          <p:nvSpPr>
            <p:cNvPr id="10" name="Freeform 10"/>
            <p:cNvSpPr/>
            <p:nvPr/>
          </p:nvSpPr>
          <p:spPr>
            <a:xfrm>
              <a:off x="15148" y="0"/>
              <a:ext cx="1087361" cy="661701"/>
            </a:xfrm>
            <a:custGeom>
              <a:avLst/>
              <a:gdLst/>
              <a:ahLst/>
              <a:cxnLst/>
              <a:rect l="l" t="t" r="r" b="b"/>
              <a:pathLst>
                <a:path w="1087361" h="661701">
                  <a:moveTo>
                    <a:pt x="21537" y="0"/>
                  </a:moveTo>
                  <a:lnTo>
                    <a:pt x="854898" y="0"/>
                  </a:lnTo>
                  <a:cubicBezTo>
                    <a:pt x="877693" y="0"/>
                    <a:pt x="898853" y="11836"/>
                    <a:pt x="910782" y="31260"/>
                  </a:cubicBezTo>
                  <a:lnTo>
                    <a:pt x="1075584" y="299590"/>
                  </a:lnTo>
                  <a:cubicBezTo>
                    <a:pt x="1087361" y="318766"/>
                    <a:pt x="1087361" y="342934"/>
                    <a:pt x="1075584" y="362111"/>
                  </a:cubicBezTo>
                  <a:lnTo>
                    <a:pt x="910782" y="630440"/>
                  </a:lnTo>
                  <a:cubicBezTo>
                    <a:pt x="898853" y="649864"/>
                    <a:pt x="877693" y="661701"/>
                    <a:pt x="854898" y="661701"/>
                  </a:cubicBezTo>
                  <a:lnTo>
                    <a:pt x="21537" y="661701"/>
                  </a:lnTo>
                  <a:cubicBezTo>
                    <a:pt x="14106" y="661701"/>
                    <a:pt x="7256" y="657683"/>
                    <a:pt x="3628" y="651198"/>
                  </a:cubicBezTo>
                  <a:cubicBezTo>
                    <a:pt x="0" y="644712"/>
                    <a:pt x="162" y="636773"/>
                    <a:pt x="4051" y="630440"/>
                  </a:cubicBezTo>
                  <a:lnTo>
                    <a:pt x="168853" y="362111"/>
                  </a:lnTo>
                  <a:cubicBezTo>
                    <a:pt x="180630" y="342934"/>
                    <a:pt x="180630" y="318766"/>
                    <a:pt x="168853" y="299590"/>
                  </a:cubicBezTo>
                  <a:lnTo>
                    <a:pt x="4051" y="31260"/>
                  </a:lnTo>
                  <a:cubicBezTo>
                    <a:pt x="162" y="24928"/>
                    <a:pt x="0" y="16988"/>
                    <a:pt x="3628" y="10503"/>
                  </a:cubicBezTo>
                  <a:cubicBezTo>
                    <a:pt x="7256" y="4017"/>
                    <a:pt x="14106" y="0"/>
                    <a:pt x="21537" y="0"/>
                  </a:cubicBezTo>
                  <a:close/>
                </a:path>
              </a:pathLst>
            </a:custGeom>
            <a:solidFill>
              <a:srgbClr val="D7BF9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77800" y="-38100"/>
              <a:ext cx="855931" cy="699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431380" y="3601902"/>
            <a:ext cx="4220718" cy="2516239"/>
            <a:chOff x="0" y="0"/>
            <a:chExt cx="1109931" cy="661701"/>
          </a:xfrm>
        </p:grpSpPr>
        <p:sp>
          <p:nvSpPr>
            <p:cNvPr id="13" name="Freeform 13"/>
            <p:cNvSpPr/>
            <p:nvPr/>
          </p:nvSpPr>
          <p:spPr>
            <a:xfrm>
              <a:off x="15148" y="0"/>
              <a:ext cx="1087361" cy="661701"/>
            </a:xfrm>
            <a:custGeom>
              <a:avLst/>
              <a:gdLst/>
              <a:ahLst/>
              <a:cxnLst/>
              <a:rect l="l" t="t" r="r" b="b"/>
              <a:pathLst>
                <a:path w="1087361" h="661701">
                  <a:moveTo>
                    <a:pt x="21537" y="0"/>
                  </a:moveTo>
                  <a:lnTo>
                    <a:pt x="854898" y="0"/>
                  </a:lnTo>
                  <a:cubicBezTo>
                    <a:pt x="877693" y="0"/>
                    <a:pt x="898853" y="11836"/>
                    <a:pt x="910782" y="31260"/>
                  </a:cubicBezTo>
                  <a:lnTo>
                    <a:pt x="1075584" y="299590"/>
                  </a:lnTo>
                  <a:cubicBezTo>
                    <a:pt x="1087361" y="318766"/>
                    <a:pt x="1087361" y="342934"/>
                    <a:pt x="1075584" y="362111"/>
                  </a:cubicBezTo>
                  <a:lnTo>
                    <a:pt x="910782" y="630440"/>
                  </a:lnTo>
                  <a:cubicBezTo>
                    <a:pt x="898853" y="649864"/>
                    <a:pt x="877693" y="661701"/>
                    <a:pt x="854898" y="661701"/>
                  </a:cubicBezTo>
                  <a:lnTo>
                    <a:pt x="21537" y="661701"/>
                  </a:lnTo>
                  <a:cubicBezTo>
                    <a:pt x="14106" y="661701"/>
                    <a:pt x="7256" y="657683"/>
                    <a:pt x="3628" y="651198"/>
                  </a:cubicBezTo>
                  <a:cubicBezTo>
                    <a:pt x="0" y="644712"/>
                    <a:pt x="162" y="636773"/>
                    <a:pt x="4051" y="630440"/>
                  </a:cubicBezTo>
                  <a:lnTo>
                    <a:pt x="168853" y="362111"/>
                  </a:lnTo>
                  <a:cubicBezTo>
                    <a:pt x="180630" y="342934"/>
                    <a:pt x="180630" y="318766"/>
                    <a:pt x="168853" y="299590"/>
                  </a:cubicBezTo>
                  <a:lnTo>
                    <a:pt x="4051" y="31260"/>
                  </a:lnTo>
                  <a:cubicBezTo>
                    <a:pt x="162" y="24928"/>
                    <a:pt x="0" y="16988"/>
                    <a:pt x="3628" y="10503"/>
                  </a:cubicBezTo>
                  <a:cubicBezTo>
                    <a:pt x="7256" y="4017"/>
                    <a:pt x="14106" y="0"/>
                    <a:pt x="21537" y="0"/>
                  </a:cubicBez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77800" y="-38100"/>
              <a:ext cx="855931" cy="699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925792" y="3601902"/>
            <a:ext cx="4220718" cy="2516239"/>
            <a:chOff x="0" y="0"/>
            <a:chExt cx="1109931" cy="661701"/>
          </a:xfrm>
        </p:grpSpPr>
        <p:sp>
          <p:nvSpPr>
            <p:cNvPr id="16" name="Freeform 16"/>
            <p:cNvSpPr/>
            <p:nvPr/>
          </p:nvSpPr>
          <p:spPr>
            <a:xfrm>
              <a:off x="15148" y="0"/>
              <a:ext cx="1087361" cy="661701"/>
            </a:xfrm>
            <a:custGeom>
              <a:avLst/>
              <a:gdLst/>
              <a:ahLst/>
              <a:cxnLst/>
              <a:rect l="l" t="t" r="r" b="b"/>
              <a:pathLst>
                <a:path w="1087361" h="661701">
                  <a:moveTo>
                    <a:pt x="21537" y="0"/>
                  </a:moveTo>
                  <a:lnTo>
                    <a:pt x="854898" y="0"/>
                  </a:lnTo>
                  <a:cubicBezTo>
                    <a:pt x="877693" y="0"/>
                    <a:pt x="898853" y="11836"/>
                    <a:pt x="910782" y="31260"/>
                  </a:cubicBezTo>
                  <a:lnTo>
                    <a:pt x="1075584" y="299590"/>
                  </a:lnTo>
                  <a:cubicBezTo>
                    <a:pt x="1087361" y="318766"/>
                    <a:pt x="1087361" y="342934"/>
                    <a:pt x="1075584" y="362111"/>
                  </a:cubicBezTo>
                  <a:lnTo>
                    <a:pt x="910782" y="630440"/>
                  </a:lnTo>
                  <a:cubicBezTo>
                    <a:pt x="898853" y="649864"/>
                    <a:pt x="877693" y="661701"/>
                    <a:pt x="854898" y="661701"/>
                  </a:cubicBezTo>
                  <a:lnTo>
                    <a:pt x="21537" y="661701"/>
                  </a:lnTo>
                  <a:cubicBezTo>
                    <a:pt x="14106" y="661701"/>
                    <a:pt x="7256" y="657683"/>
                    <a:pt x="3628" y="651198"/>
                  </a:cubicBezTo>
                  <a:cubicBezTo>
                    <a:pt x="0" y="644712"/>
                    <a:pt x="162" y="636773"/>
                    <a:pt x="4051" y="630440"/>
                  </a:cubicBezTo>
                  <a:lnTo>
                    <a:pt x="168853" y="362111"/>
                  </a:lnTo>
                  <a:cubicBezTo>
                    <a:pt x="180630" y="342934"/>
                    <a:pt x="180630" y="318766"/>
                    <a:pt x="168853" y="299590"/>
                  </a:cubicBezTo>
                  <a:lnTo>
                    <a:pt x="4051" y="31260"/>
                  </a:lnTo>
                  <a:cubicBezTo>
                    <a:pt x="162" y="24928"/>
                    <a:pt x="0" y="16988"/>
                    <a:pt x="3628" y="10503"/>
                  </a:cubicBezTo>
                  <a:cubicBezTo>
                    <a:pt x="7256" y="4017"/>
                    <a:pt x="14106" y="0"/>
                    <a:pt x="21537" y="0"/>
                  </a:cubicBez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77800" y="-38100"/>
              <a:ext cx="855931" cy="699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582880" y="1865177"/>
            <a:ext cx="11122240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Dekomposisi (1 dari 2)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10883" y="4536048"/>
            <a:ext cx="249147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46930" y="4536048"/>
            <a:ext cx="288708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71613" y="4536048"/>
            <a:ext cx="288708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141490" y="6440280"/>
            <a:ext cx="220098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Inisialisasi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900858" y="7066563"/>
            <a:ext cx="3897249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Mendefinisikan variabel, memberi informasi awal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293146" y="9579240"/>
            <a:ext cx="1003553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07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019617" y="6440280"/>
            <a:ext cx="1908320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Input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019617" y="7066563"/>
            <a:ext cx="3897249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Pemilihan bahan bakar dan anggaran awal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993991" y="6440280"/>
            <a:ext cx="2332794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Perhitungan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993991" y="7066563"/>
            <a:ext cx="3897249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Inti dari aspek fisika yang digunakan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783088" y="582943"/>
            <a:ext cx="7650670" cy="891513"/>
            <a:chOff x="0" y="0"/>
            <a:chExt cx="3487590" cy="406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487590" cy="406400"/>
            </a:xfrm>
            <a:custGeom>
              <a:avLst/>
              <a:gdLst/>
              <a:ahLst/>
              <a:cxnLst/>
              <a:rect l="l" t="t" r="r" b="b"/>
              <a:pathLst>
                <a:path w="3487590" h="406400">
                  <a:moveTo>
                    <a:pt x="3284390" y="0"/>
                  </a:moveTo>
                  <a:cubicBezTo>
                    <a:pt x="3396614" y="0"/>
                    <a:pt x="3487590" y="90976"/>
                    <a:pt x="3487590" y="203200"/>
                  </a:cubicBezTo>
                  <a:cubicBezTo>
                    <a:pt x="3487590" y="315424"/>
                    <a:pt x="3396614" y="406400"/>
                    <a:pt x="32843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34875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1193108" y="582943"/>
            <a:ext cx="6311804" cy="891513"/>
            <a:chOff x="0" y="0"/>
            <a:chExt cx="2877263" cy="4064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877263" cy="406400"/>
            </a:xfrm>
            <a:custGeom>
              <a:avLst/>
              <a:gdLst/>
              <a:ahLst/>
              <a:cxnLst/>
              <a:rect l="l" t="t" r="r" b="b"/>
              <a:pathLst>
                <a:path w="2877263" h="406400">
                  <a:moveTo>
                    <a:pt x="2674063" y="0"/>
                  </a:moveTo>
                  <a:cubicBezTo>
                    <a:pt x="2786287" y="0"/>
                    <a:pt x="2877263" y="90976"/>
                    <a:pt x="2877263" y="203200"/>
                  </a:cubicBezTo>
                  <a:cubicBezTo>
                    <a:pt x="2877263" y="315424"/>
                    <a:pt x="2786287" y="406400"/>
                    <a:pt x="26740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2877263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8433758" y="1028700"/>
            <a:ext cx="2758905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Freeform 36"/>
          <p:cNvSpPr/>
          <p:nvPr/>
        </p:nvSpPr>
        <p:spPr>
          <a:xfrm>
            <a:off x="860206" y="647910"/>
            <a:ext cx="761579" cy="761579"/>
          </a:xfrm>
          <a:custGeom>
            <a:avLst/>
            <a:gdLst/>
            <a:ahLst/>
            <a:cxnLst/>
            <a:rect l="l" t="t" r="r" b="b"/>
            <a:pathLst>
              <a:path w="761579" h="761579">
                <a:moveTo>
                  <a:pt x="0" y="0"/>
                </a:moveTo>
                <a:lnTo>
                  <a:pt x="761579" y="0"/>
                </a:lnTo>
                <a:lnTo>
                  <a:pt x="761579" y="761580"/>
                </a:lnTo>
                <a:lnTo>
                  <a:pt x="0" y="761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2142759" y="740728"/>
            <a:ext cx="6110453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600" b="1" i="1" spc="189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INSTITUT TEKNOLOGI BANDUNG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653991" y="731203"/>
            <a:ext cx="53900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spc="224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TUGAS BESAR 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00179"/>
            <a:ext cx="18288000" cy="386821"/>
            <a:chOff x="0" y="0"/>
            <a:chExt cx="4816593" cy="1018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1879"/>
            </a:xfrm>
            <a:custGeom>
              <a:avLst/>
              <a:gdLst/>
              <a:ahLst/>
              <a:cxnLst/>
              <a:rect l="l" t="t" r="r" b="b"/>
              <a:pathLst>
                <a:path w="4816592" h="101879">
                  <a:moveTo>
                    <a:pt x="0" y="0"/>
                  </a:moveTo>
                  <a:lnTo>
                    <a:pt x="4816592" y="0"/>
                  </a:lnTo>
                  <a:lnTo>
                    <a:pt x="4816592" y="101879"/>
                  </a:lnTo>
                  <a:lnTo>
                    <a:pt x="0" y="101879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9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711884" y="9760579"/>
            <a:ext cx="19711768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084934" y="9248596"/>
            <a:ext cx="1419978" cy="1202118"/>
            <a:chOff x="0" y="0"/>
            <a:chExt cx="660400" cy="5590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559078"/>
            </a:xfrm>
            <a:custGeom>
              <a:avLst/>
              <a:gdLst/>
              <a:ahLst/>
              <a:cxnLst/>
              <a:rect l="l" t="t" r="r" b="b"/>
              <a:pathLst>
                <a:path w="660400" h="55907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866"/>
                  </a:cubicBezTo>
                  <a:lnTo>
                    <a:pt x="660400" y="559078"/>
                  </a:lnTo>
                  <a:lnTo>
                    <a:pt x="0" y="559078"/>
                  </a:lnTo>
                  <a:lnTo>
                    <a:pt x="0" y="32304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0E1"/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88900"/>
              <a:ext cx="660400" cy="47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178586" y="3601902"/>
            <a:ext cx="4220718" cy="2516239"/>
            <a:chOff x="0" y="0"/>
            <a:chExt cx="1109931" cy="661701"/>
          </a:xfrm>
        </p:grpSpPr>
        <p:sp>
          <p:nvSpPr>
            <p:cNvPr id="10" name="Freeform 10"/>
            <p:cNvSpPr/>
            <p:nvPr/>
          </p:nvSpPr>
          <p:spPr>
            <a:xfrm>
              <a:off x="15148" y="0"/>
              <a:ext cx="1087361" cy="661701"/>
            </a:xfrm>
            <a:custGeom>
              <a:avLst/>
              <a:gdLst/>
              <a:ahLst/>
              <a:cxnLst/>
              <a:rect l="l" t="t" r="r" b="b"/>
              <a:pathLst>
                <a:path w="1087361" h="661701">
                  <a:moveTo>
                    <a:pt x="21537" y="0"/>
                  </a:moveTo>
                  <a:lnTo>
                    <a:pt x="854898" y="0"/>
                  </a:lnTo>
                  <a:cubicBezTo>
                    <a:pt x="877693" y="0"/>
                    <a:pt x="898853" y="11836"/>
                    <a:pt x="910782" y="31260"/>
                  </a:cubicBezTo>
                  <a:lnTo>
                    <a:pt x="1075584" y="299590"/>
                  </a:lnTo>
                  <a:cubicBezTo>
                    <a:pt x="1087361" y="318766"/>
                    <a:pt x="1087361" y="342934"/>
                    <a:pt x="1075584" y="362111"/>
                  </a:cubicBezTo>
                  <a:lnTo>
                    <a:pt x="910782" y="630440"/>
                  </a:lnTo>
                  <a:cubicBezTo>
                    <a:pt x="898853" y="649864"/>
                    <a:pt x="877693" y="661701"/>
                    <a:pt x="854898" y="661701"/>
                  </a:cubicBezTo>
                  <a:lnTo>
                    <a:pt x="21537" y="661701"/>
                  </a:lnTo>
                  <a:cubicBezTo>
                    <a:pt x="14106" y="661701"/>
                    <a:pt x="7256" y="657683"/>
                    <a:pt x="3628" y="651198"/>
                  </a:cubicBezTo>
                  <a:cubicBezTo>
                    <a:pt x="0" y="644712"/>
                    <a:pt x="162" y="636773"/>
                    <a:pt x="4051" y="630440"/>
                  </a:cubicBezTo>
                  <a:lnTo>
                    <a:pt x="168853" y="362111"/>
                  </a:lnTo>
                  <a:cubicBezTo>
                    <a:pt x="180630" y="342934"/>
                    <a:pt x="180630" y="318766"/>
                    <a:pt x="168853" y="299590"/>
                  </a:cubicBezTo>
                  <a:lnTo>
                    <a:pt x="4051" y="31260"/>
                  </a:lnTo>
                  <a:cubicBezTo>
                    <a:pt x="162" y="24928"/>
                    <a:pt x="0" y="16988"/>
                    <a:pt x="3628" y="10503"/>
                  </a:cubicBezTo>
                  <a:cubicBezTo>
                    <a:pt x="7256" y="4017"/>
                    <a:pt x="14106" y="0"/>
                    <a:pt x="21537" y="0"/>
                  </a:cubicBezTo>
                  <a:close/>
                </a:path>
              </a:pathLst>
            </a:custGeom>
            <a:solidFill>
              <a:srgbClr val="D7BF9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77800" y="-38100"/>
              <a:ext cx="855931" cy="699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431380" y="3601902"/>
            <a:ext cx="4220718" cy="2516239"/>
            <a:chOff x="0" y="0"/>
            <a:chExt cx="1109931" cy="661701"/>
          </a:xfrm>
        </p:grpSpPr>
        <p:sp>
          <p:nvSpPr>
            <p:cNvPr id="13" name="Freeform 13"/>
            <p:cNvSpPr/>
            <p:nvPr/>
          </p:nvSpPr>
          <p:spPr>
            <a:xfrm>
              <a:off x="15148" y="0"/>
              <a:ext cx="1087361" cy="661701"/>
            </a:xfrm>
            <a:custGeom>
              <a:avLst/>
              <a:gdLst/>
              <a:ahLst/>
              <a:cxnLst/>
              <a:rect l="l" t="t" r="r" b="b"/>
              <a:pathLst>
                <a:path w="1087361" h="661701">
                  <a:moveTo>
                    <a:pt x="21537" y="0"/>
                  </a:moveTo>
                  <a:lnTo>
                    <a:pt x="854898" y="0"/>
                  </a:lnTo>
                  <a:cubicBezTo>
                    <a:pt x="877693" y="0"/>
                    <a:pt x="898853" y="11836"/>
                    <a:pt x="910782" y="31260"/>
                  </a:cubicBezTo>
                  <a:lnTo>
                    <a:pt x="1075584" y="299590"/>
                  </a:lnTo>
                  <a:cubicBezTo>
                    <a:pt x="1087361" y="318766"/>
                    <a:pt x="1087361" y="342934"/>
                    <a:pt x="1075584" y="362111"/>
                  </a:cubicBezTo>
                  <a:lnTo>
                    <a:pt x="910782" y="630440"/>
                  </a:lnTo>
                  <a:cubicBezTo>
                    <a:pt x="898853" y="649864"/>
                    <a:pt x="877693" y="661701"/>
                    <a:pt x="854898" y="661701"/>
                  </a:cubicBezTo>
                  <a:lnTo>
                    <a:pt x="21537" y="661701"/>
                  </a:lnTo>
                  <a:cubicBezTo>
                    <a:pt x="14106" y="661701"/>
                    <a:pt x="7256" y="657683"/>
                    <a:pt x="3628" y="651198"/>
                  </a:cubicBezTo>
                  <a:cubicBezTo>
                    <a:pt x="0" y="644712"/>
                    <a:pt x="162" y="636773"/>
                    <a:pt x="4051" y="630440"/>
                  </a:cubicBezTo>
                  <a:lnTo>
                    <a:pt x="168853" y="362111"/>
                  </a:lnTo>
                  <a:cubicBezTo>
                    <a:pt x="180630" y="342934"/>
                    <a:pt x="180630" y="318766"/>
                    <a:pt x="168853" y="299590"/>
                  </a:cubicBezTo>
                  <a:lnTo>
                    <a:pt x="4051" y="31260"/>
                  </a:lnTo>
                  <a:cubicBezTo>
                    <a:pt x="162" y="24928"/>
                    <a:pt x="0" y="16988"/>
                    <a:pt x="3628" y="10503"/>
                  </a:cubicBezTo>
                  <a:cubicBezTo>
                    <a:pt x="7256" y="4017"/>
                    <a:pt x="14106" y="0"/>
                    <a:pt x="21537" y="0"/>
                  </a:cubicBez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177800" y="-38100"/>
              <a:ext cx="855931" cy="699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925792" y="3601902"/>
            <a:ext cx="4220718" cy="2516239"/>
            <a:chOff x="0" y="0"/>
            <a:chExt cx="1109931" cy="661701"/>
          </a:xfrm>
        </p:grpSpPr>
        <p:sp>
          <p:nvSpPr>
            <p:cNvPr id="16" name="Freeform 16"/>
            <p:cNvSpPr/>
            <p:nvPr/>
          </p:nvSpPr>
          <p:spPr>
            <a:xfrm>
              <a:off x="15148" y="0"/>
              <a:ext cx="1087361" cy="661701"/>
            </a:xfrm>
            <a:custGeom>
              <a:avLst/>
              <a:gdLst/>
              <a:ahLst/>
              <a:cxnLst/>
              <a:rect l="l" t="t" r="r" b="b"/>
              <a:pathLst>
                <a:path w="1087361" h="661701">
                  <a:moveTo>
                    <a:pt x="21537" y="0"/>
                  </a:moveTo>
                  <a:lnTo>
                    <a:pt x="854898" y="0"/>
                  </a:lnTo>
                  <a:cubicBezTo>
                    <a:pt x="877693" y="0"/>
                    <a:pt x="898853" y="11836"/>
                    <a:pt x="910782" y="31260"/>
                  </a:cubicBezTo>
                  <a:lnTo>
                    <a:pt x="1075584" y="299590"/>
                  </a:lnTo>
                  <a:cubicBezTo>
                    <a:pt x="1087361" y="318766"/>
                    <a:pt x="1087361" y="342934"/>
                    <a:pt x="1075584" y="362111"/>
                  </a:cubicBezTo>
                  <a:lnTo>
                    <a:pt x="910782" y="630440"/>
                  </a:lnTo>
                  <a:cubicBezTo>
                    <a:pt x="898853" y="649864"/>
                    <a:pt x="877693" y="661701"/>
                    <a:pt x="854898" y="661701"/>
                  </a:cubicBezTo>
                  <a:lnTo>
                    <a:pt x="21537" y="661701"/>
                  </a:lnTo>
                  <a:cubicBezTo>
                    <a:pt x="14106" y="661701"/>
                    <a:pt x="7256" y="657683"/>
                    <a:pt x="3628" y="651198"/>
                  </a:cubicBezTo>
                  <a:cubicBezTo>
                    <a:pt x="0" y="644712"/>
                    <a:pt x="162" y="636773"/>
                    <a:pt x="4051" y="630440"/>
                  </a:cubicBezTo>
                  <a:lnTo>
                    <a:pt x="168853" y="362111"/>
                  </a:lnTo>
                  <a:cubicBezTo>
                    <a:pt x="180630" y="342934"/>
                    <a:pt x="180630" y="318766"/>
                    <a:pt x="168853" y="299590"/>
                  </a:cubicBezTo>
                  <a:lnTo>
                    <a:pt x="4051" y="31260"/>
                  </a:lnTo>
                  <a:cubicBezTo>
                    <a:pt x="162" y="24928"/>
                    <a:pt x="0" y="16988"/>
                    <a:pt x="3628" y="10503"/>
                  </a:cubicBezTo>
                  <a:cubicBezTo>
                    <a:pt x="7256" y="4017"/>
                    <a:pt x="14106" y="0"/>
                    <a:pt x="21537" y="0"/>
                  </a:cubicBez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77800" y="-38100"/>
              <a:ext cx="855931" cy="6998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3582880" y="1865177"/>
            <a:ext cx="11122240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Dekomposisi (2 dari 2)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410883" y="4536048"/>
            <a:ext cx="2491479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46930" y="4536048"/>
            <a:ext cx="288708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000000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671613" y="4536048"/>
            <a:ext cx="2887085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F8F0E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141490" y="6440280"/>
            <a:ext cx="2200983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Analisis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141490" y="7066563"/>
            <a:ext cx="3897249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Konsumsi dan efisiensi berdasarkan </a:t>
            </a:r>
            <a:r>
              <a:rPr lang="en-US" sz="2800" i="1">
                <a:solidFill>
                  <a:srgbClr val="000000"/>
                </a:solidFill>
                <a:latin typeface="Nunito Italics"/>
                <a:ea typeface="Nunito Italics"/>
                <a:cs typeface="Nunito Italics"/>
                <a:sym typeface="Nunito Italics"/>
              </a:rPr>
              <a:t>Isp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293146" y="9579240"/>
            <a:ext cx="1003553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019617" y="6440280"/>
            <a:ext cx="1908320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Evaluasi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019617" y="7066563"/>
            <a:ext cx="3897249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0"/>
              </a:lnSpc>
            </a:pPr>
            <a:r>
              <a:rPr lang="en-US" sz="27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Menyeimbangkan kebutuhan dan anggaran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993991" y="6440280"/>
            <a:ext cx="1908320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Output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993991" y="7066563"/>
            <a:ext cx="3897249" cy="907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Penyajian hasil, format mudah dipahami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783088" y="582943"/>
            <a:ext cx="7650670" cy="891513"/>
            <a:chOff x="0" y="0"/>
            <a:chExt cx="3487590" cy="4064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487590" cy="406400"/>
            </a:xfrm>
            <a:custGeom>
              <a:avLst/>
              <a:gdLst/>
              <a:ahLst/>
              <a:cxnLst/>
              <a:rect l="l" t="t" r="r" b="b"/>
              <a:pathLst>
                <a:path w="3487590" h="406400">
                  <a:moveTo>
                    <a:pt x="3284390" y="0"/>
                  </a:moveTo>
                  <a:cubicBezTo>
                    <a:pt x="3396614" y="0"/>
                    <a:pt x="3487590" y="90976"/>
                    <a:pt x="3487590" y="203200"/>
                  </a:cubicBezTo>
                  <a:cubicBezTo>
                    <a:pt x="3487590" y="315424"/>
                    <a:pt x="3396614" y="406400"/>
                    <a:pt x="32843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34875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1193108" y="582943"/>
            <a:ext cx="6311804" cy="891513"/>
            <a:chOff x="0" y="0"/>
            <a:chExt cx="2877263" cy="4064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877263" cy="406400"/>
            </a:xfrm>
            <a:custGeom>
              <a:avLst/>
              <a:gdLst/>
              <a:ahLst/>
              <a:cxnLst/>
              <a:rect l="l" t="t" r="r" b="b"/>
              <a:pathLst>
                <a:path w="2877263" h="406400">
                  <a:moveTo>
                    <a:pt x="2674063" y="0"/>
                  </a:moveTo>
                  <a:cubicBezTo>
                    <a:pt x="2786287" y="0"/>
                    <a:pt x="2877263" y="90976"/>
                    <a:pt x="2877263" y="203200"/>
                  </a:cubicBezTo>
                  <a:cubicBezTo>
                    <a:pt x="2877263" y="315424"/>
                    <a:pt x="2786287" y="406400"/>
                    <a:pt x="26740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2877263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8433758" y="1028700"/>
            <a:ext cx="2758905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Freeform 36"/>
          <p:cNvSpPr/>
          <p:nvPr/>
        </p:nvSpPr>
        <p:spPr>
          <a:xfrm>
            <a:off x="860206" y="647910"/>
            <a:ext cx="761579" cy="761579"/>
          </a:xfrm>
          <a:custGeom>
            <a:avLst/>
            <a:gdLst/>
            <a:ahLst/>
            <a:cxnLst/>
            <a:rect l="l" t="t" r="r" b="b"/>
            <a:pathLst>
              <a:path w="761579" h="761579">
                <a:moveTo>
                  <a:pt x="0" y="0"/>
                </a:moveTo>
                <a:lnTo>
                  <a:pt x="761579" y="0"/>
                </a:lnTo>
                <a:lnTo>
                  <a:pt x="761579" y="761580"/>
                </a:lnTo>
                <a:lnTo>
                  <a:pt x="0" y="761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2142759" y="740728"/>
            <a:ext cx="6110453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600" b="1" i="1" spc="189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INSTITUT TEKNOLOGI BANDUNG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653991" y="731203"/>
            <a:ext cx="53900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spc="224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TUGAS BESAR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0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900179"/>
            <a:ext cx="18288000" cy="386821"/>
            <a:chOff x="0" y="0"/>
            <a:chExt cx="4816593" cy="1018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01879"/>
            </a:xfrm>
            <a:custGeom>
              <a:avLst/>
              <a:gdLst/>
              <a:ahLst/>
              <a:cxnLst/>
              <a:rect l="l" t="t" r="r" b="b"/>
              <a:pathLst>
                <a:path w="4816592" h="101879">
                  <a:moveTo>
                    <a:pt x="0" y="0"/>
                  </a:moveTo>
                  <a:lnTo>
                    <a:pt x="4816592" y="0"/>
                  </a:lnTo>
                  <a:lnTo>
                    <a:pt x="4816592" y="101879"/>
                  </a:lnTo>
                  <a:lnTo>
                    <a:pt x="0" y="101879"/>
                  </a:ln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139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711884" y="9760579"/>
            <a:ext cx="19711768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6084934" y="9248596"/>
            <a:ext cx="1419978" cy="1202118"/>
            <a:chOff x="0" y="0"/>
            <a:chExt cx="660400" cy="55907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60400" cy="559078"/>
            </a:xfrm>
            <a:custGeom>
              <a:avLst/>
              <a:gdLst/>
              <a:ahLst/>
              <a:cxnLst/>
              <a:rect l="l" t="t" r="r" b="b"/>
              <a:pathLst>
                <a:path w="660400" h="55907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2866"/>
                  </a:cubicBezTo>
                  <a:lnTo>
                    <a:pt x="660400" y="559078"/>
                  </a:lnTo>
                  <a:lnTo>
                    <a:pt x="0" y="559078"/>
                  </a:lnTo>
                  <a:lnTo>
                    <a:pt x="0" y="323041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F8F0E1"/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88900"/>
              <a:ext cx="660400" cy="4701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1159506" y="3841688"/>
            <a:ext cx="5960543" cy="4690960"/>
            <a:chOff x="0" y="0"/>
            <a:chExt cx="51639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6390" cy="406400"/>
            </a:xfrm>
            <a:custGeom>
              <a:avLst/>
              <a:gdLst/>
              <a:ahLst/>
              <a:cxnLst/>
              <a:rect l="l" t="t" r="r" b="b"/>
              <a:pathLst>
                <a:path w="516390" h="406400">
                  <a:moveTo>
                    <a:pt x="313190" y="0"/>
                  </a:moveTo>
                  <a:cubicBezTo>
                    <a:pt x="425414" y="0"/>
                    <a:pt x="516390" y="90976"/>
                    <a:pt x="516390" y="203200"/>
                  </a:cubicBezTo>
                  <a:cubicBezTo>
                    <a:pt x="516390" y="315424"/>
                    <a:pt x="425414" y="406400"/>
                    <a:pt x="3131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163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5400000">
            <a:off x="11114966" y="3863271"/>
            <a:ext cx="6163207" cy="4850457"/>
            <a:chOff x="0" y="0"/>
            <a:chExt cx="516390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16390" cy="406400"/>
            </a:xfrm>
            <a:custGeom>
              <a:avLst/>
              <a:gdLst/>
              <a:ahLst/>
              <a:cxnLst/>
              <a:rect l="l" t="t" r="r" b="b"/>
              <a:pathLst>
                <a:path w="516390" h="406400">
                  <a:moveTo>
                    <a:pt x="313190" y="0"/>
                  </a:moveTo>
                  <a:cubicBezTo>
                    <a:pt x="425414" y="0"/>
                    <a:pt x="516390" y="90976"/>
                    <a:pt x="516390" y="203200"/>
                  </a:cubicBezTo>
                  <a:cubicBezTo>
                    <a:pt x="516390" y="315424"/>
                    <a:pt x="425414" y="406400"/>
                    <a:pt x="3131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163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6065166" y="3859784"/>
            <a:ext cx="6130463" cy="4824687"/>
            <a:chOff x="0" y="0"/>
            <a:chExt cx="516390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16390" cy="406400"/>
            </a:xfrm>
            <a:custGeom>
              <a:avLst/>
              <a:gdLst/>
              <a:ahLst/>
              <a:cxnLst/>
              <a:rect l="l" t="t" r="r" b="b"/>
              <a:pathLst>
                <a:path w="516390" h="406400">
                  <a:moveTo>
                    <a:pt x="313190" y="0"/>
                  </a:moveTo>
                  <a:cubicBezTo>
                    <a:pt x="425414" y="0"/>
                    <a:pt x="516390" y="90976"/>
                    <a:pt x="516390" y="203200"/>
                  </a:cubicBezTo>
                  <a:cubicBezTo>
                    <a:pt x="516390" y="315424"/>
                    <a:pt x="425414" y="406400"/>
                    <a:pt x="3131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5163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3341601" y="2960637"/>
            <a:ext cx="1510272" cy="151027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4928601" y="1681087"/>
            <a:ext cx="8430798" cy="120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Pengenalan Pola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351343" y="4615468"/>
            <a:ext cx="3490788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Energi - Kecepatan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80229" y="4615468"/>
            <a:ext cx="3727541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Efisiensi - Anggaran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447614" y="4615468"/>
            <a:ext cx="3423144" cy="55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>
                <a:solidFill>
                  <a:srgbClr val="194281"/>
                </a:solidFill>
                <a:latin typeface="Roboto Bold Italics"/>
                <a:ea typeface="Roboto Bold Italics"/>
                <a:cs typeface="Roboto Bold Italics"/>
                <a:sym typeface="Roboto Bold Italics"/>
              </a:rPr>
              <a:t>Kesimpulan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112844" y="5396037"/>
            <a:ext cx="4031939" cy="345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Program melakukan perhitungan berulang terhadap kecepatan dan energi total roket untuk setiap tahap pembakaran bahan bakar.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316870" y="3220140"/>
            <a:ext cx="155973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i="1">
                <a:solidFill>
                  <a:srgbClr val="F8F0E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01.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293146" y="9579240"/>
            <a:ext cx="1003553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09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8388864" y="2960637"/>
            <a:ext cx="1510272" cy="1510272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8364133" y="3220140"/>
            <a:ext cx="155973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i="1">
                <a:solidFill>
                  <a:srgbClr val="F8F0E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02.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13404050" y="2960637"/>
            <a:ext cx="1510272" cy="1510272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281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13379319" y="3220140"/>
            <a:ext cx="155973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i="1">
                <a:solidFill>
                  <a:srgbClr val="F8F0E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03.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128030" y="5396037"/>
            <a:ext cx="4031939" cy="345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Sistem menganalisis pola hubungan antara jumlah bahan bakar yang digunakan, energi yang dihasilkan, serta total biaya yang dikeluarkan.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2143216" y="5396037"/>
            <a:ext cx="4031939" cy="296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0"/>
              </a:lnSpc>
            </a:pPr>
            <a:r>
              <a:rPr lang="en-US" sz="3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Sistem menggabungkan hasil  berbagai parameter untuk menentukan keberhasilan perpindahan orbit.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783088" y="582943"/>
            <a:ext cx="7650670" cy="891513"/>
            <a:chOff x="0" y="0"/>
            <a:chExt cx="3487590" cy="4064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487590" cy="406400"/>
            </a:xfrm>
            <a:custGeom>
              <a:avLst/>
              <a:gdLst/>
              <a:ahLst/>
              <a:cxnLst/>
              <a:rect l="l" t="t" r="r" b="b"/>
              <a:pathLst>
                <a:path w="3487590" h="406400">
                  <a:moveTo>
                    <a:pt x="3284390" y="0"/>
                  </a:moveTo>
                  <a:cubicBezTo>
                    <a:pt x="3396614" y="0"/>
                    <a:pt x="3487590" y="90976"/>
                    <a:pt x="3487590" y="203200"/>
                  </a:cubicBezTo>
                  <a:cubicBezTo>
                    <a:pt x="3487590" y="315424"/>
                    <a:pt x="3396614" y="406400"/>
                    <a:pt x="328439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348759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193108" y="582943"/>
            <a:ext cx="6311804" cy="891513"/>
            <a:chOff x="0" y="0"/>
            <a:chExt cx="2877263" cy="4064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2877263" cy="406400"/>
            </a:xfrm>
            <a:custGeom>
              <a:avLst/>
              <a:gdLst/>
              <a:ahLst/>
              <a:cxnLst/>
              <a:rect l="l" t="t" r="r" b="b"/>
              <a:pathLst>
                <a:path w="2877263" h="406400">
                  <a:moveTo>
                    <a:pt x="2674063" y="0"/>
                  </a:moveTo>
                  <a:cubicBezTo>
                    <a:pt x="2786287" y="0"/>
                    <a:pt x="2877263" y="90976"/>
                    <a:pt x="2877263" y="203200"/>
                  </a:cubicBezTo>
                  <a:cubicBezTo>
                    <a:pt x="2877263" y="315424"/>
                    <a:pt x="2786287" y="406400"/>
                    <a:pt x="267406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194281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38100"/>
              <a:ext cx="2877263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4" name="AutoShape 44"/>
          <p:cNvSpPr/>
          <p:nvPr/>
        </p:nvSpPr>
        <p:spPr>
          <a:xfrm>
            <a:off x="8433758" y="1028700"/>
            <a:ext cx="2758905" cy="0"/>
          </a:xfrm>
          <a:prstGeom prst="line">
            <a:avLst/>
          </a:prstGeom>
          <a:ln w="28575" cap="flat">
            <a:solidFill>
              <a:srgbClr val="19428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Freeform 45"/>
          <p:cNvSpPr/>
          <p:nvPr/>
        </p:nvSpPr>
        <p:spPr>
          <a:xfrm>
            <a:off x="860206" y="647910"/>
            <a:ext cx="761579" cy="761579"/>
          </a:xfrm>
          <a:custGeom>
            <a:avLst/>
            <a:gdLst/>
            <a:ahLst/>
            <a:cxnLst/>
            <a:rect l="l" t="t" r="r" b="b"/>
            <a:pathLst>
              <a:path w="761579" h="761579">
                <a:moveTo>
                  <a:pt x="0" y="0"/>
                </a:moveTo>
                <a:lnTo>
                  <a:pt x="761579" y="0"/>
                </a:lnTo>
                <a:lnTo>
                  <a:pt x="761579" y="761580"/>
                </a:lnTo>
                <a:lnTo>
                  <a:pt x="0" y="761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6" name="TextBox 46"/>
          <p:cNvSpPr txBox="1"/>
          <p:nvPr/>
        </p:nvSpPr>
        <p:spPr>
          <a:xfrm>
            <a:off x="2142759" y="740728"/>
            <a:ext cx="6110453" cy="465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600" b="1" i="1" spc="189" dirty="0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INSTITUT TEKNOLOGI BANDUNG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1653991" y="731203"/>
            <a:ext cx="539003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i="1" spc="224">
                <a:solidFill>
                  <a:srgbClr val="194281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TUGAS BESAR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577</Words>
  <Application>Microsoft Office PowerPoint</Application>
  <PresentationFormat>Custom</PresentationFormat>
  <Paragraphs>135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Nunito Italics</vt:lpstr>
      <vt:lpstr>Calibri</vt:lpstr>
      <vt:lpstr>Nunito Bold Italics</vt:lpstr>
      <vt:lpstr>Arial</vt:lpstr>
      <vt:lpstr>Nunito</vt:lpstr>
      <vt:lpstr>Roboto Bold Italics</vt:lpstr>
      <vt:lpstr>Nunito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Presentasi Tubes Berkom</dc:title>
  <cp:lastModifiedBy>ThinkPad</cp:lastModifiedBy>
  <cp:revision>4</cp:revision>
  <dcterms:created xsi:type="dcterms:W3CDTF">2006-08-16T00:00:00Z</dcterms:created>
  <dcterms:modified xsi:type="dcterms:W3CDTF">2025-10-28T06:22:37Z</dcterms:modified>
  <dc:identifier>DAG2nVtQYtE</dc:identifier>
</cp:coreProperties>
</file>