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7" r:id="rId2"/>
    <p:sldId id="261" r:id="rId3"/>
    <p:sldId id="262" r:id="rId4"/>
    <p:sldId id="263" r:id="rId5"/>
    <p:sldId id="260" r:id="rId6"/>
    <p:sldId id="264" r:id="rId7"/>
    <p:sldId id="265" r:id="rId8"/>
    <p:sldId id="266" r:id="rId9"/>
    <p:sldId id="267" r:id="rId10"/>
    <p:sldId id="268" r:id="rId11"/>
    <p:sldId id="269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7E5EE"/>
    <a:srgbClr val="4169E1"/>
    <a:srgbClr val="41D4E1"/>
    <a:srgbClr val="419EE1"/>
    <a:srgbClr val="EBDAF3"/>
    <a:srgbClr val="660099"/>
    <a:srgbClr val="521C77"/>
    <a:srgbClr val="407699"/>
    <a:srgbClr val="769FBB"/>
    <a:srgbClr val="102D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7FB6FA2-1762-4933-A8B6-48038E819EBC}" v="1472" dt="2025-07-27T20:06:01.7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905" autoAdjust="0"/>
    <p:restoredTop sz="91768" autoAdjust="0"/>
  </p:normalViewPr>
  <p:slideViewPr>
    <p:cSldViewPr snapToGrid="0" showGuides="1">
      <p:cViewPr varScale="1">
        <p:scale>
          <a:sx n="101" d="100"/>
          <a:sy n="101" d="100"/>
        </p:scale>
        <p:origin x="1110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5765E4-7758-4498-8048-EA06B7C0717B}" type="datetimeFigureOut">
              <a:rPr lang="pt-BR" smtClean="0"/>
              <a:t>27/07/2025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56AE9B-3A50-4A66-B7A9-DA5F8463B3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12557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br.investing.com/indices/bovespa-historical-data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56AE9B-3A50-4A66-B7A9-DA5F8463B32F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24610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D7E5E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Utilização </a:t>
            </a:r>
            <a:r>
              <a:rPr lang="pt-BR" sz="1200" b="1" dirty="0">
                <a:solidFill>
                  <a:srgbClr val="D7E5E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dados históricos do índice IBOVESPA</a:t>
            </a:r>
            <a:r>
              <a:rPr lang="pt-BR" sz="1200" dirty="0">
                <a:solidFill>
                  <a:srgbClr val="D7E5E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obtidos de fontes públicas confiáveis como o site </a:t>
            </a:r>
            <a:r>
              <a:rPr lang="pt-BR" sz="1200" dirty="0">
                <a:solidFill>
                  <a:srgbClr val="D7E5EE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investing.com</a:t>
            </a:r>
            <a:r>
              <a:rPr lang="pt-BR" sz="1200" dirty="0">
                <a:solidFill>
                  <a:srgbClr val="D7E5E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D7E5E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Foram testados diferentes </a:t>
            </a:r>
            <a:r>
              <a:rPr lang="pt-BR" sz="1200" b="1" dirty="0">
                <a:solidFill>
                  <a:srgbClr val="D7E5E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intervalos de tempo </a:t>
            </a:r>
            <a:r>
              <a:rPr lang="pt-BR" sz="1200" dirty="0">
                <a:solidFill>
                  <a:srgbClr val="D7E5E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para validação da robustez do modelo.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D7E5E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 base de ~10.5 anos demonstrou maior eficácia no treinamento do modelo final – equilibrando histórico relevante e comportamento recente do mercado.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56AE9B-3A50-4A66-B7A9-DA5F8463B32F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03636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56AE9B-3A50-4A66-B7A9-DA5F8463B32F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39742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56AE9B-3A50-4A66-B7A9-DA5F8463B32F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78517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56AE9B-3A50-4A66-B7A9-DA5F8463B32F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53612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F3F2E4-F8F9-20DE-0D7C-7957B73832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4C86D341-647C-2AAC-C603-E02A78A193C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2FB972E8-9994-072A-CA6C-9D00C8107A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E049C4D-5396-797E-79FE-C44097D33CA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56AE9B-3A50-4A66-B7A9-DA5F8463B32F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31902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BE2DBF-784E-E619-0620-034CF5BD32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1B674D1-9FFA-10C4-A526-C352755CED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727AEAA-C45E-70A3-2619-026CE5F3B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CA4B1-5A34-4A25-9F77-B0B357069520}" type="datetimeFigureOut">
              <a:rPr lang="pt-BR" smtClean="0"/>
              <a:t>27/07/2025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46CB83B-44DB-31E0-C8A3-548231FE5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C47437D-5D43-1303-C0E2-CD3C2F223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0F6D6-7B61-47B0-A906-5D2591728EB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6393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333667-19A6-9B3D-EA20-B2BB891A3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59F4133-A7C7-4ECF-DC3F-C3B797A10B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9ECD366-F973-6FDD-C296-5653B09D9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CA4B1-5A34-4A25-9F77-B0B357069520}" type="datetimeFigureOut">
              <a:rPr lang="pt-BR" smtClean="0"/>
              <a:t>27/07/2025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B6F0B32-7FF7-6341-87DE-9D5B3F81A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180EBA7-E717-EF3B-CEBC-43EB7F954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0F6D6-7B61-47B0-A906-5D2591728EB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0538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67D6601-0C67-4E30-0ABD-6B875045E3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79198C9-F360-381A-7843-8B2A153E73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3BFDBC2-027A-A878-41AE-527965936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CA4B1-5A34-4A25-9F77-B0B357069520}" type="datetimeFigureOut">
              <a:rPr lang="pt-BR" smtClean="0"/>
              <a:t>27/07/2025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EE8E75A-A967-B878-14FE-11BFCEC5F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965D012-6421-E437-BA47-F9E2A2885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0F6D6-7B61-47B0-A906-5D2591728EB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6452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23DDA5-9603-BF7F-71F3-54E8E1AC6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B7234BA-D497-84F7-7754-A9B140F535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78F55A8-76BA-49D9-5385-DB8C3286F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CA4B1-5A34-4A25-9F77-B0B357069520}" type="datetimeFigureOut">
              <a:rPr lang="pt-BR" smtClean="0"/>
              <a:t>27/07/2025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0163099-26FA-F758-C57B-E1ECCC65F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AD4262F-992B-7107-4245-823D928A8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0F6D6-7B61-47B0-A906-5D2591728EB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5721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72D89B-1363-60CE-D107-14EAF7D88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2073CBD-2105-8B14-CD7E-BB7D80A93A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DE1D344-7872-EBE9-C5A1-EC7E99E56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CA4B1-5A34-4A25-9F77-B0B357069520}" type="datetimeFigureOut">
              <a:rPr lang="pt-BR" smtClean="0"/>
              <a:t>27/07/2025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F752873-47B4-6E2D-8AE8-03730AEBB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2744A68-A36A-2E10-A975-EDE1C858D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0F6D6-7B61-47B0-A906-5D2591728EB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6662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4D43E6-17DC-0498-4BC4-F8A8BA53E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60D32FC-2FB6-C8C0-5D94-1F733F0A0C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36DFD9C-DFE5-C906-2116-BE1C67A7B5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48A2BE3-6FE9-B628-31B4-CCDE8AF94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CA4B1-5A34-4A25-9F77-B0B357069520}" type="datetimeFigureOut">
              <a:rPr lang="pt-BR" smtClean="0"/>
              <a:t>27/07/2025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50329E8-021F-47BE-9FB9-2C2373B0F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E7DF2E2-33B6-70C3-41CD-19C9456C9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0F6D6-7B61-47B0-A906-5D2591728EB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7132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C535A0-F894-996B-CFD5-B2039BC14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04B2CB3-5F98-0238-514E-789641D469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A5E030A-0DB6-D417-BE99-A03A6905FC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1F51871-FDD6-BBD5-CE87-A5A2760385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C15F9AD-06C9-7F1B-CF02-D7CCF2B2F5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E42100E7-7C32-76B6-8EB8-F44A89935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CA4B1-5A34-4A25-9F77-B0B357069520}" type="datetimeFigureOut">
              <a:rPr lang="pt-BR" smtClean="0"/>
              <a:t>27/07/2025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A3E36A47-8909-63E1-5107-141120B83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0E52E7ED-8E75-9455-DFB0-A0568B2CE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0F6D6-7B61-47B0-A906-5D2591728EB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0482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E8973A-5950-64DE-ECF8-E44A073B4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185BD04-9CDB-AA14-E40E-F65871CDE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CA4B1-5A34-4A25-9F77-B0B357069520}" type="datetimeFigureOut">
              <a:rPr lang="pt-BR" smtClean="0"/>
              <a:t>27/07/2025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60CE2EA-C5F5-1649-0F38-218D54237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F5F2B68-0F05-8A69-4644-257D3668F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0F6D6-7B61-47B0-A906-5D2591728EB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4815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5D854B9-B90D-41D1-B17F-A5E1A7B19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CA4B1-5A34-4A25-9F77-B0B357069520}" type="datetimeFigureOut">
              <a:rPr lang="pt-BR" smtClean="0"/>
              <a:t>27/07/2025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10A05C2-54BB-9A6B-1073-9FC94002B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640EDA2-7EB5-1994-2C6E-1478472A3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0F6D6-7B61-47B0-A906-5D2591728EB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0102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D8E073-3C64-8AAD-3FBD-70C5B97C2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800557F-78DB-4D2F-9599-A1BF79A5EC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A3A4A2A-2324-9D1B-D19B-ABFB5D3FB6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871D222-69AD-A0CE-2954-2B22B66C0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CA4B1-5A34-4A25-9F77-B0B357069520}" type="datetimeFigureOut">
              <a:rPr lang="pt-BR" smtClean="0"/>
              <a:t>27/07/2025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B02A937-9B93-1093-51F8-659957B76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4B2225B-36F2-553D-B97B-BCBB4303D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0F6D6-7B61-47B0-A906-5D2591728EB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7594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CF1734-9F1D-5EAA-7A7B-8F27DE04D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7054342-8024-4F05-82FB-13C224D2C0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DF2AA3A-8DB1-984C-33F0-96250018EB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035E116-88B3-815A-DEE9-F843A74CC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CA4B1-5A34-4A25-9F77-B0B357069520}" type="datetimeFigureOut">
              <a:rPr lang="pt-BR" smtClean="0"/>
              <a:t>27/07/2025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3CB38E3-BF40-A527-3F22-4C4185263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9584D5C-8ED4-8939-0B9B-D9C9DD2F4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0F6D6-7B61-47B0-A906-5D2591728EB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6974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06DC849-EE61-78F5-DBDA-463BBA5E1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D666A57-3AA9-7B45-29E7-6A2EA75269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BDC5529-E305-7E0E-ABD4-4298C421F1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1BCA4B1-5A34-4A25-9F77-B0B357069520}" type="datetimeFigureOut">
              <a:rPr lang="pt-BR" smtClean="0"/>
              <a:t>27/07/2025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C7354BB-F06A-7FEF-79B2-D5CFF23288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42A126A-FCFB-CC3B-FDFF-26F2EB5B01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F50F6D6-7B61-47B0-A906-5D2591728EB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3950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13" Type="http://schemas.openxmlformats.org/officeDocument/2006/relationships/image" Target="../media/image21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sv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24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sv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10" Type="http://schemas.openxmlformats.org/officeDocument/2006/relationships/image" Target="../media/image18.svg"/><Relationship Id="rId4" Type="http://schemas.openxmlformats.org/officeDocument/2006/relationships/image" Target="../media/image12.svg"/><Relationship Id="rId9" Type="http://schemas.openxmlformats.org/officeDocument/2006/relationships/image" Target="../media/image17.png"/><Relationship Id="rId14" Type="http://schemas.openxmlformats.org/officeDocument/2006/relationships/image" Target="../media/image22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svg"/><Relationship Id="rId7" Type="http://schemas.openxmlformats.org/officeDocument/2006/relationships/image" Target="../media/image30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28.svg"/><Relationship Id="rId4" Type="http://schemas.openxmlformats.org/officeDocument/2006/relationships/image" Target="../media/image27.png"/><Relationship Id="rId9" Type="http://schemas.openxmlformats.org/officeDocument/2006/relationships/image" Target="../media/image32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sv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svg"/><Relationship Id="rId5" Type="http://schemas.openxmlformats.org/officeDocument/2006/relationships/image" Target="../media/image35.png"/><Relationship Id="rId4" Type="http://schemas.openxmlformats.org/officeDocument/2006/relationships/image" Target="../media/image34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0.svg"/><Relationship Id="rId7" Type="http://schemas.openxmlformats.org/officeDocument/2006/relationships/image" Target="../media/image44.sv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3.png"/><Relationship Id="rId5" Type="http://schemas.openxmlformats.org/officeDocument/2006/relationships/image" Target="../media/image42.svg"/><Relationship Id="rId4" Type="http://schemas.openxmlformats.org/officeDocument/2006/relationships/image" Target="../media/image41.png"/><Relationship Id="rId9" Type="http://schemas.openxmlformats.org/officeDocument/2006/relationships/image" Target="../media/image46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47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svg"/><Relationship Id="rId5" Type="http://schemas.openxmlformats.org/officeDocument/2006/relationships/image" Target="../media/image49.png"/><Relationship Id="rId10" Type="http://schemas.openxmlformats.org/officeDocument/2006/relationships/image" Target="../media/image52.svg"/><Relationship Id="rId4" Type="http://schemas.openxmlformats.org/officeDocument/2006/relationships/image" Target="../media/image48.svg"/><Relationship Id="rId9" Type="http://schemas.openxmlformats.org/officeDocument/2006/relationships/image" Target="../media/image5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1C97AA-F708-C31E-4655-8ED4DEF7CA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6834820D-706D-C928-7A54-61EF3896185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4169E1">
                  <a:shade val="30000"/>
                  <a:satMod val="115000"/>
                </a:srgbClr>
              </a:gs>
              <a:gs pos="50000">
                <a:srgbClr val="4169E1">
                  <a:shade val="67500"/>
                  <a:satMod val="115000"/>
                </a:srgbClr>
              </a:gs>
              <a:gs pos="100000">
                <a:srgbClr val="4169E1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BB7933FA-8240-7CD8-6119-2B14E1CA3A4F}"/>
              </a:ext>
            </a:extLst>
          </p:cNvPr>
          <p:cNvSpPr txBox="1"/>
          <p:nvPr/>
        </p:nvSpPr>
        <p:spPr>
          <a:xfrm>
            <a:off x="3618229" y="6473084"/>
            <a:ext cx="4955542" cy="26161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pt-BR" sz="1100" dirty="0">
                <a:solidFill>
                  <a:srgbClr val="D7E5EE"/>
                </a:solidFill>
                <a:latin typeface="Segoe UI" panose="020B0502040204020203" pitchFamily="34" charset="0"/>
                <a:ea typeface="Roboto" pitchFamily="2" charset="0"/>
                <a:cs typeface="Segoe UI" panose="020B0502040204020203" pitchFamily="34" charset="0"/>
              </a:rPr>
              <a:t>Um Projeto de Machine Learning para Fundos de Investimentos | Julho/2025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F47DAB5F-09AF-5B11-E899-6E628D12939B}"/>
              </a:ext>
            </a:extLst>
          </p:cNvPr>
          <p:cNvSpPr/>
          <p:nvPr/>
        </p:nvSpPr>
        <p:spPr>
          <a:xfrm>
            <a:off x="9665208" y="320675"/>
            <a:ext cx="2520000" cy="72000"/>
          </a:xfrm>
          <a:prstGeom prst="rect">
            <a:avLst/>
          </a:prstGeom>
          <a:solidFill>
            <a:srgbClr val="D7E5EE"/>
          </a:solidFill>
          <a:ln>
            <a:solidFill>
              <a:srgbClr val="D7E5E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BDE1E0D2-82F1-95E5-205B-3FA43FCB4B2B}"/>
              </a:ext>
            </a:extLst>
          </p:cNvPr>
          <p:cNvSpPr/>
          <p:nvPr/>
        </p:nvSpPr>
        <p:spPr>
          <a:xfrm>
            <a:off x="762" y="6504698"/>
            <a:ext cx="2520000" cy="72000"/>
          </a:xfrm>
          <a:prstGeom prst="rect">
            <a:avLst/>
          </a:prstGeom>
          <a:solidFill>
            <a:srgbClr val="D7E5EE"/>
          </a:solidFill>
          <a:ln>
            <a:solidFill>
              <a:srgbClr val="D7E5E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920FDEF4-01E8-F898-EAA1-31AF89105C82}"/>
              </a:ext>
            </a:extLst>
          </p:cNvPr>
          <p:cNvSpPr/>
          <p:nvPr/>
        </p:nvSpPr>
        <p:spPr>
          <a:xfrm>
            <a:off x="11764518" y="4325493"/>
            <a:ext cx="72000" cy="2520000"/>
          </a:xfrm>
          <a:prstGeom prst="rect">
            <a:avLst/>
          </a:prstGeom>
          <a:solidFill>
            <a:srgbClr val="D7E5EE"/>
          </a:solidFill>
          <a:ln>
            <a:solidFill>
              <a:srgbClr val="D7E5E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02E82D3E-A169-9DF0-FC58-30E8D70E411B}"/>
              </a:ext>
            </a:extLst>
          </p:cNvPr>
          <p:cNvGrpSpPr/>
          <p:nvPr/>
        </p:nvGrpSpPr>
        <p:grpSpPr>
          <a:xfrm>
            <a:off x="4001770" y="2588381"/>
            <a:ext cx="4188461" cy="1015663"/>
            <a:chOff x="4001770" y="2588381"/>
            <a:chExt cx="4188461" cy="1015663"/>
          </a:xfrm>
        </p:grpSpPr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F99BDFC5-8539-9352-9B25-17C53EAD36B1}"/>
                </a:ext>
              </a:extLst>
            </p:cNvPr>
            <p:cNvSpPr txBox="1"/>
            <p:nvPr/>
          </p:nvSpPr>
          <p:spPr>
            <a:xfrm>
              <a:off x="4001770" y="2588381"/>
              <a:ext cx="4188461" cy="1015663"/>
            </a:xfrm>
            <a:prstGeom prst="rect">
              <a:avLst/>
            </a:prstGeom>
            <a:noFill/>
            <a:ln w="3175">
              <a:solidFill>
                <a:srgbClr val="D7E5EE"/>
              </a:solidFill>
            </a:ln>
          </p:spPr>
          <p:txBody>
            <a:bodyPr wrap="square" rtlCol="0" anchor="ctr">
              <a:spAutoFit/>
            </a:bodyPr>
            <a:lstStyle/>
            <a:p>
              <a:r>
                <a:rPr lang="pt-BR" sz="4400" b="1" dirty="0">
                  <a:solidFill>
                    <a:srgbClr val="D7E5EE"/>
                  </a:solidFill>
                  <a:latin typeface="Segoe UI" panose="020B0502040204020203" pitchFamily="34" charset="0"/>
                  <a:ea typeface="Roboto" pitchFamily="2" charset="0"/>
                  <a:cs typeface="Segoe UI" panose="020B0502040204020203" pitchFamily="34" charset="0"/>
                </a:rPr>
                <a:t>IBOVESPA</a:t>
              </a:r>
            </a:p>
            <a:p>
              <a:r>
                <a:rPr lang="pt-BR" sz="1600" dirty="0">
                  <a:solidFill>
                    <a:srgbClr val="D7E5EE"/>
                  </a:solidFill>
                  <a:latin typeface="Segoe UI" panose="020B0502040204020203" pitchFamily="34" charset="0"/>
                  <a:ea typeface="Roboto" pitchFamily="2" charset="0"/>
                  <a:cs typeface="Segoe UI" panose="020B0502040204020203" pitchFamily="34" charset="0"/>
                </a:rPr>
                <a:t>Modelo Preditivo para Decisões Estratégicas</a:t>
              </a:r>
              <a:endParaRPr lang="pt-BR" sz="3600" b="1" dirty="0">
                <a:solidFill>
                  <a:srgbClr val="D7E5EE"/>
                </a:solidFill>
                <a:latin typeface="Segoe UI" panose="020B0502040204020203" pitchFamily="34" charset="0"/>
                <a:ea typeface="Roboto" pitchFamily="2" charset="0"/>
                <a:cs typeface="Segoe UI" panose="020B0502040204020203" pitchFamily="34" charset="0"/>
              </a:endParaRPr>
            </a:p>
          </p:txBody>
        </p:sp>
        <p:pic>
          <p:nvPicPr>
            <p:cNvPr id="8" name="Gráfico 7" descr="Gráfico de barras com tendência ascendente com preenchimento sólido">
              <a:extLst>
                <a:ext uri="{FF2B5EF4-FFF2-40B4-BE49-F238E27FC236}">
                  <a16:creationId xmlns:a16="http://schemas.microsoft.com/office/drawing/2014/main" id="{7FD02D5B-2D27-A2CE-7C89-3072A5095D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574922" y="2732542"/>
              <a:ext cx="504000" cy="504000"/>
            </a:xfrm>
            <a:prstGeom prst="rect">
              <a:avLst/>
            </a:prstGeom>
          </p:spPr>
        </p:pic>
      </p:grpSp>
      <p:sp>
        <p:nvSpPr>
          <p:cNvPr id="12" name="Retângulo 11">
            <a:extLst>
              <a:ext uri="{FF2B5EF4-FFF2-40B4-BE49-F238E27FC236}">
                <a16:creationId xmlns:a16="http://schemas.microsoft.com/office/drawing/2014/main" id="{E815B0DE-218D-16F6-A44C-78409DA98A1D}"/>
              </a:ext>
            </a:extLst>
          </p:cNvPr>
          <p:cNvSpPr/>
          <p:nvPr/>
        </p:nvSpPr>
        <p:spPr>
          <a:xfrm>
            <a:off x="339054" y="0"/>
            <a:ext cx="72000" cy="2520000"/>
          </a:xfrm>
          <a:prstGeom prst="rect">
            <a:avLst/>
          </a:prstGeom>
          <a:solidFill>
            <a:srgbClr val="D7E5EE"/>
          </a:solidFill>
          <a:ln>
            <a:solidFill>
              <a:srgbClr val="D7E5E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78803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D6BFF1-5A2A-1DBA-DC73-EC022B963D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6B42DE73-84B0-FDBE-054E-B4C0B8A6D22F}"/>
              </a:ext>
            </a:extLst>
          </p:cNvPr>
          <p:cNvSpPr/>
          <p:nvPr/>
        </p:nvSpPr>
        <p:spPr>
          <a:xfrm>
            <a:off x="9674733" y="463550"/>
            <a:ext cx="2520000" cy="72000"/>
          </a:xfrm>
          <a:prstGeom prst="rect">
            <a:avLst/>
          </a:prstGeom>
          <a:solidFill>
            <a:srgbClr val="4169E1"/>
          </a:solidFill>
          <a:ln>
            <a:solidFill>
              <a:srgbClr val="4169E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D7E5EE"/>
              </a:solidFill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6B80E55C-593C-EF58-084A-415319213169}"/>
              </a:ext>
            </a:extLst>
          </p:cNvPr>
          <p:cNvSpPr/>
          <p:nvPr/>
        </p:nvSpPr>
        <p:spPr>
          <a:xfrm>
            <a:off x="3937" y="6314198"/>
            <a:ext cx="2520000" cy="72000"/>
          </a:xfrm>
          <a:prstGeom prst="rect">
            <a:avLst/>
          </a:prstGeom>
          <a:solidFill>
            <a:srgbClr val="4169E1"/>
          </a:solidFill>
          <a:ln>
            <a:solidFill>
              <a:srgbClr val="4169E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D16703D3-0081-22F3-4215-BA5826256DF1}"/>
              </a:ext>
            </a:extLst>
          </p:cNvPr>
          <p:cNvSpPr/>
          <p:nvPr/>
        </p:nvSpPr>
        <p:spPr>
          <a:xfrm>
            <a:off x="4569" y="330900"/>
            <a:ext cx="5292000" cy="360000"/>
          </a:xfrm>
          <a:prstGeom prst="rect">
            <a:avLst/>
          </a:prstGeom>
          <a:solidFill>
            <a:srgbClr val="4169E1"/>
          </a:solidFill>
          <a:ln>
            <a:solidFill>
              <a:srgbClr val="4169E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pt-BR" sz="2000" b="1" dirty="0">
                <a:solidFill>
                  <a:srgbClr val="D7E5E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APRENDIZADOS E CONCLUSÃO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D2F06203-221C-083B-7FDC-B9121920C2CE}"/>
              </a:ext>
            </a:extLst>
          </p:cNvPr>
          <p:cNvSpPr/>
          <p:nvPr/>
        </p:nvSpPr>
        <p:spPr>
          <a:xfrm>
            <a:off x="406401" y="1571084"/>
            <a:ext cx="1980000" cy="972000"/>
          </a:xfrm>
          <a:prstGeom prst="rect">
            <a:avLst/>
          </a:prstGeom>
          <a:solidFill>
            <a:srgbClr val="4169E1"/>
          </a:solidFill>
          <a:ln>
            <a:solidFill>
              <a:srgbClr val="4169E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C6E4E14-70F3-EB7D-C3C6-45E542623B72}"/>
              </a:ext>
            </a:extLst>
          </p:cNvPr>
          <p:cNvSpPr txBox="1"/>
          <p:nvPr/>
        </p:nvSpPr>
        <p:spPr>
          <a:xfrm>
            <a:off x="650876" y="1852845"/>
            <a:ext cx="8816973" cy="1384995"/>
          </a:xfrm>
          <a:prstGeom prst="rect">
            <a:avLst/>
          </a:prstGeom>
          <a:solidFill>
            <a:srgbClr val="D7E5EE"/>
          </a:solidFill>
          <a:ln>
            <a:solidFill>
              <a:srgbClr val="D7E5EE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rgbClr val="4169E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 </a:t>
            </a:r>
            <a:r>
              <a:rPr lang="pt-BR" sz="1400" b="1" dirty="0">
                <a:solidFill>
                  <a:srgbClr val="4169E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Engenharia de Features</a:t>
            </a:r>
            <a:r>
              <a:rPr lang="pt-BR" sz="1400" dirty="0">
                <a:solidFill>
                  <a:srgbClr val="4169E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foi essencial para extrair valor dos dados, com destaque para </a:t>
            </a:r>
            <a:r>
              <a:rPr lang="pt-BR" sz="1400" dirty="0" err="1">
                <a:solidFill>
                  <a:srgbClr val="4169E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lags</a:t>
            </a:r>
            <a:r>
              <a:rPr lang="pt-BR" sz="1400" dirty="0">
                <a:solidFill>
                  <a:srgbClr val="4169E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retornos e indicadores técnicos.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sz="1400" dirty="0">
              <a:solidFill>
                <a:srgbClr val="4169E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rgbClr val="4169E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 </a:t>
            </a:r>
            <a:r>
              <a:rPr lang="pt-BR" sz="1400" b="1" dirty="0">
                <a:solidFill>
                  <a:srgbClr val="4169E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validação cruzada temporal</a:t>
            </a:r>
            <a:r>
              <a:rPr lang="pt-BR" sz="1400" dirty="0">
                <a:solidFill>
                  <a:srgbClr val="4169E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mostrou-se indispensável para garantir confiança em séries históricas.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sz="1400" dirty="0">
              <a:solidFill>
                <a:srgbClr val="4169E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rgbClr val="4169E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 </a:t>
            </a:r>
            <a:r>
              <a:rPr lang="pt-BR" sz="1400" b="1" dirty="0">
                <a:solidFill>
                  <a:srgbClr val="4169E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calibração do limiar de decisão</a:t>
            </a:r>
            <a:r>
              <a:rPr lang="pt-BR" sz="1400" dirty="0">
                <a:solidFill>
                  <a:srgbClr val="4169E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foi determinante para ajustar o modelo aos objetivos de negócio.</a:t>
            </a:r>
            <a:endParaRPr lang="pt-BR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2CE6488F-60AE-3D81-2FB7-CB3024BE7B70}"/>
              </a:ext>
            </a:extLst>
          </p:cNvPr>
          <p:cNvSpPr/>
          <p:nvPr/>
        </p:nvSpPr>
        <p:spPr>
          <a:xfrm>
            <a:off x="406401" y="3592389"/>
            <a:ext cx="1980000" cy="1224000"/>
          </a:xfrm>
          <a:prstGeom prst="rect">
            <a:avLst/>
          </a:prstGeom>
          <a:solidFill>
            <a:srgbClr val="4169E1"/>
          </a:solidFill>
          <a:ln>
            <a:solidFill>
              <a:srgbClr val="4169E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C7B9B7E1-D764-4C40-562D-DAE02EE0503F}"/>
              </a:ext>
            </a:extLst>
          </p:cNvPr>
          <p:cNvSpPr txBox="1"/>
          <p:nvPr/>
        </p:nvSpPr>
        <p:spPr>
          <a:xfrm>
            <a:off x="650876" y="3901465"/>
            <a:ext cx="8912223" cy="1815882"/>
          </a:xfrm>
          <a:prstGeom prst="rect">
            <a:avLst/>
          </a:prstGeom>
          <a:solidFill>
            <a:srgbClr val="D7E5EE"/>
          </a:solidFill>
          <a:ln>
            <a:solidFill>
              <a:srgbClr val="D7E5E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rgbClr val="4169E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Desenvolvemos um modelo preditivo </a:t>
            </a:r>
            <a:r>
              <a:rPr lang="pt-BR" sz="1600" b="1" dirty="0">
                <a:solidFill>
                  <a:srgbClr val="4169E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robusto e eficaz</a:t>
            </a:r>
            <a:r>
              <a:rPr lang="pt-BR" sz="1600" dirty="0">
                <a:solidFill>
                  <a:srgbClr val="4169E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para antecipar a </a:t>
            </a:r>
            <a:r>
              <a:rPr lang="pt-BR" sz="1600" b="1" dirty="0">
                <a:solidFill>
                  <a:srgbClr val="4169E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tendência diária do IBOVESPA</a:t>
            </a:r>
            <a:r>
              <a:rPr lang="pt-BR" sz="1600" dirty="0">
                <a:solidFill>
                  <a:srgbClr val="4169E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sz="1600" dirty="0">
              <a:solidFill>
                <a:srgbClr val="4169E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600" b="1" dirty="0">
                <a:solidFill>
                  <a:srgbClr val="4169E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Objetivo superado</a:t>
            </a:r>
            <a:r>
              <a:rPr lang="pt-BR" sz="1600" dirty="0">
                <a:solidFill>
                  <a:srgbClr val="4169E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 Alcançamos </a:t>
            </a:r>
            <a:r>
              <a:rPr lang="pt-BR" sz="1600" b="1" dirty="0">
                <a:solidFill>
                  <a:srgbClr val="4169E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80% de acurácia</a:t>
            </a:r>
            <a:r>
              <a:rPr lang="pt-BR" sz="1600" dirty="0">
                <a:solidFill>
                  <a:srgbClr val="4169E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sz="1600" dirty="0">
              <a:solidFill>
                <a:srgbClr val="4169E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rgbClr val="4169E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Este resultado é fruto de um pipeline completo: desde a </a:t>
            </a:r>
            <a:r>
              <a:rPr lang="pt-BR" sz="1600" b="1" dirty="0">
                <a:solidFill>
                  <a:srgbClr val="4169E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aquisição e tratamento dos dados</a:t>
            </a:r>
            <a:r>
              <a:rPr lang="pt-BR" sz="1600" dirty="0">
                <a:solidFill>
                  <a:srgbClr val="4169E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passando pela </a:t>
            </a:r>
            <a:r>
              <a:rPr lang="pt-BR" sz="1600" b="1" dirty="0">
                <a:solidFill>
                  <a:srgbClr val="4169E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engenharia de features</a:t>
            </a:r>
            <a:r>
              <a:rPr lang="pt-BR" sz="1600" dirty="0">
                <a:solidFill>
                  <a:srgbClr val="4169E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até a </a:t>
            </a:r>
            <a:r>
              <a:rPr lang="pt-BR" sz="1600" b="1" dirty="0">
                <a:solidFill>
                  <a:srgbClr val="4169E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otimização de limiares decisórios</a:t>
            </a:r>
            <a:r>
              <a:rPr lang="pt-BR" sz="1600" dirty="0">
                <a:solidFill>
                  <a:srgbClr val="4169E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04773181-20F6-BDBE-EE8C-712010487E78}"/>
              </a:ext>
            </a:extLst>
          </p:cNvPr>
          <p:cNvSpPr txBox="1"/>
          <p:nvPr/>
        </p:nvSpPr>
        <p:spPr>
          <a:xfrm>
            <a:off x="428788" y="3594108"/>
            <a:ext cx="1420389" cy="33855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pt-BR" sz="1600" b="1" dirty="0">
                <a:solidFill>
                  <a:srgbClr val="D7E5E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CONCLUSÃO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94440F4B-43A7-07A7-8136-A9DB5B940AC3}"/>
              </a:ext>
            </a:extLst>
          </p:cNvPr>
          <p:cNvSpPr txBox="1"/>
          <p:nvPr/>
        </p:nvSpPr>
        <p:spPr>
          <a:xfrm>
            <a:off x="406400" y="1575881"/>
            <a:ext cx="1571264" cy="307777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pt-BR" sz="1400" b="1" dirty="0">
                <a:solidFill>
                  <a:srgbClr val="D7E5E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APRENDIZADOS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37B1117F-F85B-5DF9-EDAE-8E4042B095FB}"/>
              </a:ext>
            </a:extLst>
          </p:cNvPr>
          <p:cNvSpPr txBox="1"/>
          <p:nvPr/>
        </p:nvSpPr>
        <p:spPr>
          <a:xfrm>
            <a:off x="406400" y="792956"/>
            <a:ext cx="90452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rgbClr val="4169E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Após o desenvolvimento, é hora de refletir sobre os principais aprendizados técnicos e estratégicos — e consolidar os resultados alcançados com o modelo preditivo.</a:t>
            </a:r>
          </a:p>
        </p:txBody>
      </p:sp>
    </p:spTree>
    <p:extLst>
      <p:ext uri="{BB962C8B-B14F-4D97-AF65-F5344CB8AC3E}">
        <p14:creationId xmlns:p14="http://schemas.microsoft.com/office/powerpoint/2010/main" val="17555637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FF6798-4F96-80B3-98AA-391D07692F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F26B6C5B-CBB0-B566-89D4-9767A93EFB1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4169E1">
                  <a:shade val="30000"/>
                  <a:satMod val="115000"/>
                </a:srgbClr>
              </a:gs>
              <a:gs pos="50000">
                <a:srgbClr val="4169E1">
                  <a:shade val="67500"/>
                  <a:satMod val="115000"/>
                </a:srgbClr>
              </a:gs>
              <a:gs pos="100000">
                <a:srgbClr val="4169E1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CDD9F3BA-A7EE-FCFC-9D32-6A5E46EF4FAA}"/>
              </a:ext>
            </a:extLst>
          </p:cNvPr>
          <p:cNvSpPr/>
          <p:nvPr/>
        </p:nvSpPr>
        <p:spPr>
          <a:xfrm>
            <a:off x="9665208" y="320675"/>
            <a:ext cx="2520000" cy="72000"/>
          </a:xfrm>
          <a:prstGeom prst="rect">
            <a:avLst/>
          </a:prstGeom>
          <a:solidFill>
            <a:srgbClr val="D7E5EE"/>
          </a:solidFill>
          <a:ln>
            <a:solidFill>
              <a:srgbClr val="D7E5E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54A52281-62A2-0B64-194C-BDEADA56B17F}"/>
              </a:ext>
            </a:extLst>
          </p:cNvPr>
          <p:cNvSpPr/>
          <p:nvPr/>
        </p:nvSpPr>
        <p:spPr>
          <a:xfrm>
            <a:off x="762" y="6504698"/>
            <a:ext cx="2520000" cy="72000"/>
          </a:xfrm>
          <a:prstGeom prst="rect">
            <a:avLst/>
          </a:prstGeom>
          <a:solidFill>
            <a:srgbClr val="D7E5EE"/>
          </a:solidFill>
          <a:ln>
            <a:solidFill>
              <a:srgbClr val="D7E5E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812395A-39A1-5F35-C8F3-6271F6DAD11C}"/>
              </a:ext>
            </a:extLst>
          </p:cNvPr>
          <p:cNvSpPr/>
          <p:nvPr/>
        </p:nvSpPr>
        <p:spPr>
          <a:xfrm>
            <a:off x="11764518" y="4325493"/>
            <a:ext cx="72000" cy="2520000"/>
          </a:xfrm>
          <a:prstGeom prst="rect">
            <a:avLst/>
          </a:prstGeom>
          <a:solidFill>
            <a:srgbClr val="D7E5EE"/>
          </a:solidFill>
          <a:ln>
            <a:solidFill>
              <a:srgbClr val="D7E5E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C667E841-4385-202C-D6A3-202C1114DF6C}"/>
              </a:ext>
            </a:extLst>
          </p:cNvPr>
          <p:cNvSpPr txBox="1"/>
          <p:nvPr/>
        </p:nvSpPr>
        <p:spPr>
          <a:xfrm>
            <a:off x="4001770" y="2711492"/>
            <a:ext cx="4188461" cy="769441"/>
          </a:xfrm>
          <a:prstGeom prst="rect">
            <a:avLst/>
          </a:prstGeom>
          <a:noFill/>
          <a:ln w="3175">
            <a:solidFill>
              <a:srgbClr val="D7E5EE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pt-BR" sz="4400" b="1" dirty="0">
                <a:solidFill>
                  <a:srgbClr val="D7E5EE"/>
                </a:solidFill>
                <a:latin typeface="Segoe UI" panose="020B0502040204020203" pitchFamily="34" charset="0"/>
                <a:ea typeface="Roboto" pitchFamily="2" charset="0"/>
                <a:cs typeface="Segoe UI" panose="020B0502040204020203" pitchFamily="34" charset="0"/>
              </a:rPr>
              <a:t>OBRIGADO</a:t>
            </a:r>
            <a:endParaRPr lang="pt-BR" sz="3600" b="1" dirty="0">
              <a:solidFill>
                <a:srgbClr val="D7E5EE"/>
              </a:solidFill>
              <a:latin typeface="Segoe UI" panose="020B0502040204020203" pitchFamily="34" charset="0"/>
              <a:ea typeface="Roboto" pitchFamily="2" charset="0"/>
              <a:cs typeface="Segoe UI" panose="020B0502040204020203" pitchFamily="34" charset="0"/>
            </a:endParaRP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509FE837-7EB1-48F7-FEE7-BFEA0FB1170E}"/>
              </a:ext>
            </a:extLst>
          </p:cNvPr>
          <p:cNvSpPr/>
          <p:nvPr/>
        </p:nvSpPr>
        <p:spPr>
          <a:xfrm>
            <a:off x="339054" y="0"/>
            <a:ext cx="72000" cy="2520000"/>
          </a:xfrm>
          <a:prstGeom prst="rect">
            <a:avLst/>
          </a:prstGeom>
          <a:solidFill>
            <a:srgbClr val="D7E5EE"/>
          </a:solidFill>
          <a:ln>
            <a:solidFill>
              <a:srgbClr val="D7E5E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6076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2C75E0-996B-A4BB-5A9C-3ACD14DD87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AA77D7F9-4AB0-6D6E-DA63-534F580B809C}"/>
              </a:ext>
            </a:extLst>
          </p:cNvPr>
          <p:cNvSpPr/>
          <p:nvPr/>
        </p:nvSpPr>
        <p:spPr>
          <a:xfrm>
            <a:off x="6074223" y="0"/>
            <a:ext cx="6120000" cy="6858000"/>
          </a:xfrm>
          <a:prstGeom prst="rect">
            <a:avLst/>
          </a:prstGeom>
          <a:gradFill flip="none" rotWithShape="1">
            <a:gsLst>
              <a:gs pos="0">
                <a:srgbClr val="4169E1">
                  <a:shade val="30000"/>
                  <a:satMod val="115000"/>
                </a:srgbClr>
              </a:gs>
              <a:gs pos="50000">
                <a:srgbClr val="4169E1">
                  <a:shade val="67500"/>
                  <a:satMod val="115000"/>
                </a:srgbClr>
              </a:gs>
              <a:gs pos="100000">
                <a:srgbClr val="4169E1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0F600EFA-CA8B-EA6C-A106-0F95C1AF8C63}"/>
              </a:ext>
            </a:extLst>
          </p:cNvPr>
          <p:cNvSpPr/>
          <p:nvPr/>
        </p:nvSpPr>
        <p:spPr>
          <a:xfrm>
            <a:off x="762" y="6504698"/>
            <a:ext cx="2520000" cy="72000"/>
          </a:xfrm>
          <a:prstGeom prst="rect">
            <a:avLst/>
          </a:prstGeom>
          <a:solidFill>
            <a:srgbClr val="4169E1"/>
          </a:solidFill>
          <a:ln>
            <a:solidFill>
              <a:srgbClr val="4169E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90D92FCF-C59F-0A95-D21E-7F8BB829EE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8949" y="341829"/>
            <a:ext cx="5720983" cy="2844000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0DCE0201-1F6A-8AB0-4DE6-4B5EA8EFCEC4}"/>
              </a:ext>
            </a:extLst>
          </p:cNvPr>
          <p:cNvSpPr txBox="1"/>
          <p:nvPr/>
        </p:nvSpPr>
        <p:spPr>
          <a:xfrm>
            <a:off x="358447" y="2167351"/>
            <a:ext cx="4936217" cy="1892826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300" dirty="0">
                <a:solidFill>
                  <a:srgbClr val="4169E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 mercado financeiro está em constante movimento – influenciado por fatores </a:t>
            </a:r>
            <a:r>
              <a:rPr lang="pt-BR" sz="1300" b="1" dirty="0">
                <a:solidFill>
                  <a:srgbClr val="4169E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econômicos, políticos e até comportamentais</a:t>
            </a:r>
            <a:r>
              <a:rPr lang="pt-BR" sz="1300" dirty="0">
                <a:solidFill>
                  <a:srgbClr val="4169E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300" dirty="0">
                <a:solidFill>
                  <a:srgbClr val="4169E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Antecipar essas variações diárias é um desafio que impacta diretamente decisões estratégicas de investimento.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300" dirty="0">
                <a:solidFill>
                  <a:srgbClr val="4169E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Nosso projeto foca no índice IBOVESPA, buscando prever se ele fechará em </a:t>
            </a:r>
            <a:r>
              <a:rPr lang="pt-BR" sz="1300" b="1" dirty="0">
                <a:solidFill>
                  <a:srgbClr val="4169E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alta </a:t>
            </a:r>
            <a:r>
              <a:rPr lang="pt-BR" sz="1300" b="1" dirty="0">
                <a:solidFill>
                  <a:srgbClr val="4169E1"/>
                </a:solidFill>
              </a:rPr>
              <a:t>(↑)</a:t>
            </a:r>
            <a:r>
              <a:rPr lang="pt-BR" sz="1300" dirty="0">
                <a:solidFill>
                  <a:srgbClr val="4169E1"/>
                </a:solidFill>
              </a:rPr>
              <a:t> ou </a:t>
            </a:r>
            <a:r>
              <a:rPr lang="pt-BR" sz="1300" b="1" dirty="0">
                <a:solidFill>
                  <a:srgbClr val="4169E1"/>
                </a:solidFill>
              </a:rPr>
              <a:t>baixa (↓) </a:t>
            </a:r>
            <a:r>
              <a:rPr lang="pt-BR" sz="1300" dirty="0">
                <a:solidFill>
                  <a:srgbClr val="4169E1"/>
                </a:solidFill>
              </a:rPr>
              <a:t>no dia seguinte.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300" dirty="0">
                <a:solidFill>
                  <a:srgbClr val="4169E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Utilizamos dados históricos para construir uma ferramenta prática e confiável.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D4179D2A-8576-474E-47DB-8499A5610DFC}"/>
              </a:ext>
            </a:extLst>
          </p:cNvPr>
          <p:cNvSpPr/>
          <p:nvPr/>
        </p:nvSpPr>
        <p:spPr>
          <a:xfrm>
            <a:off x="2664" y="330900"/>
            <a:ext cx="5292000" cy="360000"/>
          </a:xfrm>
          <a:prstGeom prst="rect">
            <a:avLst/>
          </a:prstGeom>
          <a:solidFill>
            <a:srgbClr val="4169E1"/>
          </a:solidFill>
          <a:ln>
            <a:solidFill>
              <a:srgbClr val="4169E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pt-BR" sz="2000" b="1" dirty="0">
                <a:solidFill>
                  <a:srgbClr val="D7E5E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DESAFIO DO MERCADO FINANCEIRO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0D440CA3-B913-2A00-7C6B-D39CBBAB69AA}"/>
              </a:ext>
            </a:extLst>
          </p:cNvPr>
          <p:cNvSpPr txBox="1"/>
          <p:nvPr/>
        </p:nvSpPr>
        <p:spPr>
          <a:xfrm>
            <a:off x="6487887" y="6242748"/>
            <a:ext cx="55499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i="1" dirty="0">
                <a:solidFill>
                  <a:srgbClr val="D7E5E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Gráfico do IBOVESPA com médias móveis de 10 e 50 dias, ilustrando variações e tendências que sustentam projeções de direção no curto e longo prazo.</a:t>
            </a:r>
          </a:p>
        </p:txBody>
      </p:sp>
      <p:pic>
        <p:nvPicPr>
          <p:cNvPr id="19" name="Imagem 18">
            <a:extLst>
              <a:ext uri="{FF2B5EF4-FFF2-40B4-BE49-F238E27FC236}">
                <a16:creationId xmlns:a16="http://schemas.microsoft.com/office/drawing/2014/main" id="{177C2E9A-FF84-A7E5-A547-364C0A6D5F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8949" y="3301941"/>
            <a:ext cx="5720973" cy="2844000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36E41684-EF5C-2483-5D5E-F965220036D1}"/>
              </a:ext>
            </a:extLst>
          </p:cNvPr>
          <p:cNvSpPr txBox="1"/>
          <p:nvPr/>
        </p:nvSpPr>
        <p:spPr>
          <a:xfrm>
            <a:off x="358447" y="1241323"/>
            <a:ext cx="53834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rgbClr val="4169E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Em um ambiente tão dinâmico quanto o mercado financeiro, entender os movimentos diários é essencial para transformar incertezas em decisões estratégicas.</a:t>
            </a:r>
          </a:p>
        </p:txBody>
      </p:sp>
    </p:spTree>
    <p:extLst>
      <p:ext uri="{BB962C8B-B14F-4D97-AF65-F5344CB8AC3E}">
        <p14:creationId xmlns:p14="http://schemas.microsoft.com/office/powerpoint/2010/main" val="2236477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B573F4-9FCB-0699-7C64-6E8F165677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FC3EAB70-C610-4F8C-F1AE-69CB3762C5F7}"/>
              </a:ext>
            </a:extLst>
          </p:cNvPr>
          <p:cNvSpPr/>
          <p:nvPr/>
        </p:nvSpPr>
        <p:spPr>
          <a:xfrm>
            <a:off x="0" y="3445327"/>
            <a:ext cx="12192000" cy="3420000"/>
          </a:xfrm>
          <a:prstGeom prst="rect">
            <a:avLst/>
          </a:prstGeom>
          <a:solidFill>
            <a:srgbClr val="4169E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1ACAC7EE-5909-CD58-5D6F-7BFAB99ACD56}"/>
              </a:ext>
            </a:extLst>
          </p:cNvPr>
          <p:cNvSpPr/>
          <p:nvPr/>
        </p:nvSpPr>
        <p:spPr>
          <a:xfrm>
            <a:off x="9674733" y="320675"/>
            <a:ext cx="2520000" cy="72000"/>
          </a:xfrm>
          <a:prstGeom prst="rect">
            <a:avLst/>
          </a:prstGeom>
          <a:solidFill>
            <a:srgbClr val="4169E1"/>
          </a:solidFill>
          <a:ln>
            <a:solidFill>
              <a:srgbClr val="4169E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65E72DB1-6354-CAD3-61A7-7880920BA0FD}"/>
              </a:ext>
            </a:extLst>
          </p:cNvPr>
          <p:cNvSpPr/>
          <p:nvPr/>
        </p:nvSpPr>
        <p:spPr>
          <a:xfrm>
            <a:off x="2664" y="330900"/>
            <a:ext cx="5292000" cy="360000"/>
          </a:xfrm>
          <a:prstGeom prst="rect">
            <a:avLst/>
          </a:prstGeom>
          <a:solidFill>
            <a:srgbClr val="4169E1"/>
          </a:solidFill>
          <a:ln>
            <a:solidFill>
              <a:srgbClr val="4169E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pt-BR" sz="2000" b="1" dirty="0">
                <a:solidFill>
                  <a:srgbClr val="D7E5E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OBJETIVO DO PROJETO</a:t>
            </a:r>
          </a:p>
        </p:txBody>
      </p:sp>
      <p:grpSp>
        <p:nvGrpSpPr>
          <p:cNvPr id="8" name="Agrupar 7">
            <a:extLst>
              <a:ext uri="{FF2B5EF4-FFF2-40B4-BE49-F238E27FC236}">
                <a16:creationId xmlns:a16="http://schemas.microsoft.com/office/drawing/2014/main" id="{2C1A4665-87B3-79A0-9AF8-79B25FE60698}"/>
              </a:ext>
            </a:extLst>
          </p:cNvPr>
          <p:cNvGrpSpPr/>
          <p:nvPr/>
        </p:nvGrpSpPr>
        <p:grpSpPr>
          <a:xfrm>
            <a:off x="7677474" y="1965489"/>
            <a:ext cx="2164421" cy="2950835"/>
            <a:chOff x="7220274" y="1965489"/>
            <a:chExt cx="2164421" cy="2950835"/>
          </a:xfrm>
        </p:grpSpPr>
        <p:sp>
          <p:nvSpPr>
            <p:cNvPr id="18" name="Retângulo: Cantos Arredondados 17">
              <a:extLst>
                <a:ext uri="{FF2B5EF4-FFF2-40B4-BE49-F238E27FC236}">
                  <a16:creationId xmlns:a16="http://schemas.microsoft.com/office/drawing/2014/main" id="{9ED78BF6-1051-29D2-BE61-CB5AC548C28C}"/>
                </a:ext>
              </a:extLst>
            </p:cNvPr>
            <p:cNvSpPr/>
            <p:nvPr/>
          </p:nvSpPr>
          <p:spPr>
            <a:xfrm>
              <a:off x="7220274" y="1965489"/>
              <a:ext cx="2160000" cy="2950835"/>
            </a:xfrm>
            <a:prstGeom prst="roundRect">
              <a:avLst>
                <a:gd name="adj" fmla="val 12698"/>
              </a:avLst>
            </a:prstGeom>
            <a:solidFill>
              <a:srgbClr val="D7E5EE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7F16A03F-A1B9-6AAD-354E-93AB4CE99602}"/>
                </a:ext>
              </a:extLst>
            </p:cNvPr>
            <p:cNvSpPr txBox="1"/>
            <p:nvPr/>
          </p:nvSpPr>
          <p:spPr>
            <a:xfrm>
              <a:off x="7224695" y="2127776"/>
              <a:ext cx="2160000" cy="249299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b="1" dirty="0">
                  <a:solidFill>
                    <a:srgbClr val="4169E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Método de Validação</a:t>
              </a:r>
            </a:p>
            <a:p>
              <a:endParaRPr lang="pt-BR" sz="1600" dirty="0">
                <a:solidFill>
                  <a:srgbClr val="4169E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r>
                <a:rPr lang="pt-BR" sz="1600" dirty="0">
                  <a:solidFill>
                    <a:srgbClr val="4169E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 validação deve ser feita com os </a:t>
              </a:r>
              <a:r>
                <a:rPr lang="pt-BR" sz="1600" b="1" dirty="0">
                  <a:solidFill>
                    <a:srgbClr val="4169E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últimos </a:t>
              </a:r>
              <a:r>
                <a:rPr lang="pt-BR" sz="2000" b="1" dirty="0">
                  <a:solidFill>
                    <a:srgbClr val="4169E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30 </a:t>
              </a:r>
              <a:r>
                <a:rPr lang="pt-BR" sz="1600" b="1" dirty="0">
                  <a:solidFill>
                    <a:srgbClr val="4169E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dias de dados históricos</a:t>
              </a:r>
              <a:r>
                <a:rPr lang="pt-BR" sz="1600" dirty="0">
                  <a:solidFill>
                    <a:srgbClr val="4169E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, simulando um cenário real de mercado.</a:t>
              </a:r>
            </a:p>
          </p:txBody>
        </p:sp>
        <p:pic>
          <p:nvPicPr>
            <p:cNvPr id="30" name="Gráfico 29" descr="Prancheta Parcialmente Marcada com preenchimento sólido">
              <a:extLst>
                <a:ext uri="{FF2B5EF4-FFF2-40B4-BE49-F238E27FC236}">
                  <a16:creationId xmlns:a16="http://schemas.microsoft.com/office/drawing/2014/main" id="{30026068-F349-D567-AE03-6ADEB5EA2D5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147171" y="4495328"/>
              <a:ext cx="360000" cy="360000"/>
            </a:xfrm>
            <a:prstGeom prst="rect">
              <a:avLst/>
            </a:prstGeom>
          </p:spPr>
        </p:pic>
      </p:grpSp>
      <p:grpSp>
        <p:nvGrpSpPr>
          <p:cNvPr id="6" name="Agrupar 5">
            <a:extLst>
              <a:ext uri="{FF2B5EF4-FFF2-40B4-BE49-F238E27FC236}">
                <a16:creationId xmlns:a16="http://schemas.microsoft.com/office/drawing/2014/main" id="{7AE1900A-6898-AD7A-1FE8-B7BAD603240F}"/>
              </a:ext>
            </a:extLst>
          </p:cNvPr>
          <p:cNvGrpSpPr/>
          <p:nvPr/>
        </p:nvGrpSpPr>
        <p:grpSpPr>
          <a:xfrm>
            <a:off x="4642482" y="1965489"/>
            <a:ext cx="2160000" cy="2950835"/>
            <a:chOff x="4604382" y="1965489"/>
            <a:chExt cx="2160000" cy="2950835"/>
          </a:xfrm>
        </p:grpSpPr>
        <p:sp>
          <p:nvSpPr>
            <p:cNvPr id="20" name="Retângulo: Cantos Arredondados 19">
              <a:extLst>
                <a:ext uri="{FF2B5EF4-FFF2-40B4-BE49-F238E27FC236}">
                  <a16:creationId xmlns:a16="http://schemas.microsoft.com/office/drawing/2014/main" id="{63E5EAD0-32D4-B451-EBA5-1EF7352DCCE3}"/>
                </a:ext>
              </a:extLst>
            </p:cNvPr>
            <p:cNvSpPr/>
            <p:nvPr/>
          </p:nvSpPr>
          <p:spPr>
            <a:xfrm>
              <a:off x="4604382" y="1965489"/>
              <a:ext cx="2160000" cy="2950835"/>
            </a:xfrm>
            <a:prstGeom prst="roundRect">
              <a:avLst>
                <a:gd name="adj" fmla="val 13139"/>
              </a:avLst>
            </a:prstGeom>
            <a:solidFill>
              <a:srgbClr val="D7E5EE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0CE5E746-6FE0-7D0C-1FE8-27B37E520AD4}"/>
                </a:ext>
              </a:extLst>
            </p:cNvPr>
            <p:cNvSpPr txBox="1"/>
            <p:nvPr/>
          </p:nvSpPr>
          <p:spPr>
            <a:xfrm>
              <a:off x="4617109" y="2127776"/>
              <a:ext cx="2136454" cy="1754326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b="1" dirty="0">
                  <a:solidFill>
                    <a:srgbClr val="4169E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Critério de Sucesso</a:t>
              </a:r>
            </a:p>
            <a:p>
              <a:endParaRPr lang="pt-BR" sz="1600" dirty="0">
                <a:solidFill>
                  <a:srgbClr val="4169E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r>
                <a:rPr lang="pt-BR" sz="1600" dirty="0">
                  <a:solidFill>
                    <a:srgbClr val="4169E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Alcançar uma </a:t>
              </a:r>
              <a:r>
                <a:rPr lang="pt-BR" sz="1600" b="1" dirty="0">
                  <a:solidFill>
                    <a:srgbClr val="4169E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acurácia mínima </a:t>
              </a:r>
              <a:r>
                <a:rPr lang="pt-BR" sz="1600" dirty="0">
                  <a:solidFill>
                    <a:srgbClr val="4169E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de </a:t>
              </a:r>
              <a:r>
                <a:rPr lang="pt-BR" sz="2000" b="1" dirty="0">
                  <a:solidFill>
                    <a:srgbClr val="4169E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75% </a:t>
              </a:r>
              <a:r>
                <a:rPr lang="pt-BR" sz="1600" dirty="0">
                  <a:solidFill>
                    <a:srgbClr val="4169E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na previsão.</a:t>
              </a:r>
            </a:p>
          </p:txBody>
        </p:sp>
        <p:pic>
          <p:nvPicPr>
            <p:cNvPr id="34" name="Gráfico 33" descr="Selo Tick1 com preenchimento sólido">
              <a:extLst>
                <a:ext uri="{FF2B5EF4-FFF2-40B4-BE49-F238E27FC236}">
                  <a16:creationId xmlns:a16="http://schemas.microsoft.com/office/drawing/2014/main" id="{F84C3FAA-0B4D-D858-D0E1-52F6D1E3576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500416" y="4495328"/>
              <a:ext cx="360000" cy="360000"/>
            </a:xfrm>
            <a:prstGeom prst="rect">
              <a:avLst/>
            </a:prstGeom>
          </p:spPr>
        </p:pic>
      </p:grpSp>
      <p:grpSp>
        <p:nvGrpSpPr>
          <p:cNvPr id="5" name="Agrupar 4">
            <a:extLst>
              <a:ext uri="{FF2B5EF4-FFF2-40B4-BE49-F238E27FC236}">
                <a16:creationId xmlns:a16="http://schemas.microsoft.com/office/drawing/2014/main" id="{5D871B28-A2EB-2307-9BC9-31E76A6513B0}"/>
              </a:ext>
            </a:extLst>
          </p:cNvPr>
          <p:cNvGrpSpPr/>
          <p:nvPr/>
        </p:nvGrpSpPr>
        <p:grpSpPr>
          <a:xfrm>
            <a:off x="1603141" y="1965489"/>
            <a:ext cx="2164349" cy="2950835"/>
            <a:chOff x="1984141" y="1965489"/>
            <a:chExt cx="2164349" cy="2950835"/>
          </a:xfrm>
        </p:grpSpPr>
        <p:sp>
          <p:nvSpPr>
            <p:cNvPr id="17" name="Retângulo: Cantos Arredondados 16">
              <a:extLst>
                <a:ext uri="{FF2B5EF4-FFF2-40B4-BE49-F238E27FC236}">
                  <a16:creationId xmlns:a16="http://schemas.microsoft.com/office/drawing/2014/main" id="{49714516-EAAF-9425-AEC8-4927BE9AF953}"/>
                </a:ext>
              </a:extLst>
            </p:cNvPr>
            <p:cNvSpPr/>
            <p:nvPr/>
          </p:nvSpPr>
          <p:spPr>
            <a:xfrm>
              <a:off x="1988490" y="1965489"/>
              <a:ext cx="2160000" cy="2950835"/>
            </a:xfrm>
            <a:prstGeom prst="roundRect">
              <a:avLst>
                <a:gd name="adj" fmla="val 11375"/>
              </a:avLst>
            </a:prstGeom>
            <a:solidFill>
              <a:srgbClr val="D7E5EE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EE335E8A-BAB4-E2C5-6401-B151D5AC7F55}"/>
                </a:ext>
              </a:extLst>
            </p:cNvPr>
            <p:cNvSpPr txBox="1"/>
            <p:nvPr/>
          </p:nvSpPr>
          <p:spPr>
            <a:xfrm>
              <a:off x="1984141" y="2127776"/>
              <a:ext cx="2160000" cy="212365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b="1" dirty="0">
                  <a:solidFill>
                    <a:srgbClr val="4169E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Objetivo</a:t>
              </a:r>
            </a:p>
            <a:p>
              <a:endParaRPr lang="pt-BR" sz="1600" dirty="0">
                <a:solidFill>
                  <a:srgbClr val="D7E5EE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r>
                <a:rPr lang="pt-BR" sz="1600" dirty="0">
                  <a:solidFill>
                    <a:srgbClr val="4169E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Desenvolver um modelo capaz de </a:t>
              </a:r>
              <a:r>
                <a:rPr lang="pt-BR" sz="1600" b="1" dirty="0">
                  <a:solidFill>
                    <a:srgbClr val="4169E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prever a tendência diária </a:t>
              </a:r>
              <a:r>
                <a:rPr lang="pt-BR" sz="1600" dirty="0">
                  <a:solidFill>
                    <a:srgbClr val="4169E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do fechamento do IBOVESPA (alta ou baixa).</a:t>
              </a:r>
            </a:p>
          </p:txBody>
        </p:sp>
        <p:pic>
          <p:nvPicPr>
            <p:cNvPr id="40" name="Gráfico 39" descr="Alvo com preenchimento sólido">
              <a:extLst>
                <a:ext uri="{FF2B5EF4-FFF2-40B4-BE49-F238E27FC236}">
                  <a16:creationId xmlns:a16="http://schemas.microsoft.com/office/drawing/2014/main" id="{0A178716-4C9E-A0C2-1F50-02CDD61AB6E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2853661" y="4495328"/>
              <a:ext cx="360000" cy="360000"/>
            </a:xfrm>
            <a:prstGeom prst="rect">
              <a:avLst/>
            </a:prstGeom>
          </p:spPr>
        </p:pic>
      </p:grpSp>
      <p:sp>
        <p:nvSpPr>
          <p:cNvPr id="44" name="Retângulo 43">
            <a:extLst>
              <a:ext uri="{FF2B5EF4-FFF2-40B4-BE49-F238E27FC236}">
                <a16:creationId xmlns:a16="http://schemas.microsoft.com/office/drawing/2014/main" id="{FAB09D01-FF96-72C1-A8C6-DC8F05F1A870}"/>
              </a:ext>
            </a:extLst>
          </p:cNvPr>
          <p:cNvSpPr/>
          <p:nvPr/>
        </p:nvSpPr>
        <p:spPr>
          <a:xfrm>
            <a:off x="762" y="6504698"/>
            <a:ext cx="2520000" cy="72000"/>
          </a:xfrm>
          <a:prstGeom prst="rect">
            <a:avLst/>
          </a:prstGeom>
          <a:solidFill>
            <a:srgbClr val="D7E5EE"/>
          </a:solidFill>
          <a:ln>
            <a:solidFill>
              <a:srgbClr val="D7E5E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B2ED8826-55EA-1244-0575-9B4AE5100EA3}"/>
              </a:ext>
            </a:extLst>
          </p:cNvPr>
          <p:cNvSpPr txBox="1"/>
          <p:nvPr/>
        </p:nvSpPr>
        <p:spPr>
          <a:xfrm>
            <a:off x="1103748" y="957925"/>
            <a:ext cx="104931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rgbClr val="4169E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Construir um pipeline de machine learning que identifique padrões históricos relevantes e gere previsões assertivas sobre o comportamento do IBOVESPA.</a:t>
            </a:r>
          </a:p>
        </p:txBody>
      </p:sp>
    </p:spTree>
    <p:extLst>
      <p:ext uri="{BB962C8B-B14F-4D97-AF65-F5344CB8AC3E}">
        <p14:creationId xmlns:p14="http://schemas.microsoft.com/office/powerpoint/2010/main" val="1519150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AAA9CE-E948-FA30-10A9-733CCA8FA2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tângulo 44">
            <a:extLst>
              <a:ext uri="{FF2B5EF4-FFF2-40B4-BE49-F238E27FC236}">
                <a16:creationId xmlns:a16="http://schemas.microsoft.com/office/drawing/2014/main" id="{F6B5C539-A1DE-B665-12FA-0B7310FD79F9}"/>
              </a:ext>
            </a:extLst>
          </p:cNvPr>
          <p:cNvSpPr/>
          <p:nvPr/>
        </p:nvSpPr>
        <p:spPr>
          <a:xfrm>
            <a:off x="6105336" y="4418"/>
            <a:ext cx="6084000" cy="6876000"/>
          </a:xfrm>
          <a:prstGeom prst="rect">
            <a:avLst/>
          </a:prstGeom>
          <a:solidFill>
            <a:srgbClr val="D7E5EE"/>
          </a:solidFill>
          <a:ln>
            <a:solidFill>
              <a:srgbClr val="D7E5E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38" name="Conector reto 37">
            <a:extLst>
              <a:ext uri="{FF2B5EF4-FFF2-40B4-BE49-F238E27FC236}">
                <a16:creationId xmlns:a16="http://schemas.microsoft.com/office/drawing/2014/main" id="{A4C9E1B6-0608-0A7D-9121-7DD85B61791F}"/>
              </a:ext>
            </a:extLst>
          </p:cNvPr>
          <p:cNvCxnSpPr>
            <a:cxnSpLocks/>
            <a:stCxn id="14" idx="3"/>
            <a:endCxn id="25" idx="1"/>
          </p:cNvCxnSpPr>
          <p:nvPr/>
        </p:nvCxnSpPr>
        <p:spPr>
          <a:xfrm>
            <a:off x="10158223" y="2904330"/>
            <a:ext cx="763938" cy="2948"/>
          </a:xfrm>
          <a:prstGeom prst="line">
            <a:avLst/>
          </a:prstGeom>
          <a:ln>
            <a:solidFill>
              <a:srgbClr val="D7E5EE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to 34">
            <a:extLst>
              <a:ext uri="{FF2B5EF4-FFF2-40B4-BE49-F238E27FC236}">
                <a16:creationId xmlns:a16="http://schemas.microsoft.com/office/drawing/2014/main" id="{9A36C335-03E7-4D3B-164F-15B5E2574135}"/>
              </a:ext>
            </a:extLst>
          </p:cNvPr>
          <p:cNvCxnSpPr>
            <a:cxnSpLocks/>
            <a:stCxn id="28" idx="3"/>
            <a:endCxn id="14" idx="1"/>
          </p:cNvCxnSpPr>
          <p:nvPr/>
        </p:nvCxnSpPr>
        <p:spPr>
          <a:xfrm>
            <a:off x="8685508" y="2901865"/>
            <a:ext cx="758535" cy="2465"/>
          </a:xfrm>
          <a:prstGeom prst="line">
            <a:avLst/>
          </a:prstGeom>
          <a:ln>
            <a:solidFill>
              <a:srgbClr val="D7E5EE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to 32">
            <a:extLst>
              <a:ext uri="{FF2B5EF4-FFF2-40B4-BE49-F238E27FC236}">
                <a16:creationId xmlns:a16="http://schemas.microsoft.com/office/drawing/2014/main" id="{E0FA2659-AA8C-A44A-7D56-77A630309257}"/>
              </a:ext>
            </a:extLst>
          </p:cNvPr>
          <p:cNvCxnSpPr>
            <a:cxnSpLocks/>
            <a:stCxn id="20" idx="3"/>
            <a:endCxn id="28" idx="1"/>
          </p:cNvCxnSpPr>
          <p:nvPr/>
        </p:nvCxnSpPr>
        <p:spPr>
          <a:xfrm>
            <a:off x="7207805" y="2898940"/>
            <a:ext cx="758119" cy="2925"/>
          </a:xfrm>
          <a:prstGeom prst="line">
            <a:avLst/>
          </a:prstGeom>
          <a:ln>
            <a:solidFill>
              <a:srgbClr val="D7E5EE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tângulo 9">
            <a:extLst>
              <a:ext uri="{FF2B5EF4-FFF2-40B4-BE49-F238E27FC236}">
                <a16:creationId xmlns:a16="http://schemas.microsoft.com/office/drawing/2014/main" id="{386CAA2D-FC9F-7F8C-2BF7-956C2F0A83DE}"/>
              </a:ext>
            </a:extLst>
          </p:cNvPr>
          <p:cNvSpPr/>
          <p:nvPr/>
        </p:nvSpPr>
        <p:spPr>
          <a:xfrm>
            <a:off x="0" y="4418"/>
            <a:ext cx="6084000" cy="6876000"/>
          </a:xfrm>
          <a:prstGeom prst="rect">
            <a:avLst/>
          </a:prstGeom>
          <a:solidFill>
            <a:srgbClr val="4169E1"/>
          </a:solidFill>
          <a:ln>
            <a:solidFill>
              <a:srgbClr val="4169E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F59B2F16-575C-3209-BE9B-294D491AFEA9}"/>
              </a:ext>
            </a:extLst>
          </p:cNvPr>
          <p:cNvSpPr/>
          <p:nvPr/>
        </p:nvSpPr>
        <p:spPr>
          <a:xfrm>
            <a:off x="9674733" y="320675"/>
            <a:ext cx="2520000" cy="72000"/>
          </a:xfrm>
          <a:prstGeom prst="rect">
            <a:avLst/>
          </a:prstGeom>
          <a:solidFill>
            <a:srgbClr val="4169E1"/>
          </a:solidFill>
          <a:ln>
            <a:solidFill>
              <a:srgbClr val="4169E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5F8FD955-42B6-8706-9C27-3439F59604F7}"/>
              </a:ext>
            </a:extLst>
          </p:cNvPr>
          <p:cNvSpPr/>
          <p:nvPr/>
        </p:nvSpPr>
        <p:spPr>
          <a:xfrm>
            <a:off x="762" y="6504698"/>
            <a:ext cx="2520000" cy="72000"/>
          </a:xfrm>
          <a:prstGeom prst="rect">
            <a:avLst/>
          </a:prstGeom>
          <a:solidFill>
            <a:srgbClr val="D7E5EE"/>
          </a:solidFill>
          <a:ln>
            <a:solidFill>
              <a:srgbClr val="D7E5E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BF31C85F-D35F-3AF4-3205-F9D708E0A3A8}"/>
              </a:ext>
            </a:extLst>
          </p:cNvPr>
          <p:cNvSpPr/>
          <p:nvPr/>
        </p:nvSpPr>
        <p:spPr>
          <a:xfrm>
            <a:off x="2664" y="330900"/>
            <a:ext cx="5292000" cy="360000"/>
          </a:xfrm>
          <a:prstGeom prst="rect">
            <a:avLst/>
          </a:prstGeom>
          <a:solidFill>
            <a:srgbClr val="D7E5EE"/>
          </a:solidFill>
          <a:ln>
            <a:solidFill>
              <a:srgbClr val="D7E5E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pt-BR" sz="2000" b="1" dirty="0">
                <a:solidFill>
                  <a:srgbClr val="4169E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DADOS 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7B2C8C47-1A9C-E26F-35BE-1CF1E5D33F23}"/>
              </a:ext>
            </a:extLst>
          </p:cNvPr>
          <p:cNvSpPr txBox="1"/>
          <p:nvPr/>
        </p:nvSpPr>
        <p:spPr>
          <a:xfrm>
            <a:off x="6528205" y="1269965"/>
            <a:ext cx="486914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rgbClr val="4169E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Principais variáveis do conjunto de dados:</a:t>
            </a:r>
          </a:p>
        </p:txBody>
      </p:sp>
      <p:grpSp>
        <p:nvGrpSpPr>
          <p:cNvPr id="49" name="Agrupar 48">
            <a:extLst>
              <a:ext uri="{FF2B5EF4-FFF2-40B4-BE49-F238E27FC236}">
                <a16:creationId xmlns:a16="http://schemas.microsoft.com/office/drawing/2014/main" id="{FB404504-A4C5-0CC7-5734-71FFE5362AAA}"/>
              </a:ext>
            </a:extLst>
          </p:cNvPr>
          <p:cNvGrpSpPr/>
          <p:nvPr/>
        </p:nvGrpSpPr>
        <p:grpSpPr>
          <a:xfrm>
            <a:off x="833171" y="2489695"/>
            <a:ext cx="4063986" cy="648000"/>
            <a:chOff x="971493" y="4161974"/>
            <a:chExt cx="4063986" cy="648000"/>
          </a:xfrm>
        </p:grpSpPr>
        <p:cxnSp>
          <p:nvCxnSpPr>
            <p:cNvPr id="19" name="Conector reto 18">
              <a:extLst>
                <a:ext uri="{FF2B5EF4-FFF2-40B4-BE49-F238E27FC236}">
                  <a16:creationId xmlns:a16="http://schemas.microsoft.com/office/drawing/2014/main" id="{256CD5F0-CB0F-2FDD-BD37-645E4539D45A}"/>
                </a:ext>
              </a:extLst>
            </p:cNvPr>
            <p:cNvCxnSpPr>
              <a:cxnSpLocks/>
              <a:stCxn id="13" idx="6"/>
              <a:endCxn id="16" idx="2"/>
            </p:cNvCxnSpPr>
            <p:nvPr/>
          </p:nvCxnSpPr>
          <p:spPr>
            <a:xfrm>
              <a:off x="1619493" y="4485974"/>
              <a:ext cx="1059993" cy="0"/>
            </a:xfrm>
            <a:prstGeom prst="line">
              <a:avLst/>
            </a:prstGeom>
            <a:ln>
              <a:solidFill>
                <a:srgbClr val="D7E5E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to 20">
              <a:extLst>
                <a:ext uri="{FF2B5EF4-FFF2-40B4-BE49-F238E27FC236}">
                  <a16:creationId xmlns:a16="http://schemas.microsoft.com/office/drawing/2014/main" id="{C0293D23-6652-F831-31EB-08FBBA0BF874}"/>
                </a:ext>
              </a:extLst>
            </p:cNvPr>
            <p:cNvCxnSpPr>
              <a:cxnSpLocks/>
              <a:stCxn id="16" idx="6"/>
              <a:endCxn id="17" idx="2"/>
            </p:cNvCxnSpPr>
            <p:nvPr/>
          </p:nvCxnSpPr>
          <p:spPr>
            <a:xfrm>
              <a:off x="3327486" y="4485974"/>
              <a:ext cx="1059993" cy="0"/>
            </a:xfrm>
            <a:prstGeom prst="line">
              <a:avLst/>
            </a:prstGeom>
            <a:ln>
              <a:solidFill>
                <a:srgbClr val="D7E5E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Fluxograma: Conector 12">
              <a:extLst>
                <a:ext uri="{FF2B5EF4-FFF2-40B4-BE49-F238E27FC236}">
                  <a16:creationId xmlns:a16="http://schemas.microsoft.com/office/drawing/2014/main" id="{CA9B3627-182A-839B-5C09-D0468EC26975}"/>
                </a:ext>
              </a:extLst>
            </p:cNvPr>
            <p:cNvSpPr/>
            <p:nvPr/>
          </p:nvSpPr>
          <p:spPr>
            <a:xfrm>
              <a:off x="971493" y="4161974"/>
              <a:ext cx="648000" cy="648000"/>
            </a:xfrm>
            <a:prstGeom prst="flowChartConnector">
              <a:avLst/>
            </a:prstGeom>
            <a:solidFill>
              <a:srgbClr val="D7E5EE"/>
            </a:solidFill>
            <a:ln>
              <a:solidFill>
                <a:srgbClr val="D7E5EE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" name="Fluxograma: Conector 15">
              <a:extLst>
                <a:ext uri="{FF2B5EF4-FFF2-40B4-BE49-F238E27FC236}">
                  <a16:creationId xmlns:a16="http://schemas.microsoft.com/office/drawing/2014/main" id="{74CF7774-2208-F701-9001-B87127E4F266}"/>
                </a:ext>
              </a:extLst>
            </p:cNvPr>
            <p:cNvSpPr/>
            <p:nvPr/>
          </p:nvSpPr>
          <p:spPr>
            <a:xfrm>
              <a:off x="2679486" y="4161974"/>
              <a:ext cx="648000" cy="648000"/>
            </a:xfrm>
            <a:prstGeom prst="flowChartConnector">
              <a:avLst/>
            </a:prstGeom>
            <a:solidFill>
              <a:srgbClr val="D7E5EE"/>
            </a:solidFill>
            <a:ln>
              <a:solidFill>
                <a:srgbClr val="D7E5EE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" name="Fluxograma: Conector 16">
              <a:extLst>
                <a:ext uri="{FF2B5EF4-FFF2-40B4-BE49-F238E27FC236}">
                  <a16:creationId xmlns:a16="http://schemas.microsoft.com/office/drawing/2014/main" id="{425AC7FB-0D78-95B4-1A7F-9778BCD2B353}"/>
                </a:ext>
              </a:extLst>
            </p:cNvPr>
            <p:cNvSpPr/>
            <p:nvPr/>
          </p:nvSpPr>
          <p:spPr>
            <a:xfrm>
              <a:off x="4387479" y="4161974"/>
              <a:ext cx="648000" cy="648000"/>
            </a:xfrm>
            <a:prstGeom prst="flowChartConnector">
              <a:avLst/>
            </a:prstGeom>
            <a:solidFill>
              <a:srgbClr val="D7E5EE"/>
            </a:solidFill>
            <a:ln>
              <a:solidFill>
                <a:srgbClr val="D7E5EE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pic>
        <p:nvPicPr>
          <p:cNvPr id="54" name="Gráfico 53" descr="Troféu com preenchimento sólido">
            <a:extLst>
              <a:ext uri="{FF2B5EF4-FFF2-40B4-BE49-F238E27FC236}">
                <a16:creationId xmlns:a16="http://schemas.microsoft.com/office/drawing/2014/main" id="{B3068F8B-0B24-2876-F517-89B5E03EDF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83633" y="2630610"/>
            <a:ext cx="360000" cy="360000"/>
          </a:xfrm>
          <a:prstGeom prst="rect">
            <a:avLst/>
          </a:prstGeom>
        </p:spPr>
      </p:pic>
      <p:pic>
        <p:nvPicPr>
          <p:cNvPr id="56" name="Gráfico 55" descr="Pesquisa com preenchimento sólido">
            <a:extLst>
              <a:ext uri="{FF2B5EF4-FFF2-40B4-BE49-F238E27FC236}">
                <a16:creationId xmlns:a16="http://schemas.microsoft.com/office/drawing/2014/main" id="{2D50DE32-7A63-EC08-3A26-B697BB098CC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693928" y="2630610"/>
            <a:ext cx="360000" cy="360000"/>
          </a:xfrm>
          <a:prstGeom prst="rect">
            <a:avLst/>
          </a:prstGeom>
        </p:spPr>
      </p:pic>
      <p:pic>
        <p:nvPicPr>
          <p:cNvPr id="58" name="Gráfico 57" descr="Banco de dados com preenchimento sólido">
            <a:extLst>
              <a:ext uri="{FF2B5EF4-FFF2-40B4-BE49-F238E27FC236}">
                <a16:creationId xmlns:a16="http://schemas.microsoft.com/office/drawing/2014/main" id="{47A937BA-7ECE-0469-0C7E-1637C468200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67647" y="2630610"/>
            <a:ext cx="360000" cy="360000"/>
          </a:xfrm>
          <a:prstGeom prst="rect">
            <a:avLst/>
          </a:prstGeom>
        </p:spPr>
      </p:pic>
      <p:sp>
        <p:nvSpPr>
          <p:cNvPr id="59" name="CaixaDeTexto 58">
            <a:extLst>
              <a:ext uri="{FF2B5EF4-FFF2-40B4-BE49-F238E27FC236}">
                <a16:creationId xmlns:a16="http://schemas.microsoft.com/office/drawing/2014/main" id="{9CE9787D-5341-F43D-AF32-DF9A2497A964}"/>
              </a:ext>
            </a:extLst>
          </p:cNvPr>
          <p:cNvSpPr txBox="1"/>
          <p:nvPr/>
        </p:nvSpPr>
        <p:spPr>
          <a:xfrm>
            <a:off x="372986" y="3143875"/>
            <a:ext cx="155459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solidFill>
                  <a:srgbClr val="D7E5E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(2005 – 2025)</a:t>
            </a:r>
          </a:p>
          <a:p>
            <a:pPr algn="ctr"/>
            <a:r>
              <a:rPr lang="pt-BR" sz="1200" dirty="0">
                <a:solidFill>
                  <a:srgbClr val="D7E5E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Conjunto de dados utilizado como ponto de partida para modelagem e testes.</a:t>
            </a:r>
          </a:p>
        </p:txBody>
      </p:sp>
      <p:sp>
        <p:nvSpPr>
          <p:cNvPr id="60" name="CaixaDeTexto 59">
            <a:extLst>
              <a:ext uri="{FF2B5EF4-FFF2-40B4-BE49-F238E27FC236}">
                <a16:creationId xmlns:a16="http://schemas.microsoft.com/office/drawing/2014/main" id="{5DEA5E14-0C28-6287-C3B0-A5F2C9CE843B}"/>
              </a:ext>
            </a:extLst>
          </p:cNvPr>
          <p:cNvSpPr txBox="1"/>
          <p:nvPr/>
        </p:nvSpPr>
        <p:spPr>
          <a:xfrm>
            <a:off x="2089205" y="3143875"/>
            <a:ext cx="155808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rgbClr val="D7E5E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Testes Comparativos</a:t>
            </a:r>
          </a:p>
          <a:p>
            <a:pPr algn="ctr"/>
            <a:r>
              <a:rPr lang="pt-BR" sz="1200" dirty="0">
                <a:solidFill>
                  <a:srgbClr val="D7E5E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exploramos diferentes recortes temporais para avaliar performance.</a:t>
            </a:r>
          </a:p>
        </p:txBody>
      </p:sp>
      <p:sp>
        <p:nvSpPr>
          <p:cNvPr id="61" name="CaixaDeTexto 60">
            <a:extLst>
              <a:ext uri="{FF2B5EF4-FFF2-40B4-BE49-F238E27FC236}">
                <a16:creationId xmlns:a16="http://schemas.microsoft.com/office/drawing/2014/main" id="{F2446747-2E7E-0D4C-0E81-623AE1D067C4}"/>
              </a:ext>
            </a:extLst>
          </p:cNvPr>
          <p:cNvSpPr txBox="1"/>
          <p:nvPr/>
        </p:nvSpPr>
        <p:spPr>
          <a:xfrm>
            <a:off x="3844880" y="3143875"/>
            <a:ext cx="14643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solidFill>
                  <a:srgbClr val="D7E5E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(2015 – 2025)</a:t>
            </a:r>
            <a:endParaRPr lang="pt-BR" sz="1200" dirty="0">
              <a:solidFill>
                <a:srgbClr val="D7E5EE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pt-BR" sz="1200" dirty="0">
                <a:solidFill>
                  <a:srgbClr val="D7E5E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Intervalo com o melhor resultado de desempenho.</a:t>
            </a:r>
          </a:p>
        </p:txBody>
      </p:sp>
      <p:sp>
        <p:nvSpPr>
          <p:cNvPr id="1027" name="CaixaDeTexto 1026">
            <a:extLst>
              <a:ext uri="{FF2B5EF4-FFF2-40B4-BE49-F238E27FC236}">
                <a16:creationId xmlns:a16="http://schemas.microsoft.com/office/drawing/2014/main" id="{29C0EB95-A2EC-06FD-5C09-9B15122C360E}"/>
              </a:ext>
            </a:extLst>
          </p:cNvPr>
          <p:cNvSpPr txBox="1"/>
          <p:nvPr/>
        </p:nvSpPr>
        <p:spPr>
          <a:xfrm>
            <a:off x="296892" y="1269965"/>
            <a:ext cx="576231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rgbClr val="D7E5E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Para construir um modelo confiável, partimos da análise histórica do índice IBOVESPA — base essencial para entender os padrões do mercado e validar previsões.</a:t>
            </a:r>
          </a:p>
        </p:txBody>
      </p:sp>
      <p:grpSp>
        <p:nvGrpSpPr>
          <p:cNvPr id="31" name="Agrupar 30">
            <a:extLst>
              <a:ext uri="{FF2B5EF4-FFF2-40B4-BE49-F238E27FC236}">
                <a16:creationId xmlns:a16="http://schemas.microsoft.com/office/drawing/2014/main" id="{B4E6BC30-C19D-5A4F-073D-BA5E2DAE142B}"/>
              </a:ext>
            </a:extLst>
          </p:cNvPr>
          <p:cNvGrpSpPr/>
          <p:nvPr/>
        </p:nvGrpSpPr>
        <p:grpSpPr>
          <a:xfrm>
            <a:off x="10922161" y="2544330"/>
            <a:ext cx="720000" cy="720000"/>
            <a:chOff x="7812346" y="2806700"/>
            <a:chExt cx="920750" cy="921950"/>
          </a:xfrm>
        </p:grpSpPr>
        <p:sp>
          <p:nvSpPr>
            <p:cNvPr id="25" name="Retângulo: Cantos Arredondados 24">
              <a:extLst>
                <a:ext uri="{FF2B5EF4-FFF2-40B4-BE49-F238E27FC236}">
                  <a16:creationId xmlns:a16="http://schemas.microsoft.com/office/drawing/2014/main" id="{7CDAE73D-138B-F690-0691-1BC48B812B44}"/>
                </a:ext>
              </a:extLst>
            </p:cNvPr>
            <p:cNvSpPr/>
            <p:nvPr/>
          </p:nvSpPr>
          <p:spPr>
            <a:xfrm>
              <a:off x="7812346" y="2814250"/>
              <a:ext cx="914400" cy="914400"/>
            </a:xfrm>
            <a:prstGeom prst="roundRect">
              <a:avLst>
                <a:gd name="adj" fmla="val 6945"/>
              </a:avLst>
            </a:prstGeom>
            <a:gradFill flip="none" rotWithShape="1">
              <a:gsLst>
                <a:gs pos="0">
                  <a:srgbClr val="4169E1">
                    <a:shade val="30000"/>
                    <a:satMod val="115000"/>
                  </a:srgbClr>
                </a:gs>
                <a:gs pos="50000">
                  <a:srgbClr val="4169E1">
                    <a:shade val="67500"/>
                    <a:satMod val="115000"/>
                  </a:srgbClr>
                </a:gs>
                <a:gs pos="100000">
                  <a:srgbClr val="4169E1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>
              <a:solidFill>
                <a:srgbClr val="4169E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pic>
          <p:nvPicPr>
            <p:cNvPr id="8" name="Gráfico 7" descr="Estatísticas com preenchimento sólido">
              <a:extLst>
                <a:ext uri="{FF2B5EF4-FFF2-40B4-BE49-F238E27FC236}">
                  <a16:creationId xmlns:a16="http://schemas.microsoft.com/office/drawing/2014/main" id="{82AFF995-E3F5-7391-B824-6E524563929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7818696" y="2806700"/>
              <a:ext cx="914400" cy="914400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1" name="Agrupar 10">
            <a:extLst>
              <a:ext uri="{FF2B5EF4-FFF2-40B4-BE49-F238E27FC236}">
                <a16:creationId xmlns:a16="http://schemas.microsoft.com/office/drawing/2014/main" id="{4175942E-BF85-297D-75DE-6CCC41B91D28}"/>
              </a:ext>
            </a:extLst>
          </p:cNvPr>
          <p:cNvGrpSpPr/>
          <p:nvPr/>
        </p:nvGrpSpPr>
        <p:grpSpPr>
          <a:xfrm>
            <a:off x="9444043" y="2544330"/>
            <a:ext cx="720000" cy="720000"/>
            <a:chOff x="8076662" y="1078760"/>
            <a:chExt cx="921852" cy="914400"/>
          </a:xfrm>
        </p:grpSpPr>
        <p:sp>
          <p:nvSpPr>
            <p:cNvPr id="14" name="Retângulo: Cantos Arredondados 13">
              <a:extLst>
                <a:ext uri="{FF2B5EF4-FFF2-40B4-BE49-F238E27FC236}">
                  <a16:creationId xmlns:a16="http://schemas.microsoft.com/office/drawing/2014/main" id="{E887D2B9-F0A7-1278-E6F8-849A07EE0653}"/>
                </a:ext>
              </a:extLst>
            </p:cNvPr>
            <p:cNvSpPr/>
            <p:nvPr/>
          </p:nvSpPr>
          <p:spPr>
            <a:xfrm>
              <a:off x="8076662" y="1078760"/>
              <a:ext cx="914400" cy="914400"/>
            </a:xfrm>
            <a:prstGeom prst="roundRect">
              <a:avLst>
                <a:gd name="adj" fmla="val 6945"/>
              </a:avLst>
            </a:prstGeom>
            <a:gradFill flip="none" rotWithShape="1">
              <a:gsLst>
                <a:gs pos="0">
                  <a:srgbClr val="4169E1">
                    <a:shade val="30000"/>
                    <a:satMod val="115000"/>
                  </a:srgbClr>
                </a:gs>
                <a:gs pos="50000">
                  <a:srgbClr val="4169E1">
                    <a:shade val="67500"/>
                    <a:satMod val="115000"/>
                  </a:srgbClr>
                </a:gs>
                <a:gs pos="100000">
                  <a:srgbClr val="4169E1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>
              <a:solidFill>
                <a:srgbClr val="4169E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pic>
          <p:nvPicPr>
            <p:cNvPr id="15" name="Gráfico 14" descr="Configurações com preenchimento sólido">
              <a:extLst>
                <a:ext uri="{FF2B5EF4-FFF2-40B4-BE49-F238E27FC236}">
                  <a16:creationId xmlns:a16="http://schemas.microsoft.com/office/drawing/2014/main" id="{427C9753-5BA2-B0F4-BC87-3960CAF96D0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8084114" y="1078760"/>
              <a:ext cx="914400" cy="914400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27" name="Agrupar 26">
            <a:extLst>
              <a:ext uri="{FF2B5EF4-FFF2-40B4-BE49-F238E27FC236}">
                <a16:creationId xmlns:a16="http://schemas.microsoft.com/office/drawing/2014/main" id="{764EF952-96EB-5C47-CD19-59B344D6FF59}"/>
              </a:ext>
            </a:extLst>
          </p:cNvPr>
          <p:cNvGrpSpPr/>
          <p:nvPr/>
        </p:nvGrpSpPr>
        <p:grpSpPr>
          <a:xfrm>
            <a:off x="6487805" y="2544330"/>
            <a:ext cx="720000" cy="720000"/>
            <a:chOff x="7132824" y="1396430"/>
            <a:chExt cx="914400" cy="928300"/>
          </a:xfrm>
        </p:grpSpPr>
        <p:sp>
          <p:nvSpPr>
            <p:cNvPr id="20" name="Retângulo: Cantos Arredondados 19">
              <a:extLst>
                <a:ext uri="{FF2B5EF4-FFF2-40B4-BE49-F238E27FC236}">
                  <a16:creationId xmlns:a16="http://schemas.microsoft.com/office/drawing/2014/main" id="{554F989F-5700-62CA-8931-71DFA0401447}"/>
                </a:ext>
              </a:extLst>
            </p:cNvPr>
            <p:cNvSpPr/>
            <p:nvPr/>
          </p:nvSpPr>
          <p:spPr>
            <a:xfrm>
              <a:off x="7132824" y="1396430"/>
              <a:ext cx="914400" cy="914400"/>
            </a:xfrm>
            <a:prstGeom prst="roundRect">
              <a:avLst>
                <a:gd name="adj" fmla="val 6945"/>
              </a:avLst>
            </a:prstGeom>
            <a:gradFill flip="none" rotWithShape="1">
              <a:gsLst>
                <a:gs pos="0">
                  <a:srgbClr val="4169E1">
                    <a:shade val="30000"/>
                    <a:satMod val="115000"/>
                  </a:srgbClr>
                </a:gs>
                <a:gs pos="50000">
                  <a:srgbClr val="4169E1">
                    <a:shade val="67500"/>
                    <a:satMod val="115000"/>
                  </a:srgbClr>
                </a:gs>
                <a:gs pos="100000">
                  <a:srgbClr val="4169E1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>
              <a:solidFill>
                <a:srgbClr val="4169E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pic>
          <p:nvPicPr>
            <p:cNvPr id="24" name="Gráfico 23" descr="Calendário mensal com preenchimento sólido">
              <a:extLst>
                <a:ext uri="{FF2B5EF4-FFF2-40B4-BE49-F238E27FC236}">
                  <a16:creationId xmlns:a16="http://schemas.microsoft.com/office/drawing/2014/main" id="{1DDBC836-73F1-0EF1-31FD-17948B6D2161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7132824" y="1410330"/>
              <a:ext cx="914400" cy="914400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30" name="Agrupar 29">
            <a:extLst>
              <a:ext uri="{FF2B5EF4-FFF2-40B4-BE49-F238E27FC236}">
                <a16:creationId xmlns:a16="http://schemas.microsoft.com/office/drawing/2014/main" id="{02C0D87C-50FD-7A93-55CE-759C00453E33}"/>
              </a:ext>
            </a:extLst>
          </p:cNvPr>
          <p:cNvGrpSpPr/>
          <p:nvPr/>
        </p:nvGrpSpPr>
        <p:grpSpPr>
          <a:xfrm>
            <a:off x="7965924" y="2544330"/>
            <a:ext cx="720000" cy="720000"/>
            <a:chOff x="9397482" y="3880500"/>
            <a:chExt cx="914928" cy="920706"/>
          </a:xfrm>
        </p:grpSpPr>
        <p:sp>
          <p:nvSpPr>
            <p:cNvPr id="28" name="Retângulo: Cantos Arredondados 27">
              <a:extLst>
                <a:ext uri="{FF2B5EF4-FFF2-40B4-BE49-F238E27FC236}">
                  <a16:creationId xmlns:a16="http://schemas.microsoft.com/office/drawing/2014/main" id="{166D0FDB-92AA-E3D3-0768-2B84600A19A9}"/>
                </a:ext>
              </a:extLst>
            </p:cNvPr>
            <p:cNvSpPr/>
            <p:nvPr/>
          </p:nvSpPr>
          <p:spPr>
            <a:xfrm>
              <a:off x="9397482" y="3880500"/>
              <a:ext cx="914400" cy="914400"/>
            </a:xfrm>
            <a:prstGeom prst="roundRect">
              <a:avLst>
                <a:gd name="adj" fmla="val 6945"/>
              </a:avLst>
            </a:prstGeom>
            <a:gradFill flip="none" rotWithShape="1">
              <a:gsLst>
                <a:gs pos="0">
                  <a:srgbClr val="4169E1">
                    <a:shade val="30000"/>
                    <a:satMod val="115000"/>
                  </a:srgbClr>
                </a:gs>
                <a:gs pos="50000">
                  <a:srgbClr val="4169E1">
                    <a:shade val="67500"/>
                    <a:satMod val="115000"/>
                  </a:srgbClr>
                </a:gs>
                <a:gs pos="100000">
                  <a:srgbClr val="4169E1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>
              <a:solidFill>
                <a:srgbClr val="4169E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pic>
          <p:nvPicPr>
            <p:cNvPr id="29" name="Gráfico 28" descr="Dólar com preenchimento sólido">
              <a:extLst>
                <a:ext uri="{FF2B5EF4-FFF2-40B4-BE49-F238E27FC236}">
                  <a16:creationId xmlns:a16="http://schemas.microsoft.com/office/drawing/2014/main" id="{99F90850-27EF-B2A8-59B7-E272055C7C39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9398010" y="3886806"/>
              <a:ext cx="914400" cy="914400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900A4864-8693-DFE3-4AD0-5A1B631D419F}"/>
              </a:ext>
            </a:extLst>
          </p:cNvPr>
          <p:cNvSpPr txBox="1"/>
          <p:nvPr/>
        </p:nvSpPr>
        <p:spPr>
          <a:xfrm>
            <a:off x="6212585" y="3287204"/>
            <a:ext cx="142218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100" b="1" dirty="0" err="1">
                <a:solidFill>
                  <a:srgbClr val="4169E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data_pregao</a:t>
            </a:r>
            <a:endParaRPr lang="pt-BR" sz="1100" b="1" dirty="0">
              <a:solidFill>
                <a:srgbClr val="4169E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pt-BR" sz="1100" dirty="0">
                <a:solidFill>
                  <a:srgbClr val="4169E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da negociação</a:t>
            </a:r>
            <a:endParaRPr lang="pt-BR" sz="1100" dirty="0"/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C0743A45-6235-F786-2857-F7F56027554B}"/>
              </a:ext>
            </a:extLst>
          </p:cNvPr>
          <p:cNvSpPr txBox="1"/>
          <p:nvPr/>
        </p:nvSpPr>
        <p:spPr>
          <a:xfrm>
            <a:off x="9075601" y="3287204"/>
            <a:ext cx="146459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b="1" dirty="0">
                <a:solidFill>
                  <a:srgbClr val="4169E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volume</a:t>
            </a:r>
          </a:p>
          <a:p>
            <a:pPr algn="ctr"/>
            <a:r>
              <a:rPr lang="pt-BR" sz="1100" dirty="0">
                <a:solidFill>
                  <a:srgbClr val="4169E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Quantidade negociada no dia</a:t>
            </a:r>
            <a:endParaRPr lang="pt-BR" sz="11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CCC63940-FB4A-7856-2B78-CE382C0BA58C}"/>
              </a:ext>
            </a:extLst>
          </p:cNvPr>
          <p:cNvSpPr txBox="1"/>
          <p:nvPr/>
        </p:nvSpPr>
        <p:spPr>
          <a:xfrm>
            <a:off x="10540192" y="3287204"/>
            <a:ext cx="148691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b="1" dirty="0" err="1">
                <a:solidFill>
                  <a:srgbClr val="4169E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variacao</a:t>
            </a:r>
            <a:endParaRPr lang="pt-BR" sz="1100" b="1" dirty="0">
              <a:solidFill>
                <a:srgbClr val="4169E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pt-BR" sz="1100" dirty="0">
                <a:solidFill>
                  <a:srgbClr val="4169E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Percentual da variação do preço</a:t>
            </a:r>
            <a:endParaRPr lang="pt-BR" sz="1100" dirty="0"/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6AA39F9D-4657-FF99-895F-82D25DD93B63}"/>
              </a:ext>
            </a:extLst>
          </p:cNvPr>
          <p:cNvSpPr txBox="1"/>
          <p:nvPr/>
        </p:nvSpPr>
        <p:spPr>
          <a:xfrm>
            <a:off x="7467127" y="3287204"/>
            <a:ext cx="1922974" cy="14465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100" b="1" dirty="0" err="1">
                <a:solidFill>
                  <a:srgbClr val="4169E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preco_fechamento</a:t>
            </a:r>
            <a:r>
              <a:rPr lang="pt-BR" sz="1100" b="1" dirty="0">
                <a:solidFill>
                  <a:srgbClr val="4169E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algn="ctr"/>
            <a:r>
              <a:rPr lang="pt-BR" sz="1100" b="1" dirty="0" err="1">
                <a:solidFill>
                  <a:srgbClr val="4169E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preco_abertura</a:t>
            </a:r>
            <a:endParaRPr lang="pt-BR" sz="1100" b="1" dirty="0">
              <a:solidFill>
                <a:srgbClr val="4169E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pt-BR" sz="1100" b="1" dirty="0" err="1">
                <a:solidFill>
                  <a:srgbClr val="4169E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preco_maximo</a:t>
            </a:r>
            <a:endParaRPr lang="pt-BR" sz="1100" b="1" dirty="0">
              <a:solidFill>
                <a:srgbClr val="4169E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pt-BR" sz="1100" b="1" dirty="0" err="1">
                <a:solidFill>
                  <a:srgbClr val="4169E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preco_minimo</a:t>
            </a:r>
            <a:endParaRPr lang="pt-BR" sz="1100" dirty="0">
              <a:solidFill>
                <a:srgbClr val="4169E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pt-BR" sz="1100" dirty="0">
                <a:solidFill>
                  <a:srgbClr val="4169E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Conjunto de varáveis que representam os preços diários: abertura, máxima, mínima e fechamento</a:t>
            </a:r>
          </a:p>
        </p:txBody>
      </p:sp>
    </p:spTree>
    <p:extLst>
      <p:ext uri="{BB962C8B-B14F-4D97-AF65-F5344CB8AC3E}">
        <p14:creationId xmlns:p14="http://schemas.microsoft.com/office/powerpoint/2010/main" val="24741383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594CD7-9EDC-E6DB-9039-69B2DA70FD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tângulo 40">
            <a:extLst>
              <a:ext uri="{FF2B5EF4-FFF2-40B4-BE49-F238E27FC236}">
                <a16:creationId xmlns:a16="http://schemas.microsoft.com/office/drawing/2014/main" id="{F641011B-6BC8-760C-9C59-0BF5C7B4CE34}"/>
              </a:ext>
            </a:extLst>
          </p:cNvPr>
          <p:cNvSpPr/>
          <p:nvPr/>
        </p:nvSpPr>
        <p:spPr>
          <a:xfrm>
            <a:off x="8314455" y="1089792"/>
            <a:ext cx="3576243" cy="4320000"/>
          </a:xfrm>
          <a:prstGeom prst="rect">
            <a:avLst/>
          </a:prstGeom>
          <a:solidFill>
            <a:srgbClr val="4169E1"/>
          </a:solidFill>
          <a:ln>
            <a:solidFill>
              <a:srgbClr val="4169E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id="{EAF4186C-2757-81F1-18FB-E918C2E550C5}"/>
              </a:ext>
            </a:extLst>
          </p:cNvPr>
          <p:cNvSpPr/>
          <p:nvPr/>
        </p:nvSpPr>
        <p:spPr>
          <a:xfrm>
            <a:off x="6482438" y="1738363"/>
            <a:ext cx="4936217" cy="2806668"/>
          </a:xfrm>
          <a:prstGeom prst="rect">
            <a:avLst/>
          </a:prstGeom>
          <a:solidFill>
            <a:srgbClr val="D7E5EE"/>
          </a:solidFill>
          <a:ln>
            <a:solidFill>
              <a:srgbClr val="D7E5E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1FDE235E-11A6-B2DE-BC41-14C2AE4F107D}"/>
              </a:ext>
            </a:extLst>
          </p:cNvPr>
          <p:cNvSpPr/>
          <p:nvPr/>
        </p:nvSpPr>
        <p:spPr>
          <a:xfrm>
            <a:off x="9674733" y="463550"/>
            <a:ext cx="2520000" cy="72000"/>
          </a:xfrm>
          <a:prstGeom prst="rect">
            <a:avLst/>
          </a:prstGeom>
          <a:solidFill>
            <a:srgbClr val="4169E1"/>
          </a:solidFill>
          <a:ln>
            <a:solidFill>
              <a:srgbClr val="4169E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A5E24255-6E7B-63ED-4428-21876AF3E633}"/>
              </a:ext>
            </a:extLst>
          </p:cNvPr>
          <p:cNvSpPr/>
          <p:nvPr/>
        </p:nvSpPr>
        <p:spPr>
          <a:xfrm>
            <a:off x="762" y="6314198"/>
            <a:ext cx="2520000" cy="72000"/>
          </a:xfrm>
          <a:prstGeom prst="rect">
            <a:avLst/>
          </a:prstGeom>
          <a:solidFill>
            <a:srgbClr val="4169E1"/>
          </a:solidFill>
          <a:ln>
            <a:solidFill>
              <a:srgbClr val="4169E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6184D0AF-B9A4-F63E-267F-BF8CEFD361CB}"/>
              </a:ext>
            </a:extLst>
          </p:cNvPr>
          <p:cNvSpPr/>
          <p:nvPr/>
        </p:nvSpPr>
        <p:spPr>
          <a:xfrm>
            <a:off x="1665" y="330900"/>
            <a:ext cx="5292000" cy="360000"/>
          </a:xfrm>
          <a:prstGeom prst="rect">
            <a:avLst/>
          </a:prstGeom>
          <a:solidFill>
            <a:srgbClr val="4169E1"/>
          </a:solidFill>
          <a:ln>
            <a:solidFill>
              <a:srgbClr val="4169E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pt-BR" sz="2000" b="1" dirty="0">
                <a:solidFill>
                  <a:srgbClr val="D7E5E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PRE-PROCESSAMENTO DOS DADOS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1B930B43-6D3F-2DB3-2B08-AAD055F358E3}"/>
              </a:ext>
            </a:extLst>
          </p:cNvPr>
          <p:cNvSpPr txBox="1"/>
          <p:nvPr/>
        </p:nvSpPr>
        <p:spPr>
          <a:xfrm>
            <a:off x="200971" y="2014588"/>
            <a:ext cx="5459123" cy="181588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b="1" dirty="0">
                <a:solidFill>
                  <a:srgbClr val="4169E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Tratamento de datas: </a:t>
            </a:r>
            <a:r>
              <a:rPr lang="pt-BR" sz="1400" dirty="0">
                <a:solidFill>
                  <a:srgbClr val="4169E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Ajuste no formato e preenchimento de lacunas nos registros para garantir continuidade na série temporal.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b="1" dirty="0">
                <a:solidFill>
                  <a:srgbClr val="4169E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Limpeza e conversão: </a:t>
            </a:r>
            <a:r>
              <a:rPr lang="pt-BR" sz="1400" dirty="0">
                <a:solidFill>
                  <a:srgbClr val="4169E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Padronização dos campos como volume e variação para formato numérico correto, eliminando símbolos e abreviações inconsistentes.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b="1" dirty="0">
                <a:solidFill>
                  <a:srgbClr val="4169E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Verificação de nulos: </a:t>
            </a:r>
            <a:r>
              <a:rPr lang="pt-BR" sz="1400" dirty="0">
                <a:solidFill>
                  <a:srgbClr val="4169E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Confirmação que, após o tratamento, não havia dados faltantes nos registros utilizados.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53201EA6-CF7A-1C38-1FBA-183A7C286793}"/>
              </a:ext>
            </a:extLst>
          </p:cNvPr>
          <p:cNvSpPr txBox="1"/>
          <p:nvPr/>
        </p:nvSpPr>
        <p:spPr>
          <a:xfrm>
            <a:off x="200971" y="4583647"/>
            <a:ext cx="5459123" cy="1169551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rgbClr val="4169E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Essas etapas garantem </a:t>
            </a:r>
            <a:r>
              <a:rPr lang="pt-BR" sz="1400" b="1" dirty="0">
                <a:solidFill>
                  <a:srgbClr val="4169E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qualidade, consistência e confiabilidade</a:t>
            </a:r>
            <a:r>
              <a:rPr lang="pt-BR" sz="1400" dirty="0">
                <a:solidFill>
                  <a:srgbClr val="4169E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dos dados utilizados.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rgbClr val="4169E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Uma base limpa e bem estruturada é essencial para que o modelo aprenda com precisão e gere </a:t>
            </a:r>
            <a:r>
              <a:rPr lang="pt-BR" sz="1400" b="1" dirty="0">
                <a:solidFill>
                  <a:srgbClr val="4169E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previsões robustas e confiáveis</a:t>
            </a:r>
            <a:r>
              <a:rPr lang="pt-BR" sz="1400" dirty="0">
                <a:solidFill>
                  <a:srgbClr val="4169E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  <p:grpSp>
        <p:nvGrpSpPr>
          <p:cNvPr id="29" name="Agrupar 28">
            <a:extLst>
              <a:ext uri="{FF2B5EF4-FFF2-40B4-BE49-F238E27FC236}">
                <a16:creationId xmlns:a16="http://schemas.microsoft.com/office/drawing/2014/main" id="{E771BB4B-152C-9323-33B7-DA9C03B0D282}"/>
              </a:ext>
            </a:extLst>
          </p:cNvPr>
          <p:cNvGrpSpPr/>
          <p:nvPr/>
        </p:nvGrpSpPr>
        <p:grpSpPr>
          <a:xfrm>
            <a:off x="10153366" y="2432497"/>
            <a:ext cx="914400" cy="914400"/>
            <a:chOff x="9674733" y="2267712"/>
            <a:chExt cx="914400" cy="9144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8" name="Retângulo: Cantos Arredondados 17">
              <a:extLst>
                <a:ext uri="{FF2B5EF4-FFF2-40B4-BE49-F238E27FC236}">
                  <a16:creationId xmlns:a16="http://schemas.microsoft.com/office/drawing/2014/main" id="{E989D691-B32C-2036-2869-B2856AA4E3FF}"/>
                </a:ext>
              </a:extLst>
            </p:cNvPr>
            <p:cNvSpPr/>
            <p:nvPr/>
          </p:nvSpPr>
          <p:spPr>
            <a:xfrm>
              <a:off x="9674733" y="2267712"/>
              <a:ext cx="914400" cy="914400"/>
            </a:xfrm>
            <a:prstGeom prst="roundRect">
              <a:avLst>
                <a:gd name="adj" fmla="val 9375"/>
              </a:avLst>
            </a:prstGeom>
            <a:solidFill>
              <a:srgbClr val="4169E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20" name="Gráfico 19" descr="Gráfico de barras com preenchimento sólido">
              <a:extLst>
                <a:ext uri="{FF2B5EF4-FFF2-40B4-BE49-F238E27FC236}">
                  <a16:creationId xmlns:a16="http://schemas.microsoft.com/office/drawing/2014/main" id="{2E2ACC7A-667C-CD8E-BACF-10F1DCF3423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774314" y="2351393"/>
              <a:ext cx="720000" cy="720000"/>
            </a:xfrm>
            <a:prstGeom prst="rect">
              <a:avLst/>
            </a:prstGeom>
          </p:spPr>
        </p:pic>
      </p:grp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A246DB07-3088-5D24-9B1F-A3FC667A67D4}"/>
              </a:ext>
            </a:extLst>
          </p:cNvPr>
          <p:cNvGrpSpPr/>
          <p:nvPr/>
        </p:nvGrpSpPr>
        <p:grpSpPr>
          <a:xfrm>
            <a:off x="8473679" y="2432497"/>
            <a:ext cx="914400" cy="914400"/>
            <a:chOff x="8590978" y="2267712"/>
            <a:chExt cx="914400" cy="9144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7" name="Retângulo: Cantos Arredondados 16">
              <a:extLst>
                <a:ext uri="{FF2B5EF4-FFF2-40B4-BE49-F238E27FC236}">
                  <a16:creationId xmlns:a16="http://schemas.microsoft.com/office/drawing/2014/main" id="{AA0A8ED0-2D2C-407B-EE9E-697C6E612CD9}"/>
                </a:ext>
              </a:extLst>
            </p:cNvPr>
            <p:cNvSpPr/>
            <p:nvPr/>
          </p:nvSpPr>
          <p:spPr>
            <a:xfrm>
              <a:off x="8590978" y="2267712"/>
              <a:ext cx="914400" cy="914400"/>
            </a:xfrm>
            <a:prstGeom prst="roundRect">
              <a:avLst>
                <a:gd name="adj" fmla="val 9375"/>
              </a:avLst>
            </a:prstGeom>
            <a:solidFill>
              <a:srgbClr val="4169E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22" name="Gráfico 21" descr="Engrenagens com preenchimento sólido">
              <a:extLst>
                <a:ext uri="{FF2B5EF4-FFF2-40B4-BE49-F238E27FC236}">
                  <a16:creationId xmlns:a16="http://schemas.microsoft.com/office/drawing/2014/main" id="{5C2A516E-CDBE-3DBB-FBBE-7D792A56298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686078" y="2356913"/>
              <a:ext cx="720000" cy="720000"/>
            </a:xfrm>
            <a:prstGeom prst="rect">
              <a:avLst/>
            </a:prstGeom>
          </p:spPr>
        </p:pic>
      </p:grpSp>
      <p:grpSp>
        <p:nvGrpSpPr>
          <p:cNvPr id="40" name="Agrupar 39">
            <a:extLst>
              <a:ext uri="{FF2B5EF4-FFF2-40B4-BE49-F238E27FC236}">
                <a16:creationId xmlns:a16="http://schemas.microsoft.com/office/drawing/2014/main" id="{C72C17EF-2EF3-8CB4-B02B-05C5C3A895B8}"/>
              </a:ext>
            </a:extLst>
          </p:cNvPr>
          <p:cNvGrpSpPr/>
          <p:nvPr/>
        </p:nvGrpSpPr>
        <p:grpSpPr>
          <a:xfrm>
            <a:off x="6793992" y="2432497"/>
            <a:ext cx="914400" cy="914400"/>
            <a:chOff x="7507224" y="2267712"/>
            <a:chExt cx="914400" cy="9144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4" name="Retângulo: Cantos Arredondados 13">
              <a:extLst>
                <a:ext uri="{FF2B5EF4-FFF2-40B4-BE49-F238E27FC236}">
                  <a16:creationId xmlns:a16="http://schemas.microsoft.com/office/drawing/2014/main" id="{8EBFE147-3334-4A96-8166-CEF5BAD97663}"/>
                </a:ext>
              </a:extLst>
            </p:cNvPr>
            <p:cNvSpPr/>
            <p:nvPr/>
          </p:nvSpPr>
          <p:spPr>
            <a:xfrm>
              <a:off x="7507224" y="2267712"/>
              <a:ext cx="914400" cy="914400"/>
            </a:xfrm>
            <a:prstGeom prst="roundRect">
              <a:avLst>
                <a:gd name="adj" fmla="val 9375"/>
              </a:avLst>
            </a:prstGeom>
            <a:solidFill>
              <a:srgbClr val="4169E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7" name="Agrupar 26">
              <a:extLst>
                <a:ext uri="{FF2B5EF4-FFF2-40B4-BE49-F238E27FC236}">
                  <a16:creationId xmlns:a16="http://schemas.microsoft.com/office/drawing/2014/main" id="{B5BE8D05-F5C6-187E-4569-5F1BD2C28A68}"/>
                </a:ext>
              </a:extLst>
            </p:cNvPr>
            <p:cNvGrpSpPr/>
            <p:nvPr/>
          </p:nvGrpSpPr>
          <p:grpSpPr>
            <a:xfrm>
              <a:off x="7652085" y="2454912"/>
              <a:ext cx="624677" cy="540000"/>
              <a:chOff x="6312679" y="2165326"/>
              <a:chExt cx="624677" cy="540000"/>
            </a:xfrm>
          </p:grpSpPr>
          <p:pic>
            <p:nvPicPr>
              <p:cNvPr id="26" name="Gráfico 25" descr="Documento com preenchimento sólido">
                <a:extLst>
                  <a:ext uri="{FF2B5EF4-FFF2-40B4-BE49-F238E27FC236}">
                    <a16:creationId xmlns:a16="http://schemas.microsoft.com/office/drawing/2014/main" id="{E673FCFC-951D-7FC3-80A1-016DE02C5E4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6312679" y="2165326"/>
                <a:ext cx="540000" cy="540000"/>
              </a:xfrm>
              <a:prstGeom prst="rect">
                <a:avLst/>
              </a:prstGeom>
            </p:spPr>
          </p:pic>
          <p:pic>
            <p:nvPicPr>
              <p:cNvPr id="24" name="Gráfico 23" descr="Aviso com preenchimento sólido">
                <a:extLst>
                  <a:ext uri="{FF2B5EF4-FFF2-40B4-BE49-F238E27FC236}">
                    <a16:creationId xmlns:a16="http://schemas.microsoft.com/office/drawing/2014/main" id="{83C18D7E-2B7F-56A0-CEE6-420E6603A9D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6685356" y="2435326"/>
                <a:ext cx="252000" cy="252000"/>
              </a:xfrm>
              <a:prstGeom prst="rect">
                <a:avLst/>
              </a:prstGeom>
            </p:spPr>
          </p:pic>
        </p:grpSp>
      </p:grpSp>
      <p:cxnSp>
        <p:nvCxnSpPr>
          <p:cNvPr id="33" name="Conector de Seta Reta 32">
            <a:extLst>
              <a:ext uri="{FF2B5EF4-FFF2-40B4-BE49-F238E27FC236}">
                <a16:creationId xmlns:a16="http://schemas.microsoft.com/office/drawing/2014/main" id="{3C569120-62FD-A513-97D5-B4EA7E9479BA}"/>
              </a:ext>
            </a:extLst>
          </p:cNvPr>
          <p:cNvCxnSpPr>
            <a:stCxn id="14" idx="3"/>
            <a:endCxn id="17" idx="1"/>
          </p:cNvCxnSpPr>
          <p:nvPr/>
        </p:nvCxnSpPr>
        <p:spPr>
          <a:xfrm>
            <a:off x="7708392" y="2889697"/>
            <a:ext cx="765287" cy="0"/>
          </a:xfrm>
          <a:prstGeom prst="straightConnector1">
            <a:avLst/>
          </a:prstGeom>
          <a:ln>
            <a:solidFill>
              <a:srgbClr val="4169E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33">
            <a:extLst>
              <a:ext uri="{FF2B5EF4-FFF2-40B4-BE49-F238E27FC236}">
                <a16:creationId xmlns:a16="http://schemas.microsoft.com/office/drawing/2014/main" id="{1126B686-20D3-9268-1BA2-8B134664B2F4}"/>
              </a:ext>
            </a:extLst>
          </p:cNvPr>
          <p:cNvCxnSpPr>
            <a:cxnSpLocks/>
            <a:stCxn id="17" idx="3"/>
            <a:endCxn id="18" idx="1"/>
          </p:cNvCxnSpPr>
          <p:nvPr/>
        </p:nvCxnSpPr>
        <p:spPr>
          <a:xfrm>
            <a:off x="9388079" y="2889697"/>
            <a:ext cx="765287" cy="0"/>
          </a:xfrm>
          <a:prstGeom prst="straightConnector1">
            <a:avLst/>
          </a:prstGeom>
          <a:ln>
            <a:solidFill>
              <a:srgbClr val="4169E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31514A35-C13A-8D5D-B5B9-CC7095E99853}"/>
              </a:ext>
            </a:extLst>
          </p:cNvPr>
          <p:cNvSpPr txBox="1"/>
          <p:nvPr/>
        </p:nvSpPr>
        <p:spPr>
          <a:xfrm>
            <a:off x="6588172" y="3395345"/>
            <a:ext cx="150233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050" dirty="0">
                <a:solidFill>
                  <a:srgbClr val="4169E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DADOS BRUTOS</a:t>
            </a:r>
          </a:p>
          <a:p>
            <a:pPr algn="ctr"/>
            <a:r>
              <a:rPr lang="pt-BR" sz="1050" dirty="0">
                <a:solidFill>
                  <a:srgbClr val="4169E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Formato inconsistente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099F1C73-1D18-E989-CF1F-9D32CF05DDF3}"/>
              </a:ext>
            </a:extLst>
          </p:cNvPr>
          <p:cNvSpPr txBox="1"/>
          <p:nvPr/>
        </p:nvSpPr>
        <p:spPr>
          <a:xfrm>
            <a:off x="8206560" y="3395345"/>
            <a:ext cx="140775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050" dirty="0">
                <a:solidFill>
                  <a:srgbClr val="4169E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PROCESSAMENTO</a:t>
            </a:r>
          </a:p>
          <a:p>
            <a:pPr algn="ctr"/>
            <a:r>
              <a:rPr lang="pt-BR" sz="1050" dirty="0">
                <a:solidFill>
                  <a:srgbClr val="4169E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Tratamento aplicado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B3B2A993-AD6F-F38A-D867-9C12C02C978C}"/>
              </a:ext>
            </a:extLst>
          </p:cNvPr>
          <p:cNvSpPr txBox="1"/>
          <p:nvPr/>
        </p:nvSpPr>
        <p:spPr>
          <a:xfrm>
            <a:off x="9730372" y="3395345"/>
            <a:ext cx="168828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050" dirty="0">
                <a:solidFill>
                  <a:srgbClr val="4169E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DADOS LIMPOS</a:t>
            </a:r>
          </a:p>
          <a:p>
            <a:pPr algn="ctr"/>
            <a:r>
              <a:rPr lang="pt-BR" sz="1050" dirty="0">
                <a:solidFill>
                  <a:srgbClr val="4169E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Prontos para modelagem</a:t>
            </a: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139DD449-90ED-2B69-7D7C-7244639C21BF}"/>
              </a:ext>
            </a:extLst>
          </p:cNvPr>
          <p:cNvSpPr txBox="1"/>
          <p:nvPr/>
        </p:nvSpPr>
        <p:spPr>
          <a:xfrm>
            <a:off x="2239" y="1638398"/>
            <a:ext cx="2160000" cy="369332"/>
          </a:xfrm>
          <a:prstGeom prst="rect">
            <a:avLst/>
          </a:prstGeom>
          <a:solidFill>
            <a:srgbClr val="4169E1"/>
          </a:solidFill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D7E5E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O que foi feito: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0F965749-1E4B-7CEE-892F-4A8545409CB1}"/>
              </a:ext>
            </a:extLst>
          </p:cNvPr>
          <p:cNvSpPr txBox="1"/>
          <p:nvPr/>
        </p:nvSpPr>
        <p:spPr>
          <a:xfrm>
            <a:off x="1" y="4177485"/>
            <a:ext cx="2160000" cy="369332"/>
          </a:xfrm>
          <a:prstGeom prst="rect">
            <a:avLst/>
          </a:prstGeom>
          <a:solidFill>
            <a:srgbClr val="4169E1"/>
          </a:solidFill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D7E5E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Por que: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862B680-9600-656D-498F-E0C4479A57A8}"/>
              </a:ext>
            </a:extLst>
          </p:cNvPr>
          <p:cNvSpPr txBox="1"/>
          <p:nvPr/>
        </p:nvSpPr>
        <p:spPr>
          <a:xfrm>
            <a:off x="200970" y="849814"/>
            <a:ext cx="58950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rgbClr val="4169E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 sucesso do modelo começa na base: nesta etapa, os dados passaram por um pré-processamento para eliminar ruídos e inconsistências.</a:t>
            </a:r>
          </a:p>
        </p:txBody>
      </p:sp>
    </p:spTree>
    <p:extLst>
      <p:ext uri="{BB962C8B-B14F-4D97-AF65-F5344CB8AC3E}">
        <p14:creationId xmlns:p14="http://schemas.microsoft.com/office/powerpoint/2010/main" val="80094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2FA770-7F94-FC4F-3ECA-71FE5A9F64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67D2EC69-E342-9187-09D5-A063CA08033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4169E1">
                  <a:shade val="30000"/>
                  <a:satMod val="115000"/>
                </a:srgbClr>
              </a:gs>
              <a:gs pos="50000">
                <a:srgbClr val="4169E1">
                  <a:shade val="67500"/>
                  <a:satMod val="115000"/>
                </a:srgbClr>
              </a:gs>
              <a:gs pos="100000">
                <a:srgbClr val="4169E1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5" name="Retângulo: Cantos Arredondados 84">
            <a:extLst>
              <a:ext uri="{FF2B5EF4-FFF2-40B4-BE49-F238E27FC236}">
                <a16:creationId xmlns:a16="http://schemas.microsoft.com/office/drawing/2014/main" id="{FD54C534-B15A-ED67-4887-876BAE544710}"/>
              </a:ext>
            </a:extLst>
          </p:cNvPr>
          <p:cNvSpPr/>
          <p:nvPr/>
        </p:nvSpPr>
        <p:spPr>
          <a:xfrm>
            <a:off x="672123" y="1566852"/>
            <a:ext cx="10743361" cy="4380319"/>
          </a:xfrm>
          <a:prstGeom prst="roundRect">
            <a:avLst>
              <a:gd name="adj" fmla="val 6139"/>
            </a:avLst>
          </a:prstGeom>
          <a:solidFill>
            <a:srgbClr val="D7E5EE"/>
          </a:solidFill>
          <a:ln>
            <a:solidFill>
              <a:srgbClr val="D7E5E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sz="1400" b="1" dirty="0">
                <a:solidFill>
                  <a:srgbClr val="4169E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FEATURES CRIADAS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18798001-A9B3-435D-7908-60054A6C7F85}"/>
              </a:ext>
            </a:extLst>
          </p:cNvPr>
          <p:cNvSpPr/>
          <p:nvPr/>
        </p:nvSpPr>
        <p:spPr>
          <a:xfrm>
            <a:off x="9665208" y="463550"/>
            <a:ext cx="2520000" cy="72000"/>
          </a:xfrm>
          <a:prstGeom prst="rect">
            <a:avLst/>
          </a:prstGeom>
          <a:solidFill>
            <a:srgbClr val="D7E5EE"/>
          </a:solidFill>
          <a:ln>
            <a:solidFill>
              <a:srgbClr val="D7E5E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FFAB2395-949C-C3B8-A767-A11F762F7B1A}"/>
              </a:ext>
            </a:extLst>
          </p:cNvPr>
          <p:cNvSpPr/>
          <p:nvPr/>
        </p:nvSpPr>
        <p:spPr>
          <a:xfrm>
            <a:off x="-5955" y="330900"/>
            <a:ext cx="5292000" cy="360000"/>
          </a:xfrm>
          <a:prstGeom prst="rect">
            <a:avLst/>
          </a:prstGeom>
          <a:solidFill>
            <a:srgbClr val="D7E5EE"/>
          </a:solidFill>
          <a:ln>
            <a:solidFill>
              <a:srgbClr val="D7E5E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pt-BR" sz="2000" b="1" dirty="0">
                <a:solidFill>
                  <a:srgbClr val="4169E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ENGENHARIA DE FEATURE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5EA76960-A2D9-A3B6-E01C-2300E0F1019E}"/>
              </a:ext>
            </a:extLst>
          </p:cNvPr>
          <p:cNvSpPr txBox="1"/>
          <p:nvPr/>
        </p:nvSpPr>
        <p:spPr>
          <a:xfrm>
            <a:off x="672123" y="789591"/>
            <a:ext cx="11160211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rgbClr val="D7E5E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 partir dos dados originais, extraímos variáveis estratégicas que ajudam o modelo a identificar padrões complexos e realizar previsões mais confiáveis.</a:t>
            </a:r>
            <a:endParaRPr lang="pt-BR" sz="2000" b="1" dirty="0">
              <a:solidFill>
                <a:srgbClr val="D7E5EE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9" name="Retângulo 138">
            <a:extLst>
              <a:ext uri="{FF2B5EF4-FFF2-40B4-BE49-F238E27FC236}">
                <a16:creationId xmlns:a16="http://schemas.microsoft.com/office/drawing/2014/main" id="{F5D43D91-1FE6-919B-A40D-4AD7E2407C87}"/>
              </a:ext>
            </a:extLst>
          </p:cNvPr>
          <p:cNvSpPr/>
          <p:nvPr/>
        </p:nvSpPr>
        <p:spPr>
          <a:xfrm>
            <a:off x="762" y="6314198"/>
            <a:ext cx="2520000" cy="72000"/>
          </a:xfrm>
          <a:prstGeom prst="rect">
            <a:avLst/>
          </a:prstGeom>
          <a:solidFill>
            <a:srgbClr val="D7E5EE"/>
          </a:solidFill>
          <a:ln>
            <a:solidFill>
              <a:srgbClr val="D7E5E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7" name="Retângulo: Cantos Arredondados 96">
            <a:extLst>
              <a:ext uri="{FF2B5EF4-FFF2-40B4-BE49-F238E27FC236}">
                <a16:creationId xmlns:a16="http://schemas.microsoft.com/office/drawing/2014/main" id="{17B29985-03E3-E22C-8B6A-D8E642502F9F}"/>
              </a:ext>
            </a:extLst>
          </p:cNvPr>
          <p:cNvSpPr/>
          <p:nvPr/>
        </p:nvSpPr>
        <p:spPr>
          <a:xfrm>
            <a:off x="1165594" y="2505957"/>
            <a:ext cx="4673398" cy="1049507"/>
          </a:xfrm>
          <a:prstGeom prst="roundRect">
            <a:avLst>
              <a:gd name="adj" fmla="val 10486"/>
            </a:avLst>
          </a:prstGeom>
          <a:solidFill>
            <a:srgbClr val="D7E5EE"/>
          </a:solidFill>
          <a:ln>
            <a:solidFill>
              <a:srgbClr val="4169E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sz="1100" b="1" dirty="0">
              <a:solidFill>
                <a:srgbClr val="4169E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endParaRPr lang="pt-BR" sz="1100" b="1" dirty="0">
              <a:solidFill>
                <a:srgbClr val="4169E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28" name="Agrupar 127">
            <a:extLst>
              <a:ext uri="{FF2B5EF4-FFF2-40B4-BE49-F238E27FC236}">
                <a16:creationId xmlns:a16="http://schemas.microsoft.com/office/drawing/2014/main" id="{89F35650-BDEF-7104-17D5-9D1DEC54766A}"/>
              </a:ext>
            </a:extLst>
          </p:cNvPr>
          <p:cNvGrpSpPr/>
          <p:nvPr/>
        </p:nvGrpSpPr>
        <p:grpSpPr>
          <a:xfrm>
            <a:off x="981707" y="3011900"/>
            <a:ext cx="372700" cy="360000"/>
            <a:chOff x="8146747" y="3208584"/>
            <a:chExt cx="376803" cy="360000"/>
          </a:xfrm>
        </p:grpSpPr>
        <p:sp>
          <p:nvSpPr>
            <p:cNvPr id="122" name="Retângulo 121">
              <a:extLst>
                <a:ext uri="{FF2B5EF4-FFF2-40B4-BE49-F238E27FC236}">
                  <a16:creationId xmlns:a16="http://schemas.microsoft.com/office/drawing/2014/main" id="{F1A602F6-52A3-294D-C201-673EC16E24B1}"/>
                </a:ext>
              </a:extLst>
            </p:cNvPr>
            <p:cNvSpPr/>
            <p:nvPr/>
          </p:nvSpPr>
          <p:spPr>
            <a:xfrm>
              <a:off x="8163550" y="3208584"/>
              <a:ext cx="360000" cy="360000"/>
            </a:xfrm>
            <a:prstGeom prst="rect">
              <a:avLst/>
            </a:prstGeom>
            <a:solidFill>
              <a:srgbClr val="D7E5EE"/>
            </a:solidFill>
            <a:ln>
              <a:solidFill>
                <a:srgbClr val="D7E5E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19" name="Gráfico 118" descr="Cronômetro 66% com preenchimento sólido">
              <a:extLst>
                <a:ext uri="{FF2B5EF4-FFF2-40B4-BE49-F238E27FC236}">
                  <a16:creationId xmlns:a16="http://schemas.microsoft.com/office/drawing/2014/main" id="{40AE7965-4C90-795A-31A1-088CE6E7952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146747" y="3208584"/>
              <a:ext cx="360000" cy="360000"/>
            </a:xfrm>
            <a:prstGeom prst="rect">
              <a:avLst/>
            </a:prstGeom>
          </p:spPr>
        </p:pic>
      </p:grpSp>
      <p:cxnSp>
        <p:nvCxnSpPr>
          <p:cNvPr id="124" name="Conector reto 123">
            <a:extLst>
              <a:ext uri="{FF2B5EF4-FFF2-40B4-BE49-F238E27FC236}">
                <a16:creationId xmlns:a16="http://schemas.microsoft.com/office/drawing/2014/main" id="{89BB8CBC-640B-3A75-E292-02C871D951B8}"/>
              </a:ext>
            </a:extLst>
          </p:cNvPr>
          <p:cNvCxnSpPr>
            <a:cxnSpLocks/>
          </p:cNvCxnSpPr>
          <p:nvPr/>
        </p:nvCxnSpPr>
        <p:spPr>
          <a:xfrm>
            <a:off x="1162861" y="2746541"/>
            <a:ext cx="4670800" cy="0"/>
          </a:xfrm>
          <a:prstGeom prst="line">
            <a:avLst/>
          </a:prstGeom>
          <a:ln>
            <a:solidFill>
              <a:srgbClr val="4169E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FE50ACC1-96F3-748F-4CD3-C5603B516265}"/>
              </a:ext>
            </a:extLst>
          </p:cNvPr>
          <p:cNvSpPr txBox="1"/>
          <p:nvPr/>
        </p:nvSpPr>
        <p:spPr>
          <a:xfrm>
            <a:off x="1328966" y="2801909"/>
            <a:ext cx="450469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b="1" dirty="0" err="1">
                <a:solidFill>
                  <a:srgbClr val="4169E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Lag</a:t>
            </a:r>
            <a:r>
              <a:rPr lang="pt-BR" sz="1100" b="1" dirty="0">
                <a:solidFill>
                  <a:srgbClr val="4169E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Features</a:t>
            </a:r>
          </a:p>
          <a:p>
            <a:r>
              <a:rPr lang="pt-BR" sz="1100" dirty="0">
                <a:solidFill>
                  <a:srgbClr val="4169E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Criam a “memória histórica” dos dias anteriores – </a:t>
            </a:r>
            <a:r>
              <a:rPr lang="pt-BR" sz="1100" b="1" dirty="0">
                <a:solidFill>
                  <a:srgbClr val="4169E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preços, volume e variações</a:t>
            </a:r>
            <a:r>
              <a:rPr lang="pt-BR" sz="1100" dirty="0">
                <a:solidFill>
                  <a:srgbClr val="4169E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– fundamentais para análise temporal.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11208C40-9DB5-5BC9-FD98-E7EEF47F4239}"/>
              </a:ext>
            </a:extLst>
          </p:cNvPr>
          <p:cNvSpPr txBox="1"/>
          <p:nvPr/>
        </p:nvSpPr>
        <p:spPr>
          <a:xfrm>
            <a:off x="2732114" y="2472405"/>
            <a:ext cx="12093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>
                <a:solidFill>
                  <a:srgbClr val="4169E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DEFASADAS</a:t>
            </a:r>
          </a:p>
        </p:txBody>
      </p:sp>
      <p:sp>
        <p:nvSpPr>
          <p:cNvPr id="105" name="Retângulo: Cantos Arredondados 104">
            <a:extLst>
              <a:ext uri="{FF2B5EF4-FFF2-40B4-BE49-F238E27FC236}">
                <a16:creationId xmlns:a16="http://schemas.microsoft.com/office/drawing/2014/main" id="{9F7E0D20-4DA5-F463-3F84-1275CB77E12C}"/>
              </a:ext>
            </a:extLst>
          </p:cNvPr>
          <p:cNvSpPr/>
          <p:nvPr/>
        </p:nvSpPr>
        <p:spPr>
          <a:xfrm>
            <a:off x="1183901" y="3922492"/>
            <a:ext cx="4673398" cy="1608842"/>
          </a:xfrm>
          <a:prstGeom prst="roundRect">
            <a:avLst>
              <a:gd name="adj" fmla="val 10486"/>
            </a:avLst>
          </a:prstGeom>
          <a:solidFill>
            <a:srgbClr val="D7E5EE"/>
          </a:solidFill>
          <a:ln>
            <a:solidFill>
              <a:srgbClr val="4169E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sz="1200" b="1" dirty="0">
              <a:solidFill>
                <a:srgbClr val="4169E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endParaRPr lang="pt-BR" sz="1200" b="1" dirty="0">
              <a:solidFill>
                <a:srgbClr val="4169E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25" name="Conector reto 124">
            <a:extLst>
              <a:ext uri="{FF2B5EF4-FFF2-40B4-BE49-F238E27FC236}">
                <a16:creationId xmlns:a16="http://schemas.microsoft.com/office/drawing/2014/main" id="{975F4B21-CF7E-82A8-5149-C05EAFA571EF}"/>
              </a:ext>
            </a:extLst>
          </p:cNvPr>
          <p:cNvCxnSpPr>
            <a:cxnSpLocks/>
          </p:cNvCxnSpPr>
          <p:nvPr/>
        </p:nvCxnSpPr>
        <p:spPr>
          <a:xfrm>
            <a:off x="1184010" y="4207843"/>
            <a:ext cx="4673287" cy="0"/>
          </a:xfrm>
          <a:prstGeom prst="line">
            <a:avLst/>
          </a:prstGeom>
          <a:ln>
            <a:solidFill>
              <a:srgbClr val="4169E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9" name="Agrupar 128">
            <a:extLst>
              <a:ext uri="{FF2B5EF4-FFF2-40B4-BE49-F238E27FC236}">
                <a16:creationId xmlns:a16="http://schemas.microsoft.com/office/drawing/2014/main" id="{92D9AED1-6946-F1FB-B8CF-3D87D5BA4FF4}"/>
              </a:ext>
            </a:extLst>
          </p:cNvPr>
          <p:cNvGrpSpPr/>
          <p:nvPr/>
        </p:nvGrpSpPr>
        <p:grpSpPr>
          <a:xfrm>
            <a:off x="5686822" y="5020427"/>
            <a:ext cx="360000" cy="360000"/>
            <a:chOff x="10650514" y="1878191"/>
            <a:chExt cx="362030" cy="360191"/>
          </a:xfrm>
        </p:grpSpPr>
        <p:sp>
          <p:nvSpPr>
            <p:cNvPr id="126" name="Retângulo 125">
              <a:extLst>
                <a:ext uri="{FF2B5EF4-FFF2-40B4-BE49-F238E27FC236}">
                  <a16:creationId xmlns:a16="http://schemas.microsoft.com/office/drawing/2014/main" id="{57190CA0-8BE5-83C0-02AA-8C28D35514F3}"/>
                </a:ext>
              </a:extLst>
            </p:cNvPr>
            <p:cNvSpPr/>
            <p:nvPr/>
          </p:nvSpPr>
          <p:spPr>
            <a:xfrm>
              <a:off x="10650514" y="1878382"/>
              <a:ext cx="360000" cy="360000"/>
            </a:xfrm>
            <a:prstGeom prst="rect">
              <a:avLst/>
            </a:prstGeom>
            <a:solidFill>
              <a:srgbClr val="D7E5EE"/>
            </a:solidFill>
            <a:ln>
              <a:solidFill>
                <a:srgbClr val="D7E5E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15" name="Gráfico 114" descr="Gráfico de barras com preenchimento sólido">
              <a:extLst>
                <a:ext uri="{FF2B5EF4-FFF2-40B4-BE49-F238E27FC236}">
                  <a16:creationId xmlns:a16="http://schemas.microsoft.com/office/drawing/2014/main" id="{66CEC8A7-5D9E-1C5D-A311-F8BAEDF9B4C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0652544" y="1878191"/>
              <a:ext cx="360000" cy="360000"/>
            </a:xfrm>
            <a:prstGeom prst="rect">
              <a:avLst/>
            </a:prstGeom>
          </p:spPr>
        </p:pic>
      </p:grp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B6AB1F92-F8B6-949E-744F-E6197E26922A}"/>
              </a:ext>
            </a:extLst>
          </p:cNvPr>
          <p:cNvSpPr txBox="1"/>
          <p:nvPr/>
        </p:nvSpPr>
        <p:spPr>
          <a:xfrm>
            <a:off x="1181154" y="4751187"/>
            <a:ext cx="4639393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100" b="1" dirty="0">
                <a:solidFill>
                  <a:srgbClr val="4169E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Retornos Percentuais</a:t>
            </a:r>
          </a:p>
          <a:p>
            <a:r>
              <a:rPr lang="pt-BR" sz="1100" dirty="0">
                <a:solidFill>
                  <a:srgbClr val="4169E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Os retornos percentuais capturam variações relativas nos preços, tornando a análise mais estável e comparável ao longo do tempo do que quando usamos valores absolutos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CBB18BC4-3CE4-DA66-0BFC-A3B96E3158B8}"/>
              </a:ext>
            </a:extLst>
          </p:cNvPr>
          <p:cNvSpPr txBox="1"/>
          <p:nvPr/>
        </p:nvSpPr>
        <p:spPr>
          <a:xfrm>
            <a:off x="1181154" y="4186940"/>
            <a:ext cx="463939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b="1" dirty="0">
                <a:solidFill>
                  <a:srgbClr val="4169E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Amplitude Diária</a:t>
            </a:r>
          </a:p>
          <a:p>
            <a:r>
              <a:rPr lang="pt-BR" sz="1100" dirty="0">
                <a:solidFill>
                  <a:srgbClr val="4169E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Calculam a diferença entre o preço máximo e mínimo do dia – um indicador direto de </a:t>
            </a:r>
            <a:r>
              <a:rPr lang="pt-BR" sz="1100" b="1" dirty="0">
                <a:solidFill>
                  <a:srgbClr val="4169E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volatilidade</a:t>
            </a:r>
            <a:r>
              <a:rPr lang="pt-BR" sz="1100" dirty="0">
                <a:solidFill>
                  <a:srgbClr val="4169E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interna.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1F216F9B-CAE6-3D2C-D5C1-B377CFA7E8B2}"/>
              </a:ext>
            </a:extLst>
          </p:cNvPr>
          <p:cNvSpPr txBox="1"/>
          <p:nvPr/>
        </p:nvSpPr>
        <p:spPr>
          <a:xfrm>
            <a:off x="2755752" y="3913623"/>
            <a:ext cx="13219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>
                <a:solidFill>
                  <a:srgbClr val="4169E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DERIVADAS</a:t>
            </a:r>
          </a:p>
        </p:txBody>
      </p:sp>
      <p:sp>
        <p:nvSpPr>
          <p:cNvPr id="106" name="Retângulo: Cantos Arredondados 105">
            <a:extLst>
              <a:ext uri="{FF2B5EF4-FFF2-40B4-BE49-F238E27FC236}">
                <a16:creationId xmlns:a16="http://schemas.microsoft.com/office/drawing/2014/main" id="{F4BD2ADB-66C2-1BC4-FBE7-C94718685070}"/>
              </a:ext>
            </a:extLst>
          </p:cNvPr>
          <p:cNvSpPr/>
          <p:nvPr/>
        </p:nvSpPr>
        <p:spPr>
          <a:xfrm>
            <a:off x="6292703" y="2505957"/>
            <a:ext cx="4639393" cy="2841107"/>
          </a:xfrm>
          <a:prstGeom prst="roundRect">
            <a:avLst>
              <a:gd name="adj" fmla="val 7536"/>
            </a:avLst>
          </a:prstGeom>
          <a:solidFill>
            <a:srgbClr val="D7E5EE"/>
          </a:solidFill>
          <a:ln>
            <a:solidFill>
              <a:srgbClr val="4169E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sz="1000" b="1" dirty="0">
              <a:solidFill>
                <a:srgbClr val="4169E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34" name="Agrupar 133">
            <a:extLst>
              <a:ext uri="{FF2B5EF4-FFF2-40B4-BE49-F238E27FC236}">
                <a16:creationId xmlns:a16="http://schemas.microsoft.com/office/drawing/2014/main" id="{53D40423-ABFD-821E-4C6F-31A54A6DCBCA}"/>
              </a:ext>
            </a:extLst>
          </p:cNvPr>
          <p:cNvGrpSpPr/>
          <p:nvPr/>
        </p:nvGrpSpPr>
        <p:grpSpPr>
          <a:xfrm>
            <a:off x="10749321" y="4795974"/>
            <a:ext cx="360000" cy="360000"/>
            <a:chOff x="9908148" y="1899302"/>
            <a:chExt cx="288000" cy="289660"/>
          </a:xfrm>
        </p:grpSpPr>
        <p:sp>
          <p:nvSpPr>
            <p:cNvPr id="132" name="Retângulo 131">
              <a:extLst>
                <a:ext uri="{FF2B5EF4-FFF2-40B4-BE49-F238E27FC236}">
                  <a16:creationId xmlns:a16="http://schemas.microsoft.com/office/drawing/2014/main" id="{3D1C6950-5E6D-512B-75E5-A40DB161BDE6}"/>
                </a:ext>
              </a:extLst>
            </p:cNvPr>
            <p:cNvSpPr/>
            <p:nvPr/>
          </p:nvSpPr>
          <p:spPr>
            <a:xfrm>
              <a:off x="9908148" y="1899302"/>
              <a:ext cx="284864" cy="288000"/>
            </a:xfrm>
            <a:prstGeom prst="rect">
              <a:avLst/>
            </a:prstGeom>
            <a:solidFill>
              <a:srgbClr val="D7E5EE"/>
            </a:solidFill>
            <a:ln>
              <a:solidFill>
                <a:srgbClr val="D7E5E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17" name="Gráfico 116" descr="Gráfico de barras com tendência ascendente com preenchimento sólido">
              <a:extLst>
                <a:ext uri="{FF2B5EF4-FFF2-40B4-BE49-F238E27FC236}">
                  <a16:creationId xmlns:a16="http://schemas.microsoft.com/office/drawing/2014/main" id="{A0EDF6E0-4907-B1B3-6DCC-391563FE666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9908148" y="1900962"/>
              <a:ext cx="288000" cy="288000"/>
            </a:xfrm>
            <a:prstGeom prst="rect">
              <a:avLst/>
            </a:prstGeom>
          </p:spPr>
        </p:pic>
      </p:grpSp>
      <p:cxnSp>
        <p:nvCxnSpPr>
          <p:cNvPr id="135" name="Conector reto 134">
            <a:extLst>
              <a:ext uri="{FF2B5EF4-FFF2-40B4-BE49-F238E27FC236}">
                <a16:creationId xmlns:a16="http://schemas.microsoft.com/office/drawing/2014/main" id="{54BA147F-D7A1-1588-5D2C-2B5BC456081C}"/>
              </a:ext>
            </a:extLst>
          </p:cNvPr>
          <p:cNvCxnSpPr>
            <a:cxnSpLocks/>
          </p:cNvCxnSpPr>
          <p:nvPr/>
        </p:nvCxnSpPr>
        <p:spPr>
          <a:xfrm>
            <a:off x="6288403" y="2785467"/>
            <a:ext cx="4650443" cy="0"/>
          </a:xfrm>
          <a:prstGeom prst="line">
            <a:avLst/>
          </a:prstGeom>
          <a:ln>
            <a:solidFill>
              <a:srgbClr val="4169E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4B3CBE3B-7CAC-C7C0-EAA5-396BD64AA7F8}"/>
              </a:ext>
            </a:extLst>
          </p:cNvPr>
          <p:cNvSpPr txBox="1"/>
          <p:nvPr/>
        </p:nvSpPr>
        <p:spPr>
          <a:xfrm>
            <a:off x="6327523" y="2863857"/>
            <a:ext cx="4570810" cy="240065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000" b="1" dirty="0">
                <a:solidFill>
                  <a:srgbClr val="4169E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Médias Móveis</a:t>
            </a:r>
          </a:p>
          <a:p>
            <a:r>
              <a:rPr lang="pt-BR" sz="1000" dirty="0">
                <a:solidFill>
                  <a:srgbClr val="4169E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Suavizam ruídos do mercado e evidenciam tendências. Quando se cruzam, indicam </a:t>
            </a:r>
            <a:r>
              <a:rPr lang="pt-BR" sz="1000" b="1" dirty="0">
                <a:solidFill>
                  <a:srgbClr val="4169E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mudanças de direção</a:t>
            </a:r>
            <a:r>
              <a:rPr lang="pt-BR" sz="1000" dirty="0">
                <a:solidFill>
                  <a:srgbClr val="4169E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no mercado.</a:t>
            </a:r>
          </a:p>
          <a:p>
            <a:endParaRPr lang="pt-BR" sz="1000" dirty="0">
              <a:solidFill>
                <a:srgbClr val="4169E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pt-BR" sz="1000" b="1" dirty="0">
                <a:solidFill>
                  <a:srgbClr val="4169E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RSI (Indice de Força Relativa)</a:t>
            </a:r>
          </a:p>
          <a:p>
            <a:r>
              <a:rPr lang="pt-BR" sz="1000" dirty="0">
                <a:solidFill>
                  <a:srgbClr val="4169E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Sinaliza se o ativo está “caro” ou “barato”, é útil para </a:t>
            </a:r>
            <a:r>
              <a:rPr lang="pt-BR" sz="1000" b="1" dirty="0">
                <a:solidFill>
                  <a:srgbClr val="4169E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prever reversões após movimentos extremos</a:t>
            </a:r>
            <a:r>
              <a:rPr lang="pt-BR" sz="1000" dirty="0">
                <a:solidFill>
                  <a:srgbClr val="4169E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endParaRPr lang="pt-BR" sz="1000" dirty="0">
              <a:solidFill>
                <a:srgbClr val="4169E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pt-BR" sz="1000" b="1" dirty="0">
                <a:solidFill>
                  <a:srgbClr val="4169E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MACD</a:t>
            </a:r>
          </a:p>
          <a:p>
            <a:r>
              <a:rPr lang="pt-BR" sz="1000" dirty="0">
                <a:solidFill>
                  <a:srgbClr val="4169E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Mostra se o </a:t>
            </a:r>
            <a:r>
              <a:rPr lang="pt-BR" sz="1000" b="1" dirty="0">
                <a:solidFill>
                  <a:srgbClr val="4169E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mercado está ganhando força para subir ou cair</a:t>
            </a:r>
            <a:r>
              <a:rPr lang="pt-BR" sz="1000" dirty="0">
                <a:solidFill>
                  <a:srgbClr val="4169E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ajudando a identificar o momento mais provável de virada.</a:t>
            </a:r>
          </a:p>
          <a:p>
            <a:endParaRPr lang="pt-BR" sz="1000" dirty="0">
              <a:solidFill>
                <a:srgbClr val="4169E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pt-BR" sz="1000" b="1" dirty="0">
                <a:solidFill>
                  <a:srgbClr val="4169E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ATR (</a:t>
            </a:r>
            <a:r>
              <a:rPr lang="pt-BR" sz="1000" b="1" dirty="0" err="1">
                <a:solidFill>
                  <a:srgbClr val="4169E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Average</a:t>
            </a:r>
            <a:r>
              <a:rPr lang="pt-BR" sz="1000" b="1" dirty="0">
                <a:solidFill>
                  <a:srgbClr val="4169E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pt-BR" sz="1000" b="1" dirty="0" err="1">
                <a:solidFill>
                  <a:srgbClr val="4169E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True</a:t>
            </a:r>
            <a:r>
              <a:rPr lang="pt-BR" sz="1000" b="1" dirty="0">
                <a:solidFill>
                  <a:srgbClr val="4169E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Range)</a:t>
            </a:r>
          </a:p>
          <a:p>
            <a:r>
              <a:rPr lang="pt-BR" sz="1000" dirty="0">
                <a:solidFill>
                  <a:srgbClr val="4169E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Mede o quão instável está o mercado, é útil para entender o risco envolvido em cada dia de negociação.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F146B6D6-7DFE-21FC-0CD6-3639A278178E}"/>
              </a:ext>
            </a:extLst>
          </p:cNvPr>
          <p:cNvSpPr txBox="1"/>
          <p:nvPr/>
        </p:nvSpPr>
        <p:spPr>
          <a:xfrm>
            <a:off x="7658178" y="2528697"/>
            <a:ext cx="19990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>
                <a:solidFill>
                  <a:srgbClr val="4169E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INDICADORES TÉCNICOS</a:t>
            </a:r>
          </a:p>
        </p:txBody>
      </p:sp>
    </p:spTree>
    <p:extLst>
      <p:ext uri="{BB962C8B-B14F-4D97-AF65-F5344CB8AC3E}">
        <p14:creationId xmlns:p14="http://schemas.microsoft.com/office/powerpoint/2010/main" val="8199420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55F519-923E-363A-DAC5-0368DE569C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Agrupar 16">
            <a:extLst>
              <a:ext uri="{FF2B5EF4-FFF2-40B4-BE49-F238E27FC236}">
                <a16:creationId xmlns:a16="http://schemas.microsoft.com/office/drawing/2014/main" id="{891D8B58-8C04-34D3-8A91-6110ECF7906D}"/>
              </a:ext>
            </a:extLst>
          </p:cNvPr>
          <p:cNvGrpSpPr/>
          <p:nvPr/>
        </p:nvGrpSpPr>
        <p:grpSpPr>
          <a:xfrm>
            <a:off x="375355" y="1661859"/>
            <a:ext cx="2736000" cy="3888000"/>
            <a:chOff x="3788261" y="2654300"/>
            <a:chExt cx="3253889" cy="4032250"/>
          </a:xfrm>
        </p:grpSpPr>
        <p:sp>
          <p:nvSpPr>
            <p:cNvPr id="14" name="Retângulo: Cantos Arredondados 13">
              <a:extLst>
                <a:ext uri="{FF2B5EF4-FFF2-40B4-BE49-F238E27FC236}">
                  <a16:creationId xmlns:a16="http://schemas.microsoft.com/office/drawing/2014/main" id="{F4F83D33-3167-4F78-E596-6619ADE74F7F}"/>
                </a:ext>
              </a:extLst>
            </p:cNvPr>
            <p:cNvSpPr/>
            <p:nvPr/>
          </p:nvSpPr>
          <p:spPr>
            <a:xfrm>
              <a:off x="3788261" y="2736137"/>
              <a:ext cx="3106345" cy="3840264"/>
            </a:xfrm>
            <a:prstGeom prst="roundRect">
              <a:avLst>
                <a:gd name="adj" fmla="val 15323"/>
              </a:avLst>
            </a:prstGeom>
            <a:noFill/>
            <a:ln w="28575">
              <a:solidFill>
                <a:srgbClr val="D7E5EE"/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Retângulo: Cantos Arredondados 15">
              <a:extLst>
                <a:ext uri="{FF2B5EF4-FFF2-40B4-BE49-F238E27FC236}">
                  <a16:creationId xmlns:a16="http://schemas.microsoft.com/office/drawing/2014/main" id="{30BCF2DC-B9DA-1854-8917-80A77A62645A}"/>
                </a:ext>
              </a:extLst>
            </p:cNvPr>
            <p:cNvSpPr/>
            <p:nvPr/>
          </p:nvSpPr>
          <p:spPr>
            <a:xfrm>
              <a:off x="5175250" y="2654300"/>
              <a:ext cx="1866900" cy="403225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Retângulo: Cantos Arredondados 14">
              <a:extLst>
                <a:ext uri="{FF2B5EF4-FFF2-40B4-BE49-F238E27FC236}">
                  <a16:creationId xmlns:a16="http://schemas.microsoft.com/office/drawing/2014/main" id="{B6228B05-8DEB-A0DA-B065-98A04F1E50B2}"/>
                </a:ext>
              </a:extLst>
            </p:cNvPr>
            <p:cNvSpPr/>
            <p:nvPr/>
          </p:nvSpPr>
          <p:spPr>
            <a:xfrm>
              <a:off x="3788261" y="2736137"/>
              <a:ext cx="3106345" cy="3840264"/>
            </a:xfrm>
            <a:prstGeom prst="roundRect">
              <a:avLst>
                <a:gd name="adj" fmla="val 15323"/>
              </a:avLst>
            </a:prstGeom>
            <a:noFill/>
            <a:ln w="28575">
              <a:solidFill>
                <a:srgbClr val="D7E5EE"/>
              </a:solidFill>
              <a:prstDash val="dashDot"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3" name="Retângulo 2">
            <a:extLst>
              <a:ext uri="{FF2B5EF4-FFF2-40B4-BE49-F238E27FC236}">
                <a16:creationId xmlns:a16="http://schemas.microsoft.com/office/drawing/2014/main" id="{0E6B3BE6-2E65-0EF8-C2BF-DBD1DB473CBF}"/>
              </a:ext>
            </a:extLst>
          </p:cNvPr>
          <p:cNvSpPr/>
          <p:nvPr/>
        </p:nvSpPr>
        <p:spPr>
          <a:xfrm>
            <a:off x="9674733" y="463550"/>
            <a:ext cx="2520000" cy="72000"/>
          </a:xfrm>
          <a:prstGeom prst="rect">
            <a:avLst/>
          </a:prstGeom>
          <a:solidFill>
            <a:srgbClr val="4169E1"/>
          </a:solidFill>
          <a:ln>
            <a:solidFill>
              <a:srgbClr val="4169E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74D34267-8E70-ED9D-EF30-AA4C14D1F2AB}"/>
              </a:ext>
            </a:extLst>
          </p:cNvPr>
          <p:cNvSpPr/>
          <p:nvPr/>
        </p:nvSpPr>
        <p:spPr>
          <a:xfrm>
            <a:off x="762" y="6314198"/>
            <a:ext cx="2520000" cy="72000"/>
          </a:xfrm>
          <a:prstGeom prst="rect">
            <a:avLst/>
          </a:prstGeom>
          <a:solidFill>
            <a:srgbClr val="4169E1"/>
          </a:solidFill>
          <a:ln>
            <a:solidFill>
              <a:srgbClr val="4169E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7C6A970B-31CB-F980-C9F2-479252D0B399}"/>
              </a:ext>
            </a:extLst>
          </p:cNvPr>
          <p:cNvSpPr/>
          <p:nvPr/>
        </p:nvSpPr>
        <p:spPr>
          <a:xfrm>
            <a:off x="-3051" y="330900"/>
            <a:ext cx="5292000" cy="360000"/>
          </a:xfrm>
          <a:prstGeom prst="rect">
            <a:avLst/>
          </a:prstGeom>
          <a:solidFill>
            <a:srgbClr val="4169E1"/>
          </a:solidFill>
          <a:ln>
            <a:solidFill>
              <a:srgbClr val="4169E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pt-BR" sz="2000" b="1" dirty="0">
                <a:solidFill>
                  <a:srgbClr val="D7E5E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PREPARAÇÃO PARA A MODELAGEM</a:t>
            </a:r>
          </a:p>
        </p:txBody>
      </p: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77B850FE-881C-8AA7-1EC3-09E4E0530044}"/>
              </a:ext>
            </a:extLst>
          </p:cNvPr>
          <p:cNvGrpSpPr/>
          <p:nvPr/>
        </p:nvGrpSpPr>
        <p:grpSpPr>
          <a:xfrm>
            <a:off x="513635" y="1925824"/>
            <a:ext cx="2340000" cy="3346704"/>
            <a:chOff x="4021105" y="2135540"/>
            <a:chExt cx="2579760" cy="3346704"/>
          </a:xfrm>
        </p:grpSpPr>
        <p:sp>
          <p:nvSpPr>
            <p:cNvPr id="13" name="Retângulo: Cantos Arredondados 12">
              <a:extLst>
                <a:ext uri="{FF2B5EF4-FFF2-40B4-BE49-F238E27FC236}">
                  <a16:creationId xmlns:a16="http://schemas.microsoft.com/office/drawing/2014/main" id="{923F93AD-AF2A-F7C7-37FA-BE6BF483FD7E}"/>
                </a:ext>
              </a:extLst>
            </p:cNvPr>
            <p:cNvSpPr/>
            <p:nvPr/>
          </p:nvSpPr>
          <p:spPr>
            <a:xfrm>
              <a:off x="4021105" y="2135540"/>
              <a:ext cx="2579760" cy="3346704"/>
            </a:xfrm>
            <a:prstGeom prst="roundRect">
              <a:avLst>
                <a:gd name="adj" fmla="val 11385"/>
              </a:avLst>
            </a:prstGeom>
            <a:solidFill>
              <a:schemeClr val="bg1"/>
            </a:solidFill>
            <a:ln>
              <a:solidFill>
                <a:srgbClr val="D7E5EE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pt-BR" sz="1600" b="1" dirty="0">
                  <a:solidFill>
                    <a:srgbClr val="4169E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Variável Alvo</a:t>
              </a:r>
              <a:endParaRPr lang="pt-BR" sz="1600" b="1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" name="Retângulo: Cantos Superiores Arredondados 11">
              <a:extLst>
                <a:ext uri="{FF2B5EF4-FFF2-40B4-BE49-F238E27FC236}">
                  <a16:creationId xmlns:a16="http://schemas.microsoft.com/office/drawing/2014/main" id="{B8AD1D5C-BC78-A8F1-C91A-EE9A1CAA8628}"/>
                </a:ext>
              </a:extLst>
            </p:cNvPr>
            <p:cNvSpPr/>
            <p:nvPr/>
          </p:nvSpPr>
          <p:spPr>
            <a:xfrm rot="5400000">
              <a:off x="4035732" y="2689838"/>
              <a:ext cx="2293323" cy="2322576"/>
            </a:xfrm>
            <a:prstGeom prst="round2SameRect">
              <a:avLst>
                <a:gd name="adj1" fmla="val 18402"/>
                <a:gd name="adj2" fmla="val 0"/>
              </a:avLst>
            </a:prstGeom>
            <a:solidFill>
              <a:srgbClr val="4169E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A858D279-4633-AC22-8D05-BA780013F64C}"/>
                </a:ext>
              </a:extLst>
            </p:cNvPr>
            <p:cNvSpPr txBox="1"/>
            <p:nvPr/>
          </p:nvSpPr>
          <p:spPr>
            <a:xfrm>
              <a:off x="4037528" y="2789297"/>
              <a:ext cx="2306154" cy="20928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pt-BR" sz="1300" dirty="0">
                  <a:solidFill>
                    <a:srgbClr val="D7E5EE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 variável target é a </a:t>
              </a:r>
              <a:r>
                <a:rPr lang="pt-BR" sz="1300" b="1" dirty="0">
                  <a:solidFill>
                    <a:srgbClr val="D7E5EE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tendencia</a:t>
              </a:r>
              <a:r>
                <a:rPr lang="pt-BR" sz="1300" dirty="0">
                  <a:solidFill>
                    <a:srgbClr val="D7E5EE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, ela indicará se teve Alta (↑) ou Baixa (↓) no IBOVESPA no dia seguinte.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pt-BR" sz="1300" dirty="0">
                <a:solidFill>
                  <a:srgbClr val="D7E5EE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pt-BR" sz="1300" dirty="0">
                  <a:solidFill>
                    <a:srgbClr val="D7E5EE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Essa variável indica o movimento esperado do mercado e é o foco da previsão do modelo.</a:t>
              </a:r>
            </a:p>
          </p:txBody>
        </p:sp>
      </p:grp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85EC02A6-A260-3D8B-2955-1B4393DA39D5}"/>
              </a:ext>
            </a:extLst>
          </p:cNvPr>
          <p:cNvGrpSpPr/>
          <p:nvPr/>
        </p:nvGrpSpPr>
        <p:grpSpPr>
          <a:xfrm>
            <a:off x="3316519" y="1661859"/>
            <a:ext cx="2736000" cy="3888000"/>
            <a:chOff x="3788261" y="2654300"/>
            <a:chExt cx="3253889" cy="4032250"/>
          </a:xfrm>
        </p:grpSpPr>
        <p:sp>
          <p:nvSpPr>
            <p:cNvPr id="20" name="Retângulo: Cantos Arredondados 19">
              <a:extLst>
                <a:ext uri="{FF2B5EF4-FFF2-40B4-BE49-F238E27FC236}">
                  <a16:creationId xmlns:a16="http://schemas.microsoft.com/office/drawing/2014/main" id="{E42DD695-AA5B-0DE6-C5B0-39CC2D37F302}"/>
                </a:ext>
              </a:extLst>
            </p:cNvPr>
            <p:cNvSpPr/>
            <p:nvPr/>
          </p:nvSpPr>
          <p:spPr>
            <a:xfrm>
              <a:off x="3788261" y="2736137"/>
              <a:ext cx="3106345" cy="3840264"/>
            </a:xfrm>
            <a:prstGeom prst="roundRect">
              <a:avLst>
                <a:gd name="adj" fmla="val 15323"/>
              </a:avLst>
            </a:prstGeom>
            <a:noFill/>
            <a:ln w="28575">
              <a:solidFill>
                <a:srgbClr val="D7E5EE"/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Retângulo: Cantos Arredondados 20">
              <a:extLst>
                <a:ext uri="{FF2B5EF4-FFF2-40B4-BE49-F238E27FC236}">
                  <a16:creationId xmlns:a16="http://schemas.microsoft.com/office/drawing/2014/main" id="{564F98E3-E7D3-3739-A141-065B0137B8CF}"/>
                </a:ext>
              </a:extLst>
            </p:cNvPr>
            <p:cNvSpPr/>
            <p:nvPr/>
          </p:nvSpPr>
          <p:spPr>
            <a:xfrm>
              <a:off x="5175250" y="2654300"/>
              <a:ext cx="1866900" cy="403225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Retângulo: Cantos Arredondados 21">
              <a:extLst>
                <a:ext uri="{FF2B5EF4-FFF2-40B4-BE49-F238E27FC236}">
                  <a16:creationId xmlns:a16="http://schemas.microsoft.com/office/drawing/2014/main" id="{35A5EAA6-D2F6-EE10-8A03-65926226C4BC}"/>
                </a:ext>
              </a:extLst>
            </p:cNvPr>
            <p:cNvSpPr/>
            <p:nvPr/>
          </p:nvSpPr>
          <p:spPr>
            <a:xfrm>
              <a:off x="3788261" y="2736137"/>
              <a:ext cx="3106345" cy="3840264"/>
            </a:xfrm>
            <a:prstGeom prst="roundRect">
              <a:avLst>
                <a:gd name="adj" fmla="val 15323"/>
              </a:avLst>
            </a:prstGeom>
            <a:noFill/>
            <a:ln w="28575">
              <a:solidFill>
                <a:srgbClr val="D7E5EE"/>
              </a:solidFill>
              <a:prstDash val="dashDot"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3" name="Agrupar 22">
            <a:extLst>
              <a:ext uri="{FF2B5EF4-FFF2-40B4-BE49-F238E27FC236}">
                <a16:creationId xmlns:a16="http://schemas.microsoft.com/office/drawing/2014/main" id="{9648BC1B-3362-1320-FCB7-8ABE93788FC6}"/>
              </a:ext>
            </a:extLst>
          </p:cNvPr>
          <p:cNvGrpSpPr/>
          <p:nvPr/>
        </p:nvGrpSpPr>
        <p:grpSpPr>
          <a:xfrm>
            <a:off x="3463040" y="1925824"/>
            <a:ext cx="2340000" cy="3346704"/>
            <a:chOff x="4021105" y="2135540"/>
            <a:chExt cx="2579760" cy="3346704"/>
          </a:xfrm>
        </p:grpSpPr>
        <p:sp>
          <p:nvSpPr>
            <p:cNvPr id="24" name="Retângulo: Cantos Arredondados 23">
              <a:extLst>
                <a:ext uri="{FF2B5EF4-FFF2-40B4-BE49-F238E27FC236}">
                  <a16:creationId xmlns:a16="http://schemas.microsoft.com/office/drawing/2014/main" id="{0A9AC3D2-F0E3-D00D-B367-D6D971002ECF}"/>
                </a:ext>
              </a:extLst>
            </p:cNvPr>
            <p:cNvSpPr/>
            <p:nvPr/>
          </p:nvSpPr>
          <p:spPr>
            <a:xfrm>
              <a:off x="4021105" y="2135540"/>
              <a:ext cx="2579760" cy="3346704"/>
            </a:xfrm>
            <a:prstGeom prst="roundRect">
              <a:avLst>
                <a:gd name="adj" fmla="val 11385"/>
              </a:avLst>
            </a:prstGeom>
            <a:solidFill>
              <a:schemeClr val="bg1"/>
            </a:solidFill>
            <a:ln>
              <a:solidFill>
                <a:srgbClr val="D7E5EE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pt-BR" sz="1600" b="1" dirty="0">
                  <a:solidFill>
                    <a:srgbClr val="4169E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Divisão Treino/Teste</a:t>
              </a:r>
            </a:p>
          </p:txBody>
        </p:sp>
        <p:sp>
          <p:nvSpPr>
            <p:cNvPr id="25" name="Retângulo: Cantos Superiores Arredondados 24">
              <a:extLst>
                <a:ext uri="{FF2B5EF4-FFF2-40B4-BE49-F238E27FC236}">
                  <a16:creationId xmlns:a16="http://schemas.microsoft.com/office/drawing/2014/main" id="{6D5282FF-53F8-19CE-E277-ECC80AFB196A}"/>
                </a:ext>
              </a:extLst>
            </p:cNvPr>
            <p:cNvSpPr/>
            <p:nvPr/>
          </p:nvSpPr>
          <p:spPr>
            <a:xfrm rot="5400000">
              <a:off x="4035732" y="2689838"/>
              <a:ext cx="2293323" cy="2322576"/>
            </a:xfrm>
            <a:prstGeom prst="round2SameRect">
              <a:avLst>
                <a:gd name="adj1" fmla="val 18402"/>
                <a:gd name="adj2" fmla="val 0"/>
              </a:avLst>
            </a:prstGeom>
            <a:solidFill>
              <a:srgbClr val="D7E5EE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rgbClr val="41D4E1"/>
                </a:solidFill>
              </a:endParaRPr>
            </a:p>
          </p:txBody>
        </p:sp>
        <p:sp>
          <p:nvSpPr>
            <p:cNvPr id="26" name="CaixaDeTexto 25">
              <a:extLst>
                <a:ext uri="{FF2B5EF4-FFF2-40B4-BE49-F238E27FC236}">
                  <a16:creationId xmlns:a16="http://schemas.microsoft.com/office/drawing/2014/main" id="{4340B718-AB8B-7CC6-4EA2-C303F050D8FC}"/>
                </a:ext>
              </a:extLst>
            </p:cNvPr>
            <p:cNvSpPr txBox="1"/>
            <p:nvPr/>
          </p:nvSpPr>
          <p:spPr>
            <a:xfrm>
              <a:off x="4037528" y="2696936"/>
              <a:ext cx="2306154" cy="22313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pt-BR" sz="1200" dirty="0">
                  <a:solidFill>
                    <a:srgbClr val="4169E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Separação dos dados feita de forma </a:t>
              </a:r>
              <a:r>
                <a:rPr lang="pt-BR" sz="1200" b="1" dirty="0">
                  <a:solidFill>
                    <a:srgbClr val="4169E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cronológica</a:t>
              </a:r>
              <a:r>
                <a:rPr lang="pt-BR" sz="1200" dirty="0">
                  <a:solidFill>
                    <a:srgbClr val="4169E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: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pt-BR" sz="1100" dirty="0">
                  <a:solidFill>
                    <a:srgbClr val="4169E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Treinamento com dados anteriores.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pt-BR" sz="1100" dirty="0">
                  <a:solidFill>
                    <a:srgbClr val="4169E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Teste com os </a:t>
              </a:r>
              <a:r>
                <a:rPr lang="pt-BR" sz="1100" b="1" dirty="0">
                  <a:solidFill>
                    <a:srgbClr val="4169E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últimos 30 dias</a:t>
              </a:r>
              <a:r>
                <a:rPr lang="pt-BR" sz="1100" dirty="0">
                  <a:solidFill>
                    <a:srgbClr val="4169E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, simulando previsões reais.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pt-BR" sz="1200" dirty="0">
                  <a:solidFill>
                    <a:srgbClr val="4169E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Evita </a:t>
              </a:r>
              <a:r>
                <a:rPr lang="pt-BR" sz="1200" b="1" dirty="0">
                  <a:solidFill>
                    <a:srgbClr val="4169E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vazamento de dados </a:t>
              </a:r>
              <a:r>
                <a:rPr lang="pt-BR" sz="1200" dirty="0">
                  <a:solidFill>
                    <a:srgbClr val="4169E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 reforça a validade dos resultados no mundo real.</a:t>
              </a:r>
              <a:endParaRPr lang="pt-BR" sz="1400" dirty="0">
                <a:solidFill>
                  <a:srgbClr val="4169E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43" name="Agrupar 42">
            <a:extLst>
              <a:ext uri="{FF2B5EF4-FFF2-40B4-BE49-F238E27FC236}">
                <a16:creationId xmlns:a16="http://schemas.microsoft.com/office/drawing/2014/main" id="{7E6936A6-C440-63AE-063D-6F8D6339A9AB}"/>
              </a:ext>
            </a:extLst>
          </p:cNvPr>
          <p:cNvGrpSpPr/>
          <p:nvPr/>
        </p:nvGrpSpPr>
        <p:grpSpPr>
          <a:xfrm>
            <a:off x="6257683" y="1661859"/>
            <a:ext cx="2736000" cy="3888000"/>
            <a:chOff x="3788261" y="2654300"/>
            <a:chExt cx="3253889" cy="4032250"/>
          </a:xfrm>
        </p:grpSpPr>
        <p:sp>
          <p:nvSpPr>
            <p:cNvPr id="44" name="Retângulo: Cantos Arredondados 43">
              <a:extLst>
                <a:ext uri="{FF2B5EF4-FFF2-40B4-BE49-F238E27FC236}">
                  <a16:creationId xmlns:a16="http://schemas.microsoft.com/office/drawing/2014/main" id="{B8AB7C1A-C756-009F-A5F1-733CF62B8A3C}"/>
                </a:ext>
              </a:extLst>
            </p:cNvPr>
            <p:cNvSpPr/>
            <p:nvPr/>
          </p:nvSpPr>
          <p:spPr>
            <a:xfrm>
              <a:off x="3788261" y="2736137"/>
              <a:ext cx="3106345" cy="3840264"/>
            </a:xfrm>
            <a:prstGeom prst="roundRect">
              <a:avLst>
                <a:gd name="adj" fmla="val 15323"/>
              </a:avLst>
            </a:prstGeom>
            <a:noFill/>
            <a:ln w="28575">
              <a:solidFill>
                <a:srgbClr val="D7E5EE"/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Retângulo: Cantos Arredondados 44">
              <a:extLst>
                <a:ext uri="{FF2B5EF4-FFF2-40B4-BE49-F238E27FC236}">
                  <a16:creationId xmlns:a16="http://schemas.microsoft.com/office/drawing/2014/main" id="{5F798C7C-39AE-CE1B-6B9E-691706D6E56F}"/>
                </a:ext>
              </a:extLst>
            </p:cNvPr>
            <p:cNvSpPr/>
            <p:nvPr/>
          </p:nvSpPr>
          <p:spPr>
            <a:xfrm>
              <a:off x="5175250" y="2654300"/>
              <a:ext cx="1866900" cy="403225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Retângulo: Cantos Arredondados 45">
              <a:extLst>
                <a:ext uri="{FF2B5EF4-FFF2-40B4-BE49-F238E27FC236}">
                  <a16:creationId xmlns:a16="http://schemas.microsoft.com/office/drawing/2014/main" id="{3C027C8C-A98B-BAB7-E021-1755A23985A6}"/>
                </a:ext>
              </a:extLst>
            </p:cNvPr>
            <p:cNvSpPr/>
            <p:nvPr/>
          </p:nvSpPr>
          <p:spPr>
            <a:xfrm>
              <a:off x="3788261" y="2736137"/>
              <a:ext cx="3106345" cy="3840264"/>
            </a:xfrm>
            <a:prstGeom prst="roundRect">
              <a:avLst>
                <a:gd name="adj" fmla="val 15323"/>
              </a:avLst>
            </a:prstGeom>
            <a:noFill/>
            <a:ln w="28575">
              <a:solidFill>
                <a:srgbClr val="D7E5EE"/>
              </a:solidFill>
              <a:prstDash val="dashDot"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47" name="Agrupar 46">
            <a:extLst>
              <a:ext uri="{FF2B5EF4-FFF2-40B4-BE49-F238E27FC236}">
                <a16:creationId xmlns:a16="http://schemas.microsoft.com/office/drawing/2014/main" id="{DF553FF2-7813-EBE6-EC6C-889149F923EA}"/>
              </a:ext>
            </a:extLst>
          </p:cNvPr>
          <p:cNvGrpSpPr/>
          <p:nvPr/>
        </p:nvGrpSpPr>
        <p:grpSpPr>
          <a:xfrm>
            <a:off x="6412445" y="1925824"/>
            <a:ext cx="2340000" cy="3346704"/>
            <a:chOff x="4021105" y="2135540"/>
            <a:chExt cx="2579760" cy="3346704"/>
          </a:xfrm>
        </p:grpSpPr>
        <p:sp>
          <p:nvSpPr>
            <p:cNvPr id="48" name="Retângulo: Cantos Arredondados 47">
              <a:extLst>
                <a:ext uri="{FF2B5EF4-FFF2-40B4-BE49-F238E27FC236}">
                  <a16:creationId xmlns:a16="http://schemas.microsoft.com/office/drawing/2014/main" id="{A8BC3C0E-EC26-1880-7D37-61981E201744}"/>
                </a:ext>
              </a:extLst>
            </p:cNvPr>
            <p:cNvSpPr/>
            <p:nvPr/>
          </p:nvSpPr>
          <p:spPr>
            <a:xfrm>
              <a:off x="4021105" y="2135540"/>
              <a:ext cx="2579760" cy="3346704"/>
            </a:xfrm>
            <a:prstGeom prst="roundRect">
              <a:avLst>
                <a:gd name="adj" fmla="val 11385"/>
              </a:avLst>
            </a:prstGeom>
            <a:solidFill>
              <a:schemeClr val="bg1"/>
            </a:solidFill>
            <a:ln>
              <a:solidFill>
                <a:srgbClr val="D7E5EE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pt-BR" sz="1600" b="1" dirty="0">
                  <a:solidFill>
                    <a:srgbClr val="4169E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Escalonamento</a:t>
              </a:r>
              <a:endParaRPr lang="pt-BR" sz="1600" b="1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9" name="Retângulo: Cantos Superiores Arredondados 48">
              <a:extLst>
                <a:ext uri="{FF2B5EF4-FFF2-40B4-BE49-F238E27FC236}">
                  <a16:creationId xmlns:a16="http://schemas.microsoft.com/office/drawing/2014/main" id="{BECA78A4-A8DF-DA00-F91F-67909E689D12}"/>
                </a:ext>
              </a:extLst>
            </p:cNvPr>
            <p:cNvSpPr/>
            <p:nvPr/>
          </p:nvSpPr>
          <p:spPr>
            <a:xfrm rot="5400000">
              <a:off x="4035732" y="2689838"/>
              <a:ext cx="2293323" cy="2322576"/>
            </a:xfrm>
            <a:prstGeom prst="round2SameRect">
              <a:avLst>
                <a:gd name="adj1" fmla="val 18402"/>
                <a:gd name="adj2" fmla="val 0"/>
              </a:avLst>
            </a:prstGeom>
            <a:solidFill>
              <a:srgbClr val="4169E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CaixaDeTexto 49">
              <a:extLst>
                <a:ext uri="{FF2B5EF4-FFF2-40B4-BE49-F238E27FC236}">
                  <a16:creationId xmlns:a16="http://schemas.microsoft.com/office/drawing/2014/main" id="{93BE5192-55A8-F73F-3E40-EB04073161E1}"/>
                </a:ext>
              </a:extLst>
            </p:cNvPr>
            <p:cNvSpPr txBox="1"/>
            <p:nvPr/>
          </p:nvSpPr>
          <p:spPr>
            <a:xfrm>
              <a:off x="4037528" y="2715408"/>
              <a:ext cx="2306154" cy="22929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pt-BR" sz="1300" dirty="0">
                  <a:solidFill>
                    <a:srgbClr val="D7E5EE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Aplicamos </a:t>
              </a:r>
              <a:r>
                <a:rPr lang="pt-BR" sz="1300" b="1" dirty="0">
                  <a:solidFill>
                    <a:srgbClr val="D7E5EE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padronização</a:t>
              </a:r>
              <a:r>
                <a:rPr lang="pt-BR" sz="1300" dirty="0">
                  <a:solidFill>
                    <a:srgbClr val="D7E5EE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das variáveis para mesma escala: média=0, desvio padrão=1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pt-BR" sz="1300" dirty="0">
                <a:solidFill>
                  <a:srgbClr val="D7E5EE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pt-BR" sz="1300" dirty="0">
                  <a:solidFill>
                    <a:srgbClr val="D7E5EE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Permite que o modelo aprenda de forma consistente e evite distorções entre variáveis.</a:t>
              </a:r>
            </a:p>
          </p:txBody>
        </p:sp>
      </p:grpSp>
      <p:grpSp>
        <p:nvGrpSpPr>
          <p:cNvPr id="51" name="Agrupar 50">
            <a:extLst>
              <a:ext uri="{FF2B5EF4-FFF2-40B4-BE49-F238E27FC236}">
                <a16:creationId xmlns:a16="http://schemas.microsoft.com/office/drawing/2014/main" id="{9880CBD5-C757-973C-7FDE-7A60882EC409}"/>
              </a:ext>
            </a:extLst>
          </p:cNvPr>
          <p:cNvGrpSpPr/>
          <p:nvPr/>
        </p:nvGrpSpPr>
        <p:grpSpPr>
          <a:xfrm>
            <a:off x="9198847" y="1661859"/>
            <a:ext cx="2736000" cy="3888000"/>
            <a:chOff x="3788261" y="2654300"/>
            <a:chExt cx="3253889" cy="4032250"/>
          </a:xfrm>
        </p:grpSpPr>
        <p:sp>
          <p:nvSpPr>
            <p:cNvPr id="52" name="Retângulo: Cantos Arredondados 51">
              <a:extLst>
                <a:ext uri="{FF2B5EF4-FFF2-40B4-BE49-F238E27FC236}">
                  <a16:creationId xmlns:a16="http://schemas.microsoft.com/office/drawing/2014/main" id="{97535EA3-515A-FBC7-0C61-29C9664D154A}"/>
                </a:ext>
              </a:extLst>
            </p:cNvPr>
            <p:cNvSpPr/>
            <p:nvPr/>
          </p:nvSpPr>
          <p:spPr>
            <a:xfrm>
              <a:off x="3788261" y="2736137"/>
              <a:ext cx="3106345" cy="3840264"/>
            </a:xfrm>
            <a:prstGeom prst="roundRect">
              <a:avLst>
                <a:gd name="adj" fmla="val 15323"/>
              </a:avLst>
            </a:prstGeom>
            <a:noFill/>
            <a:ln w="28575">
              <a:solidFill>
                <a:srgbClr val="D7E5EE"/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Retângulo: Cantos Arredondados 52">
              <a:extLst>
                <a:ext uri="{FF2B5EF4-FFF2-40B4-BE49-F238E27FC236}">
                  <a16:creationId xmlns:a16="http://schemas.microsoft.com/office/drawing/2014/main" id="{F21539E2-8257-3B0F-7F37-4BF393623C0C}"/>
                </a:ext>
              </a:extLst>
            </p:cNvPr>
            <p:cNvSpPr/>
            <p:nvPr/>
          </p:nvSpPr>
          <p:spPr>
            <a:xfrm>
              <a:off x="5175250" y="2654300"/>
              <a:ext cx="1866900" cy="403225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4" name="Retângulo: Cantos Arredondados 53">
              <a:extLst>
                <a:ext uri="{FF2B5EF4-FFF2-40B4-BE49-F238E27FC236}">
                  <a16:creationId xmlns:a16="http://schemas.microsoft.com/office/drawing/2014/main" id="{414DC51A-3F8F-B4EF-A429-C8FF159B2C11}"/>
                </a:ext>
              </a:extLst>
            </p:cNvPr>
            <p:cNvSpPr/>
            <p:nvPr/>
          </p:nvSpPr>
          <p:spPr>
            <a:xfrm>
              <a:off x="3788261" y="2736137"/>
              <a:ext cx="3106345" cy="3840264"/>
            </a:xfrm>
            <a:prstGeom prst="roundRect">
              <a:avLst>
                <a:gd name="adj" fmla="val 15323"/>
              </a:avLst>
            </a:prstGeom>
            <a:noFill/>
            <a:ln w="28575">
              <a:solidFill>
                <a:srgbClr val="D7E5EE"/>
              </a:solidFill>
              <a:prstDash val="dashDot"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55" name="Agrupar 54">
            <a:extLst>
              <a:ext uri="{FF2B5EF4-FFF2-40B4-BE49-F238E27FC236}">
                <a16:creationId xmlns:a16="http://schemas.microsoft.com/office/drawing/2014/main" id="{149A286C-0902-2F72-E3B9-39DCA0980E50}"/>
              </a:ext>
            </a:extLst>
          </p:cNvPr>
          <p:cNvGrpSpPr/>
          <p:nvPr/>
        </p:nvGrpSpPr>
        <p:grpSpPr>
          <a:xfrm>
            <a:off x="9361851" y="1925824"/>
            <a:ext cx="2340000" cy="3346704"/>
            <a:chOff x="4021105" y="2135540"/>
            <a:chExt cx="2579760" cy="3346704"/>
          </a:xfrm>
        </p:grpSpPr>
        <p:sp>
          <p:nvSpPr>
            <p:cNvPr id="56" name="Retângulo: Cantos Arredondados 55">
              <a:extLst>
                <a:ext uri="{FF2B5EF4-FFF2-40B4-BE49-F238E27FC236}">
                  <a16:creationId xmlns:a16="http://schemas.microsoft.com/office/drawing/2014/main" id="{5B643B76-44FD-5989-BABB-B726E660B390}"/>
                </a:ext>
              </a:extLst>
            </p:cNvPr>
            <p:cNvSpPr/>
            <p:nvPr/>
          </p:nvSpPr>
          <p:spPr>
            <a:xfrm>
              <a:off x="4021105" y="2135540"/>
              <a:ext cx="2579760" cy="3346704"/>
            </a:xfrm>
            <a:prstGeom prst="roundRect">
              <a:avLst>
                <a:gd name="adj" fmla="val 11385"/>
              </a:avLst>
            </a:prstGeom>
            <a:solidFill>
              <a:schemeClr val="bg1"/>
            </a:solidFill>
            <a:ln>
              <a:solidFill>
                <a:srgbClr val="D7E5EE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pt-BR" sz="1600" b="1" dirty="0">
                  <a:solidFill>
                    <a:srgbClr val="4169E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Desbalanceamento</a:t>
              </a:r>
            </a:p>
          </p:txBody>
        </p:sp>
        <p:sp>
          <p:nvSpPr>
            <p:cNvPr id="57" name="Retângulo: Cantos Superiores Arredondados 56">
              <a:extLst>
                <a:ext uri="{FF2B5EF4-FFF2-40B4-BE49-F238E27FC236}">
                  <a16:creationId xmlns:a16="http://schemas.microsoft.com/office/drawing/2014/main" id="{B7855653-6A7A-299A-C3F2-37A00FB14D29}"/>
                </a:ext>
              </a:extLst>
            </p:cNvPr>
            <p:cNvSpPr/>
            <p:nvPr/>
          </p:nvSpPr>
          <p:spPr>
            <a:xfrm rot="5400000">
              <a:off x="4035732" y="2689838"/>
              <a:ext cx="2293323" cy="2322576"/>
            </a:xfrm>
            <a:prstGeom prst="round2SameRect">
              <a:avLst>
                <a:gd name="adj1" fmla="val 18402"/>
                <a:gd name="adj2" fmla="val 0"/>
              </a:avLst>
            </a:prstGeom>
            <a:solidFill>
              <a:srgbClr val="D7E5EE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rgbClr val="41D4E1"/>
                </a:solidFill>
              </a:endParaRPr>
            </a:p>
          </p:txBody>
        </p:sp>
        <p:sp>
          <p:nvSpPr>
            <p:cNvPr id="58" name="CaixaDeTexto 57">
              <a:extLst>
                <a:ext uri="{FF2B5EF4-FFF2-40B4-BE49-F238E27FC236}">
                  <a16:creationId xmlns:a16="http://schemas.microsoft.com/office/drawing/2014/main" id="{2CC5C772-4CE3-99E0-CAFE-21D4C1CAC454}"/>
                </a:ext>
              </a:extLst>
            </p:cNvPr>
            <p:cNvSpPr txBox="1"/>
            <p:nvPr/>
          </p:nvSpPr>
          <p:spPr>
            <a:xfrm>
              <a:off x="4030528" y="2696936"/>
              <a:ext cx="2306154" cy="22929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pt-BR" sz="1300" dirty="0">
                  <a:solidFill>
                    <a:srgbClr val="4169E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 classe “</a:t>
              </a:r>
              <a:r>
                <a:rPr lang="pt-BR" sz="1300" b="1" dirty="0">
                  <a:solidFill>
                    <a:srgbClr val="4169E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tendencia de alta</a:t>
              </a:r>
              <a:r>
                <a:rPr lang="pt-BR" sz="1300" dirty="0">
                  <a:solidFill>
                    <a:srgbClr val="4169E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” é menos frequente na base.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pt-BR" sz="1300" dirty="0">
                  <a:solidFill>
                    <a:srgbClr val="4169E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Para evitar viés, ajustamos a distribuição ou atribuímos </a:t>
              </a:r>
              <a:r>
                <a:rPr lang="pt-BR" sz="1300" b="1" dirty="0">
                  <a:solidFill>
                    <a:srgbClr val="4169E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peso extra </a:t>
              </a:r>
              <a:r>
                <a:rPr lang="pt-BR" sz="1300" dirty="0">
                  <a:solidFill>
                    <a:srgbClr val="4169E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à classe minoritária, garantindo que o modelo aprenda com equilíbrio</a:t>
              </a:r>
              <a:r>
                <a:rPr lang="pt-BR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.</a:t>
              </a:r>
            </a:p>
          </p:txBody>
        </p:sp>
      </p:grpSp>
      <p:grpSp>
        <p:nvGrpSpPr>
          <p:cNvPr id="2057" name="Agrupar 2056">
            <a:extLst>
              <a:ext uri="{FF2B5EF4-FFF2-40B4-BE49-F238E27FC236}">
                <a16:creationId xmlns:a16="http://schemas.microsoft.com/office/drawing/2014/main" id="{63035B14-043E-DD26-ACA9-2253ABB43218}"/>
              </a:ext>
            </a:extLst>
          </p:cNvPr>
          <p:cNvGrpSpPr/>
          <p:nvPr/>
        </p:nvGrpSpPr>
        <p:grpSpPr>
          <a:xfrm>
            <a:off x="2127864" y="1737204"/>
            <a:ext cx="900000" cy="396000"/>
            <a:chOff x="2127864" y="1423233"/>
            <a:chExt cx="900000" cy="396000"/>
          </a:xfrm>
        </p:grpSpPr>
        <p:sp>
          <p:nvSpPr>
            <p:cNvPr id="2056" name="Fluxograma: Dados 2055">
              <a:extLst>
                <a:ext uri="{FF2B5EF4-FFF2-40B4-BE49-F238E27FC236}">
                  <a16:creationId xmlns:a16="http://schemas.microsoft.com/office/drawing/2014/main" id="{BA201337-F22E-C116-15FD-9A25686734A8}"/>
                </a:ext>
              </a:extLst>
            </p:cNvPr>
            <p:cNvSpPr/>
            <p:nvPr/>
          </p:nvSpPr>
          <p:spPr>
            <a:xfrm>
              <a:off x="2127864" y="1423233"/>
              <a:ext cx="900000" cy="396000"/>
            </a:xfrm>
            <a:prstGeom prst="flowChartInputOutput">
              <a:avLst/>
            </a:prstGeom>
            <a:solidFill>
              <a:srgbClr val="4169E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2055" name="Gráfico 2054" descr="Na mosca com preenchimento sólido">
              <a:extLst>
                <a:ext uri="{FF2B5EF4-FFF2-40B4-BE49-F238E27FC236}">
                  <a16:creationId xmlns:a16="http://schemas.microsoft.com/office/drawing/2014/main" id="{7EC951F2-A6E2-1434-9377-568DD0CED8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386996" y="1436848"/>
              <a:ext cx="360000" cy="360000"/>
            </a:xfrm>
            <a:prstGeom prst="rect">
              <a:avLst/>
            </a:prstGeom>
          </p:spPr>
        </p:pic>
      </p:grpSp>
      <p:grpSp>
        <p:nvGrpSpPr>
          <p:cNvPr id="2061" name="Agrupar 2060">
            <a:extLst>
              <a:ext uri="{FF2B5EF4-FFF2-40B4-BE49-F238E27FC236}">
                <a16:creationId xmlns:a16="http://schemas.microsoft.com/office/drawing/2014/main" id="{0A7F239E-5AF5-E407-F9B8-389FC6784871}"/>
              </a:ext>
            </a:extLst>
          </p:cNvPr>
          <p:cNvGrpSpPr/>
          <p:nvPr/>
        </p:nvGrpSpPr>
        <p:grpSpPr>
          <a:xfrm>
            <a:off x="8048445" y="1737204"/>
            <a:ext cx="900000" cy="396000"/>
            <a:chOff x="8048445" y="1413354"/>
            <a:chExt cx="900000" cy="396000"/>
          </a:xfrm>
        </p:grpSpPr>
        <p:sp>
          <p:nvSpPr>
            <p:cNvPr id="2059" name="Fluxograma: Dados 2058">
              <a:extLst>
                <a:ext uri="{FF2B5EF4-FFF2-40B4-BE49-F238E27FC236}">
                  <a16:creationId xmlns:a16="http://schemas.microsoft.com/office/drawing/2014/main" id="{81C20F72-CD56-4FF1-DA16-24438358D33D}"/>
                </a:ext>
              </a:extLst>
            </p:cNvPr>
            <p:cNvSpPr/>
            <p:nvPr/>
          </p:nvSpPr>
          <p:spPr>
            <a:xfrm>
              <a:off x="8048445" y="1413354"/>
              <a:ext cx="900000" cy="396000"/>
            </a:xfrm>
            <a:prstGeom prst="flowChartInputOutput">
              <a:avLst/>
            </a:prstGeom>
            <a:solidFill>
              <a:srgbClr val="4169E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pic>
          <p:nvPicPr>
            <p:cNvPr id="62" name="Gráfico 61" descr="Binário com preenchimento sólido">
              <a:extLst>
                <a:ext uri="{FF2B5EF4-FFF2-40B4-BE49-F238E27FC236}">
                  <a16:creationId xmlns:a16="http://schemas.microsoft.com/office/drawing/2014/main" id="{16496EC4-9C84-452F-BD31-443544F95BC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330781" y="1428179"/>
              <a:ext cx="360000" cy="360000"/>
            </a:xfrm>
            <a:prstGeom prst="rect">
              <a:avLst/>
            </a:prstGeom>
          </p:spPr>
        </p:pic>
      </p:grpSp>
      <p:grpSp>
        <p:nvGrpSpPr>
          <p:cNvPr id="2065" name="Agrupar 2064">
            <a:extLst>
              <a:ext uri="{FF2B5EF4-FFF2-40B4-BE49-F238E27FC236}">
                <a16:creationId xmlns:a16="http://schemas.microsoft.com/office/drawing/2014/main" id="{947841A9-1793-7400-6C7D-4D27474024D7}"/>
              </a:ext>
            </a:extLst>
          </p:cNvPr>
          <p:cNvGrpSpPr/>
          <p:nvPr/>
        </p:nvGrpSpPr>
        <p:grpSpPr>
          <a:xfrm>
            <a:off x="5154324" y="5052471"/>
            <a:ext cx="900000" cy="396000"/>
            <a:chOff x="5080436" y="4636261"/>
            <a:chExt cx="900000" cy="396000"/>
          </a:xfrm>
        </p:grpSpPr>
        <p:sp>
          <p:nvSpPr>
            <p:cNvPr id="2063" name="Fluxograma: Dados 2062">
              <a:extLst>
                <a:ext uri="{FF2B5EF4-FFF2-40B4-BE49-F238E27FC236}">
                  <a16:creationId xmlns:a16="http://schemas.microsoft.com/office/drawing/2014/main" id="{9476F21D-9999-4544-19A9-A155B05557DC}"/>
                </a:ext>
              </a:extLst>
            </p:cNvPr>
            <p:cNvSpPr/>
            <p:nvPr/>
          </p:nvSpPr>
          <p:spPr>
            <a:xfrm>
              <a:off x="5080436" y="4636261"/>
              <a:ext cx="900000" cy="396000"/>
            </a:xfrm>
            <a:prstGeom prst="flowChartInputOutput">
              <a:avLst/>
            </a:prstGeom>
            <a:solidFill>
              <a:srgbClr val="D7E5E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pic>
          <p:nvPicPr>
            <p:cNvPr id="2051" name="Gráfico 2050" descr="Haltere com preenchimento sólido">
              <a:extLst>
                <a:ext uri="{FF2B5EF4-FFF2-40B4-BE49-F238E27FC236}">
                  <a16:creationId xmlns:a16="http://schemas.microsoft.com/office/drawing/2014/main" id="{BC3D6B9B-9FF5-A7A5-E90E-75C52DA13D9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334601" y="4652989"/>
              <a:ext cx="360000" cy="360000"/>
            </a:xfrm>
            <a:prstGeom prst="rect">
              <a:avLst/>
            </a:prstGeom>
          </p:spPr>
        </p:pic>
      </p:grpSp>
      <p:grpSp>
        <p:nvGrpSpPr>
          <p:cNvPr id="2069" name="Agrupar 2068">
            <a:extLst>
              <a:ext uri="{FF2B5EF4-FFF2-40B4-BE49-F238E27FC236}">
                <a16:creationId xmlns:a16="http://schemas.microsoft.com/office/drawing/2014/main" id="{B83D075E-D8E5-9EB5-DFD2-21D7E266A63D}"/>
              </a:ext>
            </a:extLst>
          </p:cNvPr>
          <p:cNvGrpSpPr/>
          <p:nvPr/>
        </p:nvGrpSpPr>
        <p:grpSpPr>
          <a:xfrm>
            <a:off x="11072653" y="5052471"/>
            <a:ext cx="900000" cy="396000"/>
            <a:chOff x="10998765" y="4621873"/>
            <a:chExt cx="900000" cy="396000"/>
          </a:xfrm>
        </p:grpSpPr>
        <p:sp>
          <p:nvSpPr>
            <p:cNvPr id="2067" name="Fluxograma: Dados 2066">
              <a:extLst>
                <a:ext uri="{FF2B5EF4-FFF2-40B4-BE49-F238E27FC236}">
                  <a16:creationId xmlns:a16="http://schemas.microsoft.com/office/drawing/2014/main" id="{5976026E-7129-3D07-88AF-B7B885C29C30}"/>
                </a:ext>
              </a:extLst>
            </p:cNvPr>
            <p:cNvSpPr/>
            <p:nvPr/>
          </p:nvSpPr>
          <p:spPr>
            <a:xfrm>
              <a:off x="10998765" y="4621873"/>
              <a:ext cx="900000" cy="396000"/>
            </a:xfrm>
            <a:prstGeom prst="flowChartInputOutput">
              <a:avLst/>
            </a:prstGeom>
            <a:solidFill>
              <a:srgbClr val="D7E5E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pic>
          <p:nvPicPr>
            <p:cNvPr id="2053" name="Gráfico 2052" descr="Balança da justiça com preenchimento sólido">
              <a:extLst>
                <a:ext uri="{FF2B5EF4-FFF2-40B4-BE49-F238E27FC236}">
                  <a16:creationId xmlns:a16="http://schemas.microsoft.com/office/drawing/2014/main" id="{E42EF7C1-FCAB-362D-EDD7-358FD8BDAF4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1270098" y="4639873"/>
              <a:ext cx="360000" cy="360000"/>
            </a:xfrm>
            <a:prstGeom prst="rect">
              <a:avLst/>
            </a:prstGeom>
          </p:spPr>
        </p:pic>
      </p:grpSp>
      <p:sp>
        <p:nvSpPr>
          <p:cNvPr id="5" name="CaixaDeTexto 4">
            <a:extLst>
              <a:ext uri="{FF2B5EF4-FFF2-40B4-BE49-F238E27FC236}">
                <a16:creationId xmlns:a16="http://schemas.microsoft.com/office/drawing/2014/main" id="{C75C07D9-601D-7695-98A9-4708DC87C45F}"/>
              </a:ext>
            </a:extLst>
          </p:cNvPr>
          <p:cNvSpPr txBox="1"/>
          <p:nvPr/>
        </p:nvSpPr>
        <p:spPr>
          <a:xfrm>
            <a:off x="375355" y="1019509"/>
            <a:ext cx="104129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solidFill>
                  <a:srgbClr val="4169E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 modelagem começa aqui, cada passo nesta preparação assegura que o modelo tenha um aprendizado eficaz e livre de viés</a:t>
            </a:r>
          </a:p>
        </p:txBody>
      </p:sp>
    </p:spTree>
    <p:extLst>
      <p:ext uri="{BB962C8B-B14F-4D97-AF65-F5344CB8AC3E}">
        <p14:creationId xmlns:p14="http://schemas.microsoft.com/office/powerpoint/2010/main" val="12577460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5B188A-00E8-8A58-0FED-776A20D0B6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tângulo 73">
            <a:extLst>
              <a:ext uri="{FF2B5EF4-FFF2-40B4-BE49-F238E27FC236}">
                <a16:creationId xmlns:a16="http://schemas.microsoft.com/office/drawing/2014/main" id="{3589D646-C2D5-C2EC-8080-0F937188A1D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7E5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9A20DA49-B919-3A50-99AE-8D0832314ECE}"/>
              </a:ext>
            </a:extLst>
          </p:cNvPr>
          <p:cNvSpPr/>
          <p:nvPr/>
        </p:nvSpPr>
        <p:spPr>
          <a:xfrm>
            <a:off x="9674733" y="463550"/>
            <a:ext cx="2520000" cy="72000"/>
          </a:xfrm>
          <a:prstGeom prst="rect">
            <a:avLst/>
          </a:prstGeom>
          <a:solidFill>
            <a:srgbClr val="4169E1"/>
          </a:solidFill>
          <a:ln>
            <a:solidFill>
              <a:srgbClr val="4169E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4BFE0F22-2420-2F13-450B-1D6BDC8FB437}"/>
              </a:ext>
            </a:extLst>
          </p:cNvPr>
          <p:cNvSpPr/>
          <p:nvPr/>
        </p:nvSpPr>
        <p:spPr>
          <a:xfrm>
            <a:off x="-10671" y="330900"/>
            <a:ext cx="5292000" cy="360000"/>
          </a:xfrm>
          <a:prstGeom prst="rect">
            <a:avLst/>
          </a:prstGeom>
          <a:solidFill>
            <a:srgbClr val="4169E1"/>
          </a:solidFill>
          <a:ln>
            <a:solidFill>
              <a:srgbClr val="4169E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pt-BR" sz="2000" b="1" dirty="0">
                <a:solidFill>
                  <a:srgbClr val="D7E5E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OTIMIZAÇÃO DO MODELO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D1235A62-F615-DFA6-4214-B66D9A253BD4}"/>
              </a:ext>
            </a:extLst>
          </p:cNvPr>
          <p:cNvSpPr/>
          <p:nvPr/>
        </p:nvSpPr>
        <p:spPr>
          <a:xfrm>
            <a:off x="-2989" y="6309462"/>
            <a:ext cx="2520000" cy="72000"/>
          </a:xfrm>
          <a:prstGeom prst="rect">
            <a:avLst/>
          </a:prstGeom>
          <a:solidFill>
            <a:srgbClr val="4169E1"/>
          </a:solidFill>
          <a:ln>
            <a:solidFill>
              <a:srgbClr val="4169E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85AE3DD3-2CFB-AC4B-CAEB-09ECE5FDBB9B}"/>
              </a:ext>
            </a:extLst>
          </p:cNvPr>
          <p:cNvSpPr/>
          <p:nvPr/>
        </p:nvSpPr>
        <p:spPr>
          <a:xfrm>
            <a:off x="694499" y="2662944"/>
            <a:ext cx="2664000" cy="1948962"/>
          </a:xfrm>
          <a:prstGeom prst="roundRect">
            <a:avLst>
              <a:gd name="adj" fmla="val 3795"/>
            </a:avLst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sz="1400" b="1" dirty="0">
                <a:solidFill>
                  <a:srgbClr val="4169E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MODELOS AVALIADOS</a:t>
            </a:r>
          </a:p>
          <a:p>
            <a:endParaRPr lang="pt-BR" sz="1400" b="1" dirty="0">
              <a:solidFill>
                <a:srgbClr val="4169E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pt-BR" sz="1400" b="1" dirty="0">
                <a:solidFill>
                  <a:srgbClr val="4169E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Random Forest:</a:t>
            </a:r>
            <a:r>
              <a:rPr lang="pt-BR" sz="1400" dirty="0">
                <a:solidFill>
                  <a:srgbClr val="4169E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Abordagem com múltiplas árvores.</a:t>
            </a:r>
          </a:p>
          <a:p>
            <a:endParaRPr lang="pt-BR" sz="1400" b="1" dirty="0">
              <a:solidFill>
                <a:srgbClr val="4169E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pt-BR" sz="1400" b="1" dirty="0" err="1">
                <a:solidFill>
                  <a:srgbClr val="4169E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XGBoost</a:t>
            </a:r>
            <a:r>
              <a:rPr lang="pt-BR" sz="1400" b="1" dirty="0">
                <a:solidFill>
                  <a:srgbClr val="4169E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  <a:r>
              <a:rPr lang="pt-BR" sz="1400" dirty="0">
                <a:solidFill>
                  <a:srgbClr val="4169E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Modelo de</a:t>
            </a:r>
          </a:p>
          <a:p>
            <a:r>
              <a:rPr lang="pt-BR" sz="1400" dirty="0">
                <a:solidFill>
                  <a:srgbClr val="4169E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aprendizado sequencial com alto poder preditivo.</a:t>
            </a: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D1E7CFA7-8EB7-2C68-ADB9-221E05385A0E}"/>
              </a:ext>
            </a:extLst>
          </p:cNvPr>
          <p:cNvSpPr/>
          <p:nvPr/>
        </p:nvSpPr>
        <p:spPr>
          <a:xfrm>
            <a:off x="9158720" y="2662944"/>
            <a:ext cx="2664000" cy="316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sz="1400" b="1" dirty="0">
                <a:solidFill>
                  <a:srgbClr val="4169E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MODELO ESCOLHIDO</a:t>
            </a:r>
          </a:p>
          <a:p>
            <a:r>
              <a:rPr lang="pt-BR" sz="1400" b="1" dirty="0" err="1">
                <a:solidFill>
                  <a:srgbClr val="4169E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XGBoost</a:t>
            </a:r>
            <a:endParaRPr lang="pt-BR" sz="1400" b="1" dirty="0">
              <a:solidFill>
                <a:srgbClr val="4169E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pt-BR" sz="1400" dirty="0">
              <a:solidFill>
                <a:srgbClr val="4169E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pt-BR" sz="1400" dirty="0">
                <a:solidFill>
                  <a:srgbClr val="4169E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 destacou por sua </a:t>
            </a:r>
            <a:r>
              <a:rPr lang="pt-BR" sz="1400" b="1" dirty="0">
                <a:solidFill>
                  <a:srgbClr val="4169E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performance superior </a:t>
            </a:r>
            <a:r>
              <a:rPr lang="pt-BR" sz="1400" dirty="0">
                <a:solidFill>
                  <a:srgbClr val="4169E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nas simulações.</a:t>
            </a:r>
          </a:p>
          <a:p>
            <a:endParaRPr lang="pt-BR" sz="1400" dirty="0">
              <a:solidFill>
                <a:srgbClr val="4169E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pt-BR" sz="1400" dirty="0">
                <a:solidFill>
                  <a:srgbClr val="4169E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Lida bem </a:t>
            </a:r>
            <a:r>
              <a:rPr lang="pt-BR" sz="1400" b="1" dirty="0">
                <a:solidFill>
                  <a:srgbClr val="4169E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relações não-lineares e complexidade dos dados de mercado</a:t>
            </a:r>
            <a:r>
              <a:rPr lang="pt-BR" sz="1400" dirty="0">
                <a:solidFill>
                  <a:srgbClr val="4169E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endParaRPr lang="pt-BR" sz="1400" dirty="0">
              <a:solidFill>
                <a:srgbClr val="4169E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pt-BR" sz="1400" dirty="0">
                <a:solidFill>
                  <a:srgbClr val="4169E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Baseado em </a:t>
            </a:r>
            <a:r>
              <a:rPr lang="pt-BR" sz="1400" b="1" dirty="0">
                <a:solidFill>
                  <a:srgbClr val="4169E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árvores de decisão sequenciais</a:t>
            </a:r>
            <a:r>
              <a:rPr lang="pt-BR" sz="1400" dirty="0">
                <a:solidFill>
                  <a:srgbClr val="4169E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que corrigem erros ao longo do processo de aprendizagem.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677B302E-734D-2884-3599-05A3A4E1AF11}"/>
              </a:ext>
            </a:extLst>
          </p:cNvPr>
          <p:cNvSpPr/>
          <p:nvPr/>
        </p:nvSpPr>
        <p:spPr>
          <a:xfrm>
            <a:off x="3556546" y="2662944"/>
            <a:ext cx="2664000" cy="316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sz="1400" b="1" dirty="0">
                <a:solidFill>
                  <a:srgbClr val="4169E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VALIDAÇÃO CRUZADA</a:t>
            </a:r>
          </a:p>
          <a:p>
            <a:endParaRPr lang="pt-BR" sz="1400" dirty="0">
              <a:solidFill>
                <a:srgbClr val="4169E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pt-BR" sz="1400" dirty="0">
                <a:solidFill>
                  <a:srgbClr val="4169E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Utilizamos o </a:t>
            </a:r>
            <a:r>
              <a:rPr lang="pt-BR" sz="1400" b="1" dirty="0" err="1">
                <a:solidFill>
                  <a:srgbClr val="4169E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GridSearchCV</a:t>
            </a:r>
            <a:r>
              <a:rPr lang="pt-BR" sz="1400" dirty="0">
                <a:solidFill>
                  <a:srgbClr val="4169E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para buscar as melhores combinações de </a:t>
            </a:r>
            <a:r>
              <a:rPr lang="pt-BR" sz="1400" dirty="0" err="1">
                <a:solidFill>
                  <a:srgbClr val="4169E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hiperparâmetros</a:t>
            </a:r>
            <a:r>
              <a:rPr lang="pt-BR" sz="1400" dirty="0">
                <a:solidFill>
                  <a:srgbClr val="4169E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endParaRPr lang="pt-BR" sz="1400" dirty="0">
              <a:solidFill>
                <a:srgbClr val="4169E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pt-BR" sz="1400" dirty="0">
                <a:solidFill>
                  <a:srgbClr val="4169E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 validação foi feita com o </a:t>
            </a:r>
            <a:r>
              <a:rPr lang="pt-BR" sz="1400" b="1" dirty="0" err="1">
                <a:solidFill>
                  <a:srgbClr val="4169E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TimesSeriesSplit</a:t>
            </a:r>
            <a:r>
              <a:rPr lang="pt-BR" sz="1400" dirty="0">
                <a:solidFill>
                  <a:srgbClr val="4169E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respeitando a ordem temporal dos dados – fundamental para séries temporais.</a:t>
            </a:r>
            <a:endParaRPr lang="pt-BR" sz="1400" dirty="0"/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06BE083C-4FF6-D301-10BB-731881BDFBF7}"/>
              </a:ext>
            </a:extLst>
          </p:cNvPr>
          <p:cNvSpPr/>
          <p:nvPr/>
        </p:nvSpPr>
        <p:spPr>
          <a:xfrm>
            <a:off x="6395733" y="2662944"/>
            <a:ext cx="2664000" cy="316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sz="1400" b="1" dirty="0">
                <a:solidFill>
                  <a:srgbClr val="4169E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CALIBRAÇÃO FINAL</a:t>
            </a:r>
          </a:p>
          <a:p>
            <a:r>
              <a:rPr lang="pt-BR" sz="1000" b="1" dirty="0">
                <a:solidFill>
                  <a:srgbClr val="4169E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(LIMIAR DE DECISÃO)</a:t>
            </a:r>
          </a:p>
          <a:p>
            <a:endParaRPr lang="pt-BR" sz="1400" dirty="0">
              <a:solidFill>
                <a:srgbClr val="4169E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pt-BR" sz="1400" dirty="0">
                <a:solidFill>
                  <a:srgbClr val="4169E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Após o treinamento, ajustamos o </a:t>
            </a:r>
            <a:r>
              <a:rPr lang="pt-BR" sz="1400" b="1" dirty="0">
                <a:solidFill>
                  <a:srgbClr val="4169E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limiar de decisão </a:t>
            </a:r>
            <a:r>
              <a:rPr lang="pt-BR" sz="1400" dirty="0">
                <a:solidFill>
                  <a:srgbClr val="4169E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das probabilidades.</a:t>
            </a:r>
          </a:p>
          <a:p>
            <a:endParaRPr lang="pt-BR" sz="1400" dirty="0">
              <a:solidFill>
                <a:srgbClr val="4169E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pt-BR" sz="1400" dirty="0">
                <a:solidFill>
                  <a:srgbClr val="4169E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Essa etapa </a:t>
            </a:r>
            <a:r>
              <a:rPr lang="pt-BR" sz="1400">
                <a:solidFill>
                  <a:srgbClr val="4169E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foi essencial </a:t>
            </a:r>
            <a:r>
              <a:rPr lang="pt-BR" sz="1400" dirty="0">
                <a:solidFill>
                  <a:srgbClr val="4169E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para </a:t>
            </a:r>
            <a:r>
              <a:rPr lang="pt-BR" sz="1400" b="1" dirty="0">
                <a:solidFill>
                  <a:srgbClr val="4169E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maximizar a acurácia e alinhar as previsões</a:t>
            </a:r>
            <a:r>
              <a:rPr lang="pt-BR" sz="1400" dirty="0">
                <a:solidFill>
                  <a:srgbClr val="4169E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com os objetivos do projeto.</a:t>
            </a:r>
          </a:p>
        </p:txBody>
      </p:sp>
      <p:grpSp>
        <p:nvGrpSpPr>
          <p:cNvPr id="68" name="Agrupar 67">
            <a:extLst>
              <a:ext uri="{FF2B5EF4-FFF2-40B4-BE49-F238E27FC236}">
                <a16:creationId xmlns:a16="http://schemas.microsoft.com/office/drawing/2014/main" id="{ECA8AF66-9415-3C55-E5FD-2F827790D23E}"/>
              </a:ext>
            </a:extLst>
          </p:cNvPr>
          <p:cNvGrpSpPr/>
          <p:nvPr/>
        </p:nvGrpSpPr>
        <p:grpSpPr>
          <a:xfrm>
            <a:off x="3621261" y="1617445"/>
            <a:ext cx="914400" cy="915240"/>
            <a:chOff x="4725250" y="1234255"/>
            <a:chExt cx="914400" cy="915240"/>
          </a:xfrm>
        </p:grpSpPr>
        <p:sp>
          <p:nvSpPr>
            <p:cNvPr id="61" name="Retângulo: Cantos Arredondados 60">
              <a:extLst>
                <a:ext uri="{FF2B5EF4-FFF2-40B4-BE49-F238E27FC236}">
                  <a16:creationId xmlns:a16="http://schemas.microsoft.com/office/drawing/2014/main" id="{CB49D6A8-F5DE-AB1D-3E15-068A89A801C6}"/>
                </a:ext>
              </a:extLst>
            </p:cNvPr>
            <p:cNvSpPr/>
            <p:nvPr/>
          </p:nvSpPr>
          <p:spPr>
            <a:xfrm>
              <a:off x="4725250" y="1234255"/>
              <a:ext cx="914400" cy="914400"/>
            </a:xfrm>
            <a:prstGeom prst="roundRect">
              <a:avLst>
                <a:gd name="adj" fmla="val 6945"/>
              </a:avLst>
            </a:prstGeom>
            <a:gradFill flip="none" rotWithShape="1">
              <a:gsLst>
                <a:gs pos="0">
                  <a:srgbClr val="4169E1">
                    <a:shade val="30000"/>
                    <a:satMod val="115000"/>
                  </a:srgbClr>
                </a:gs>
                <a:gs pos="50000">
                  <a:srgbClr val="4169E1">
                    <a:shade val="67500"/>
                    <a:satMod val="115000"/>
                  </a:srgbClr>
                </a:gs>
                <a:gs pos="100000">
                  <a:srgbClr val="4169E1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>
              <a:solidFill>
                <a:srgbClr val="4169E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pic>
          <p:nvPicPr>
            <p:cNvPr id="51" name="Gráfico 50" descr="Pesquisa com preenchimento sólido">
              <a:extLst>
                <a:ext uri="{FF2B5EF4-FFF2-40B4-BE49-F238E27FC236}">
                  <a16:creationId xmlns:a16="http://schemas.microsoft.com/office/drawing/2014/main" id="{D94D9C9C-3A68-3D49-4400-D293650EEBC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732030" y="1249495"/>
              <a:ext cx="900000" cy="900000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73" name="Agrupar 72">
            <a:extLst>
              <a:ext uri="{FF2B5EF4-FFF2-40B4-BE49-F238E27FC236}">
                <a16:creationId xmlns:a16="http://schemas.microsoft.com/office/drawing/2014/main" id="{AA273226-717D-D7FD-15F4-B639A7A9F973}"/>
              </a:ext>
            </a:extLst>
          </p:cNvPr>
          <p:cNvGrpSpPr/>
          <p:nvPr/>
        </p:nvGrpSpPr>
        <p:grpSpPr>
          <a:xfrm>
            <a:off x="9236267" y="1617445"/>
            <a:ext cx="925841" cy="914400"/>
            <a:chOff x="7138696" y="2205560"/>
            <a:chExt cx="925841" cy="914400"/>
          </a:xfrm>
        </p:grpSpPr>
        <p:sp>
          <p:nvSpPr>
            <p:cNvPr id="71" name="Retângulo: Cantos Arredondados 70">
              <a:extLst>
                <a:ext uri="{FF2B5EF4-FFF2-40B4-BE49-F238E27FC236}">
                  <a16:creationId xmlns:a16="http://schemas.microsoft.com/office/drawing/2014/main" id="{B35C6D4D-1061-0834-A680-B8E1AAA7504E}"/>
                </a:ext>
              </a:extLst>
            </p:cNvPr>
            <p:cNvSpPr/>
            <p:nvPr/>
          </p:nvSpPr>
          <p:spPr>
            <a:xfrm>
              <a:off x="7138696" y="2205560"/>
              <a:ext cx="914400" cy="914400"/>
            </a:xfrm>
            <a:prstGeom prst="roundRect">
              <a:avLst>
                <a:gd name="adj" fmla="val 6945"/>
              </a:avLst>
            </a:prstGeom>
            <a:gradFill flip="none" rotWithShape="1">
              <a:gsLst>
                <a:gs pos="0">
                  <a:srgbClr val="4169E1">
                    <a:shade val="30000"/>
                    <a:satMod val="115000"/>
                  </a:srgbClr>
                </a:gs>
                <a:gs pos="50000">
                  <a:srgbClr val="4169E1">
                    <a:shade val="67500"/>
                    <a:satMod val="115000"/>
                  </a:srgbClr>
                </a:gs>
                <a:gs pos="100000">
                  <a:srgbClr val="4169E1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>
              <a:solidFill>
                <a:srgbClr val="4169E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pic>
          <p:nvPicPr>
            <p:cNvPr id="53" name="Gráfico 52" descr="Foguete com preenchimento sólido">
              <a:extLst>
                <a:ext uri="{FF2B5EF4-FFF2-40B4-BE49-F238E27FC236}">
                  <a16:creationId xmlns:a16="http://schemas.microsoft.com/office/drawing/2014/main" id="{98298C0D-7C7A-2505-2ECA-2AFE0B42B00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150137" y="2205560"/>
              <a:ext cx="914400" cy="914400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67" name="Agrupar 66">
            <a:extLst>
              <a:ext uri="{FF2B5EF4-FFF2-40B4-BE49-F238E27FC236}">
                <a16:creationId xmlns:a16="http://schemas.microsoft.com/office/drawing/2014/main" id="{972B84A1-980D-026D-F4C2-FBDB5EA922DE}"/>
              </a:ext>
            </a:extLst>
          </p:cNvPr>
          <p:cNvGrpSpPr/>
          <p:nvPr/>
        </p:nvGrpSpPr>
        <p:grpSpPr>
          <a:xfrm>
            <a:off x="6469488" y="1617445"/>
            <a:ext cx="921852" cy="914400"/>
            <a:chOff x="8076662" y="1078760"/>
            <a:chExt cx="921852" cy="914400"/>
          </a:xfrm>
        </p:grpSpPr>
        <p:sp>
          <p:nvSpPr>
            <p:cNvPr id="65" name="Retângulo: Cantos Arredondados 64">
              <a:extLst>
                <a:ext uri="{FF2B5EF4-FFF2-40B4-BE49-F238E27FC236}">
                  <a16:creationId xmlns:a16="http://schemas.microsoft.com/office/drawing/2014/main" id="{AFBD6A4F-A41B-F0D8-1CD9-462593C3E9D7}"/>
                </a:ext>
              </a:extLst>
            </p:cNvPr>
            <p:cNvSpPr/>
            <p:nvPr/>
          </p:nvSpPr>
          <p:spPr>
            <a:xfrm>
              <a:off x="8076662" y="1078760"/>
              <a:ext cx="914400" cy="914400"/>
            </a:xfrm>
            <a:prstGeom prst="roundRect">
              <a:avLst>
                <a:gd name="adj" fmla="val 6945"/>
              </a:avLst>
            </a:prstGeom>
            <a:gradFill flip="none" rotWithShape="1">
              <a:gsLst>
                <a:gs pos="0">
                  <a:srgbClr val="4169E1">
                    <a:shade val="30000"/>
                    <a:satMod val="115000"/>
                  </a:srgbClr>
                </a:gs>
                <a:gs pos="50000">
                  <a:srgbClr val="4169E1">
                    <a:shade val="67500"/>
                    <a:satMod val="115000"/>
                  </a:srgbClr>
                </a:gs>
                <a:gs pos="100000">
                  <a:srgbClr val="4169E1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>
              <a:solidFill>
                <a:srgbClr val="4169E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pic>
          <p:nvPicPr>
            <p:cNvPr id="55" name="Gráfico 54" descr="Configurações com preenchimento sólido">
              <a:extLst>
                <a:ext uri="{FF2B5EF4-FFF2-40B4-BE49-F238E27FC236}">
                  <a16:creationId xmlns:a16="http://schemas.microsoft.com/office/drawing/2014/main" id="{58EA008C-B109-6FDB-737C-812FF2A3C3F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8084114" y="1078760"/>
              <a:ext cx="914400" cy="914400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69" name="Agrupar 68">
            <a:extLst>
              <a:ext uri="{FF2B5EF4-FFF2-40B4-BE49-F238E27FC236}">
                <a16:creationId xmlns:a16="http://schemas.microsoft.com/office/drawing/2014/main" id="{FBC29A34-2453-5366-707A-F9ED6CFBB4B9}"/>
              </a:ext>
            </a:extLst>
          </p:cNvPr>
          <p:cNvGrpSpPr/>
          <p:nvPr/>
        </p:nvGrpSpPr>
        <p:grpSpPr>
          <a:xfrm>
            <a:off x="759269" y="1617445"/>
            <a:ext cx="919741" cy="914400"/>
            <a:chOff x="2474452" y="1993160"/>
            <a:chExt cx="919741" cy="914400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58" name="Retângulo: Cantos Arredondados 57">
              <a:extLst>
                <a:ext uri="{FF2B5EF4-FFF2-40B4-BE49-F238E27FC236}">
                  <a16:creationId xmlns:a16="http://schemas.microsoft.com/office/drawing/2014/main" id="{0943B223-CD89-5F1F-7567-89A4963DC348}"/>
                </a:ext>
              </a:extLst>
            </p:cNvPr>
            <p:cNvSpPr/>
            <p:nvPr/>
          </p:nvSpPr>
          <p:spPr>
            <a:xfrm>
              <a:off x="2479793" y="1993160"/>
              <a:ext cx="914400" cy="914400"/>
            </a:xfrm>
            <a:prstGeom prst="roundRect">
              <a:avLst>
                <a:gd name="adj" fmla="val 6945"/>
              </a:avLst>
            </a:prstGeom>
            <a:gradFill flip="none" rotWithShape="1">
              <a:gsLst>
                <a:gs pos="0">
                  <a:srgbClr val="4169E1">
                    <a:shade val="30000"/>
                    <a:satMod val="115000"/>
                  </a:srgbClr>
                </a:gs>
                <a:gs pos="50000">
                  <a:srgbClr val="4169E1">
                    <a:shade val="67500"/>
                    <a:satMod val="115000"/>
                  </a:srgbClr>
                </a:gs>
                <a:gs pos="100000">
                  <a:srgbClr val="4169E1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>
              <a:solidFill>
                <a:srgbClr val="4169E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57" name="Gráfico 56" descr="Rede com preenchimento sólido">
              <a:extLst>
                <a:ext uri="{FF2B5EF4-FFF2-40B4-BE49-F238E27FC236}">
                  <a16:creationId xmlns:a16="http://schemas.microsoft.com/office/drawing/2014/main" id="{D6A9D5FB-17AD-65FE-8E6D-ED44519FACC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2474452" y="1993160"/>
              <a:ext cx="914400" cy="914400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</p:grpSp>
      <p:cxnSp>
        <p:nvCxnSpPr>
          <p:cNvPr id="87" name="Conector reto 86">
            <a:extLst>
              <a:ext uri="{FF2B5EF4-FFF2-40B4-BE49-F238E27FC236}">
                <a16:creationId xmlns:a16="http://schemas.microsoft.com/office/drawing/2014/main" id="{C912C5D6-09B4-571D-089C-D18417802446}"/>
              </a:ext>
            </a:extLst>
          </p:cNvPr>
          <p:cNvCxnSpPr>
            <a:cxnSpLocks/>
          </p:cNvCxnSpPr>
          <p:nvPr/>
        </p:nvCxnSpPr>
        <p:spPr>
          <a:xfrm>
            <a:off x="9164384" y="1600935"/>
            <a:ext cx="0" cy="4320000"/>
          </a:xfrm>
          <a:prstGeom prst="line">
            <a:avLst/>
          </a:prstGeom>
          <a:ln>
            <a:solidFill>
              <a:srgbClr val="4169E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Conector reto 90">
            <a:extLst>
              <a:ext uri="{FF2B5EF4-FFF2-40B4-BE49-F238E27FC236}">
                <a16:creationId xmlns:a16="http://schemas.microsoft.com/office/drawing/2014/main" id="{F40F6F17-8194-B3D1-1D6F-B45AB57D04CF}"/>
              </a:ext>
            </a:extLst>
          </p:cNvPr>
          <p:cNvCxnSpPr>
            <a:cxnSpLocks/>
          </p:cNvCxnSpPr>
          <p:nvPr/>
        </p:nvCxnSpPr>
        <p:spPr>
          <a:xfrm>
            <a:off x="6398324" y="1600935"/>
            <a:ext cx="0" cy="4320000"/>
          </a:xfrm>
          <a:prstGeom prst="line">
            <a:avLst/>
          </a:prstGeom>
          <a:ln>
            <a:solidFill>
              <a:srgbClr val="4169E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Conector reto 91">
            <a:extLst>
              <a:ext uri="{FF2B5EF4-FFF2-40B4-BE49-F238E27FC236}">
                <a16:creationId xmlns:a16="http://schemas.microsoft.com/office/drawing/2014/main" id="{FFC1F1FF-E742-D670-94BF-EFB9137B5EE6}"/>
              </a:ext>
            </a:extLst>
          </p:cNvPr>
          <p:cNvCxnSpPr>
            <a:cxnSpLocks/>
          </p:cNvCxnSpPr>
          <p:nvPr/>
        </p:nvCxnSpPr>
        <p:spPr>
          <a:xfrm>
            <a:off x="3556064" y="1600935"/>
            <a:ext cx="0" cy="4320000"/>
          </a:xfrm>
          <a:prstGeom prst="line">
            <a:avLst/>
          </a:prstGeom>
          <a:ln>
            <a:solidFill>
              <a:srgbClr val="4169E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Conector reto 92">
            <a:extLst>
              <a:ext uri="{FF2B5EF4-FFF2-40B4-BE49-F238E27FC236}">
                <a16:creationId xmlns:a16="http://schemas.microsoft.com/office/drawing/2014/main" id="{CC227810-4EFD-300E-58FC-D22CBDD2C101}"/>
              </a:ext>
            </a:extLst>
          </p:cNvPr>
          <p:cNvCxnSpPr>
            <a:cxnSpLocks/>
          </p:cNvCxnSpPr>
          <p:nvPr/>
        </p:nvCxnSpPr>
        <p:spPr>
          <a:xfrm>
            <a:off x="698564" y="1600935"/>
            <a:ext cx="0" cy="4320000"/>
          </a:xfrm>
          <a:prstGeom prst="line">
            <a:avLst/>
          </a:prstGeom>
          <a:ln>
            <a:solidFill>
              <a:srgbClr val="4169E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CaixaDeTexto 4">
            <a:extLst>
              <a:ext uri="{FF2B5EF4-FFF2-40B4-BE49-F238E27FC236}">
                <a16:creationId xmlns:a16="http://schemas.microsoft.com/office/drawing/2014/main" id="{48CBFB1E-9E4F-BB85-908A-D006B1DE65C7}"/>
              </a:ext>
            </a:extLst>
          </p:cNvPr>
          <p:cNvSpPr txBox="1"/>
          <p:nvPr/>
        </p:nvSpPr>
        <p:spPr>
          <a:xfrm>
            <a:off x="647701" y="838200"/>
            <a:ext cx="109823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rgbClr val="4169E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Após preparar os dados, avançamos para a fase de escolha e refinamento do modelo — essencial para garantir previsões eficientes e alinhadas aos objetivos do projeto.</a:t>
            </a:r>
          </a:p>
        </p:txBody>
      </p:sp>
    </p:spTree>
    <p:extLst>
      <p:ext uri="{BB962C8B-B14F-4D97-AF65-F5344CB8AC3E}">
        <p14:creationId xmlns:p14="http://schemas.microsoft.com/office/powerpoint/2010/main" val="21833588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E5C611-7D19-E326-164F-5A124C5FA5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tângulo: Cantos Arredondados 27">
            <a:extLst>
              <a:ext uri="{FF2B5EF4-FFF2-40B4-BE49-F238E27FC236}">
                <a16:creationId xmlns:a16="http://schemas.microsoft.com/office/drawing/2014/main" id="{E878CD7C-54CD-645B-446E-5B2BE7E986D5}"/>
              </a:ext>
            </a:extLst>
          </p:cNvPr>
          <p:cNvSpPr/>
          <p:nvPr/>
        </p:nvSpPr>
        <p:spPr>
          <a:xfrm>
            <a:off x="6874862" y="1400938"/>
            <a:ext cx="4932000" cy="1858725"/>
          </a:xfrm>
          <a:prstGeom prst="roundRect">
            <a:avLst/>
          </a:prstGeom>
          <a:solidFill>
            <a:srgbClr val="4169E1"/>
          </a:solidFill>
          <a:ln>
            <a:solidFill>
              <a:srgbClr val="4169E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22F11518-E221-8A41-40D3-086D42F17067}"/>
              </a:ext>
            </a:extLst>
          </p:cNvPr>
          <p:cNvSpPr/>
          <p:nvPr/>
        </p:nvSpPr>
        <p:spPr>
          <a:xfrm>
            <a:off x="9674733" y="463550"/>
            <a:ext cx="2520000" cy="72000"/>
          </a:xfrm>
          <a:prstGeom prst="rect">
            <a:avLst/>
          </a:prstGeom>
          <a:solidFill>
            <a:srgbClr val="4169E1"/>
          </a:solidFill>
          <a:ln>
            <a:solidFill>
              <a:srgbClr val="4169E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D7E5EE"/>
              </a:solidFill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FC5B369F-3C91-2E74-2166-23D686714123}"/>
              </a:ext>
            </a:extLst>
          </p:cNvPr>
          <p:cNvSpPr/>
          <p:nvPr/>
        </p:nvSpPr>
        <p:spPr>
          <a:xfrm>
            <a:off x="-5588" y="6314198"/>
            <a:ext cx="2520000" cy="72000"/>
          </a:xfrm>
          <a:prstGeom prst="rect">
            <a:avLst/>
          </a:prstGeom>
          <a:solidFill>
            <a:srgbClr val="4169E1"/>
          </a:solidFill>
          <a:ln>
            <a:solidFill>
              <a:srgbClr val="4169E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8A5A6E4A-002A-A0BC-B51C-7BC4455142CC}"/>
              </a:ext>
            </a:extLst>
          </p:cNvPr>
          <p:cNvSpPr/>
          <p:nvPr/>
        </p:nvSpPr>
        <p:spPr>
          <a:xfrm>
            <a:off x="-3051" y="330900"/>
            <a:ext cx="5292000" cy="360000"/>
          </a:xfrm>
          <a:prstGeom prst="rect">
            <a:avLst/>
          </a:prstGeom>
          <a:solidFill>
            <a:srgbClr val="4169E1"/>
          </a:solidFill>
          <a:ln>
            <a:solidFill>
              <a:srgbClr val="4169E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pt-BR" sz="2000" b="1" dirty="0">
                <a:solidFill>
                  <a:srgbClr val="D7E5E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RESULTADOS</a:t>
            </a:r>
          </a:p>
        </p:txBody>
      </p:sp>
      <p:grpSp>
        <p:nvGrpSpPr>
          <p:cNvPr id="46" name="Agrupar 45">
            <a:extLst>
              <a:ext uri="{FF2B5EF4-FFF2-40B4-BE49-F238E27FC236}">
                <a16:creationId xmlns:a16="http://schemas.microsoft.com/office/drawing/2014/main" id="{9D978CB3-B745-1CF8-02CA-14EF4367E092}"/>
              </a:ext>
            </a:extLst>
          </p:cNvPr>
          <p:cNvGrpSpPr/>
          <p:nvPr/>
        </p:nvGrpSpPr>
        <p:grpSpPr>
          <a:xfrm>
            <a:off x="187756" y="3293703"/>
            <a:ext cx="6490032" cy="2806825"/>
            <a:chOff x="187756" y="3293703"/>
            <a:chExt cx="6490032" cy="2806825"/>
          </a:xfrm>
        </p:grpSpPr>
        <p:sp>
          <p:nvSpPr>
            <p:cNvPr id="55" name="Retângulo: Cantos Arredondados 54">
              <a:extLst>
                <a:ext uri="{FF2B5EF4-FFF2-40B4-BE49-F238E27FC236}">
                  <a16:creationId xmlns:a16="http://schemas.microsoft.com/office/drawing/2014/main" id="{0D62F9B5-653E-1AB4-FE62-5772F82112C6}"/>
                </a:ext>
              </a:extLst>
            </p:cNvPr>
            <p:cNvSpPr/>
            <p:nvPr/>
          </p:nvSpPr>
          <p:spPr>
            <a:xfrm>
              <a:off x="1387925" y="3293703"/>
              <a:ext cx="5289863" cy="2806825"/>
            </a:xfrm>
            <a:prstGeom prst="roundRect">
              <a:avLst>
                <a:gd name="adj" fmla="val 8014"/>
              </a:avLst>
            </a:prstGeom>
            <a:solidFill>
              <a:srgbClr val="4169E1"/>
            </a:solidFill>
            <a:ln>
              <a:solidFill>
                <a:srgbClr val="4169E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6" name="Retângulo: Cantos Arredondados 25">
              <a:extLst>
                <a:ext uri="{FF2B5EF4-FFF2-40B4-BE49-F238E27FC236}">
                  <a16:creationId xmlns:a16="http://schemas.microsoft.com/office/drawing/2014/main" id="{3CABE27B-2926-5B8F-CB4C-18965D484E3A}"/>
                </a:ext>
              </a:extLst>
            </p:cNvPr>
            <p:cNvSpPr/>
            <p:nvPr/>
          </p:nvSpPr>
          <p:spPr>
            <a:xfrm>
              <a:off x="187756" y="3819583"/>
              <a:ext cx="2484000" cy="1658425"/>
            </a:xfrm>
            <a:prstGeom prst="roundRect">
              <a:avLst>
                <a:gd name="adj" fmla="val 7071"/>
              </a:avLst>
            </a:prstGeom>
            <a:solidFill>
              <a:srgbClr val="D7E5EE"/>
            </a:solidFill>
            <a:ln>
              <a:solidFill>
                <a:srgbClr val="4169E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E12D68CB-DDE5-F1B9-9F54-4AEF22B5D383}"/>
              </a:ext>
            </a:extLst>
          </p:cNvPr>
          <p:cNvCxnSpPr>
            <a:cxnSpLocks/>
          </p:cNvCxnSpPr>
          <p:nvPr/>
        </p:nvCxnSpPr>
        <p:spPr>
          <a:xfrm>
            <a:off x="1022021" y="4820002"/>
            <a:ext cx="1440000" cy="0"/>
          </a:xfrm>
          <a:prstGeom prst="straightConnector1">
            <a:avLst/>
          </a:prstGeom>
          <a:ln>
            <a:solidFill>
              <a:srgbClr val="D7E5EE"/>
            </a:solidFill>
            <a:headEnd type="triangle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5F240BDD-94AF-79AB-8E9C-D2EB7CB4DFDC}"/>
              </a:ext>
            </a:extLst>
          </p:cNvPr>
          <p:cNvCxnSpPr>
            <a:cxnSpLocks/>
          </p:cNvCxnSpPr>
          <p:nvPr/>
        </p:nvCxnSpPr>
        <p:spPr>
          <a:xfrm>
            <a:off x="1747313" y="4294639"/>
            <a:ext cx="0" cy="1044000"/>
          </a:xfrm>
          <a:prstGeom prst="straightConnector1">
            <a:avLst/>
          </a:prstGeom>
          <a:ln>
            <a:solidFill>
              <a:srgbClr val="D7E5EE"/>
            </a:solidFill>
            <a:headEnd type="triangle"/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A0722EBF-3FE3-A017-B967-7A9EA1F17016}"/>
              </a:ext>
            </a:extLst>
          </p:cNvPr>
          <p:cNvSpPr/>
          <p:nvPr/>
        </p:nvSpPr>
        <p:spPr>
          <a:xfrm>
            <a:off x="1115099" y="4347979"/>
            <a:ext cx="577322" cy="413789"/>
          </a:xfrm>
          <a:prstGeom prst="roundRect">
            <a:avLst/>
          </a:prstGeom>
          <a:solidFill>
            <a:srgbClr val="4169E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D7E5E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1CFA82E5-3C1D-F630-C7DC-2766B8B78AEF}"/>
              </a:ext>
            </a:extLst>
          </p:cNvPr>
          <p:cNvSpPr/>
          <p:nvPr/>
        </p:nvSpPr>
        <p:spPr>
          <a:xfrm>
            <a:off x="1802207" y="4861788"/>
            <a:ext cx="577322" cy="413789"/>
          </a:xfrm>
          <a:prstGeom prst="roundRect">
            <a:avLst/>
          </a:prstGeom>
          <a:solidFill>
            <a:srgbClr val="4169E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D7E5E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17</a:t>
            </a:r>
          </a:p>
        </p:txBody>
      </p: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01126A32-C165-A38D-2189-4642B00A22E2}"/>
              </a:ext>
            </a:extLst>
          </p:cNvPr>
          <p:cNvSpPr/>
          <p:nvPr/>
        </p:nvSpPr>
        <p:spPr>
          <a:xfrm>
            <a:off x="1802207" y="4347979"/>
            <a:ext cx="577322" cy="413789"/>
          </a:xfrm>
          <a:prstGeom prst="roundRect">
            <a:avLst/>
          </a:prstGeom>
          <a:solidFill>
            <a:srgbClr val="D7E5EE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4169E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942A4B72-8F6D-777A-6004-02F077AFB7E4}"/>
              </a:ext>
            </a:extLst>
          </p:cNvPr>
          <p:cNvSpPr/>
          <p:nvPr/>
        </p:nvSpPr>
        <p:spPr>
          <a:xfrm>
            <a:off x="1115099" y="4861788"/>
            <a:ext cx="577322" cy="413789"/>
          </a:xfrm>
          <a:prstGeom prst="roundRect">
            <a:avLst/>
          </a:prstGeom>
          <a:solidFill>
            <a:srgbClr val="D7E5EE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4169E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02D2FF52-A8B5-95B5-5D1E-2BD829425585}"/>
              </a:ext>
            </a:extLst>
          </p:cNvPr>
          <p:cNvSpPr txBox="1"/>
          <p:nvPr/>
        </p:nvSpPr>
        <p:spPr>
          <a:xfrm>
            <a:off x="1781509" y="4118863"/>
            <a:ext cx="6527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>
                <a:solidFill>
                  <a:srgbClr val="4169E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Baixa (↓)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61F7DD8E-DF26-E107-63A2-84109E8C296C}"/>
              </a:ext>
            </a:extLst>
          </p:cNvPr>
          <p:cNvSpPr txBox="1"/>
          <p:nvPr/>
        </p:nvSpPr>
        <p:spPr>
          <a:xfrm>
            <a:off x="1112657" y="4118863"/>
            <a:ext cx="5806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>
                <a:solidFill>
                  <a:srgbClr val="4169E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Alta (↑)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087FCE95-DDE6-BB71-BE1E-3241A65E9990}"/>
              </a:ext>
            </a:extLst>
          </p:cNvPr>
          <p:cNvSpPr txBox="1"/>
          <p:nvPr/>
        </p:nvSpPr>
        <p:spPr>
          <a:xfrm>
            <a:off x="248420" y="4447747"/>
            <a:ext cx="856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>
                <a:solidFill>
                  <a:srgbClr val="4169E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Real Alta (↑)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5EEFCF7A-3471-4122-29C9-8A50CB34D993}"/>
              </a:ext>
            </a:extLst>
          </p:cNvPr>
          <p:cNvSpPr txBox="1"/>
          <p:nvPr/>
        </p:nvSpPr>
        <p:spPr>
          <a:xfrm>
            <a:off x="248420" y="4921382"/>
            <a:ext cx="9284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>
                <a:solidFill>
                  <a:srgbClr val="4169E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Real Baixa (↓)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FA38B041-D03D-DFE0-4664-D214BEF01AE4}"/>
              </a:ext>
            </a:extLst>
          </p:cNvPr>
          <p:cNvSpPr txBox="1"/>
          <p:nvPr/>
        </p:nvSpPr>
        <p:spPr>
          <a:xfrm>
            <a:off x="576107" y="3824069"/>
            <a:ext cx="17539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rgbClr val="4169E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Matriz de confusão</a:t>
            </a:r>
            <a:endParaRPr lang="pt-BR" sz="1200" b="1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E35EFF1C-9915-A9EC-8BFA-B094627B5196}"/>
              </a:ext>
            </a:extLst>
          </p:cNvPr>
          <p:cNvSpPr txBox="1"/>
          <p:nvPr/>
        </p:nvSpPr>
        <p:spPr>
          <a:xfrm>
            <a:off x="2617187" y="3580512"/>
            <a:ext cx="4257675" cy="2323148"/>
          </a:xfrm>
          <a:prstGeom prst="roundRect">
            <a:avLst>
              <a:gd name="adj" fmla="val 8541"/>
            </a:avLst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b="1" dirty="0">
                <a:solidFill>
                  <a:srgbClr val="D7E5E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Verdadeiros Positivos (TP = 6):</a:t>
            </a:r>
          </a:p>
          <a:p>
            <a:r>
              <a:rPr lang="pt-BR" sz="1000" i="1" dirty="0">
                <a:solidFill>
                  <a:srgbClr val="D7E5E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Acertos valiosos </a:t>
            </a:r>
            <a:r>
              <a:rPr lang="pt-BR" sz="1000" dirty="0">
                <a:solidFill>
                  <a:srgbClr val="D7E5E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— o modelo antecipou corretamente dias em que o mercado subiria, representando decisões assertivas de posicionamento.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b="1" dirty="0">
                <a:solidFill>
                  <a:srgbClr val="D7E5E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Falsos Positivos (FP = 5):</a:t>
            </a:r>
          </a:p>
          <a:p>
            <a:r>
              <a:rPr lang="pt-BR" sz="1000" i="1" dirty="0">
                <a:solidFill>
                  <a:srgbClr val="D7E5E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Alarmes falsos </a:t>
            </a:r>
            <a:r>
              <a:rPr lang="pt-BR" sz="1000" dirty="0">
                <a:solidFill>
                  <a:srgbClr val="D7E5E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— dias em que o modelo indicou alta, mas o mercado caiu, gerando risco de exposição indevida.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b="1" dirty="0">
                <a:solidFill>
                  <a:srgbClr val="D7E5E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Falsos Negativos (FN = 2):</a:t>
            </a:r>
          </a:p>
          <a:p>
            <a:r>
              <a:rPr lang="pt-BR" sz="1000" i="1" dirty="0">
                <a:solidFill>
                  <a:srgbClr val="D7E5E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Oportunidades perdidas </a:t>
            </a:r>
            <a:r>
              <a:rPr lang="pt-BR" sz="1000" dirty="0">
                <a:solidFill>
                  <a:srgbClr val="D7E5E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— o modelo não detectou dias de alta real, deixando de sinalizar momentos ideais de entrada.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b="1" dirty="0">
                <a:solidFill>
                  <a:srgbClr val="D7E5E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Verdadeiros Negativos (TN = 17):</a:t>
            </a:r>
          </a:p>
          <a:p>
            <a:r>
              <a:rPr lang="pt-BR" sz="1000" i="1" dirty="0">
                <a:solidFill>
                  <a:srgbClr val="D7E5E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Defesas corretas </a:t>
            </a:r>
            <a:r>
              <a:rPr lang="pt-BR" sz="1000" dirty="0">
                <a:solidFill>
                  <a:srgbClr val="D7E5E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— o modelo sinalizou corretamente dias de baixa, evitando decisões precipitadas ou riscos desnecessários.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DDDEA01E-75C6-058B-71AA-2B0CE2E59D90}"/>
              </a:ext>
            </a:extLst>
          </p:cNvPr>
          <p:cNvSpPr txBox="1"/>
          <p:nvPr/>
        </p:nvSpPr>
        <p:spPr>
          <a:xfrm>
            <a:off x="3357729" y="3274660"/>
            <a:ext cx="1721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D7E5E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Desempenho</a:t>
            </a:r>
          </a:p>
        </p:txBody>
      </p:sp>
      <p:grpSp>
        <p:nvGrpSpPr>
          <p:cNvPr id="43" name="Agrupar 42">
            <a:extLst>
              <a:ext uri="{FF2B5EF4-FFF2-40B4-BE49-F238E27FC236}">
                <a16:creationId xmlns:a16="http://schemas.microsoft.com/office/drawing/2014/main" id="{B012C9F8-A327-8DCE-3D8E-66B9A381FA52}"/>
              </a:ext>
            </a:extLst>
          </p:cNvPr>
          <p:cNvGrpSpPr/>
          <p:nvPr/>
        </p:nvGrpSpPr>
        <p:grpSpPr>
          <a:xfrm>
            <a:off x="348337" y="1542020"/>
            <a:ext cx="4643412" cy="1476000"/>
            <a:chOff x="348337" y="1542020"/>
            <a:chExt cx="4643412" cy="1476000"/>
          </a:xfrm>
        </p:grpSpPr>
        <p:sp>
          <p:nvSpPr>
            <p:cNvPr id="56" name="Retângulo: Cantos Arredondados 55">
              <a:extLst>
                <a:ext uri="{FF2B5EF4-FFF2-40B4-BE49-F238E27FC236}">
                  <a16:creationId xmlns:a16="http://schemas.microsoft.com/office/drawing/2014/main" id="{817FBBFD-4718-FAB6-1042-41FBED771437}"/>
                </a:ext>
              </a:extLst>
            </p:cNvPr>
            <p:cNvSpPr/>
            <p:nvPr/>
          </p:nvSpPr>
          <p:spPr>
            <a:xfrm>
              <a:off x="348337" y="1542020"/>
              <a:ext cx="4643412" cy="1476000"/>
            </a:xfrm>
            <a:prstGeom prst="roundRect">
              <a:avLst>
                <a:gd name="adj" fmla="val 12186"/>
              </a:avLst>
            </a:prstGeom>
            <a:solidFill>
              <a:srgbClr val="4169E1"/>
            </a:solidFill>
            <a:ln>
              <a:solidFill>
                <a:srgbClr val="4169E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3074" name="Picture 2" descr="Xgboost – Wikipédia, a enciclopédia livre">
              <a:extLst>
                <a:ext uri="{FF2B5EF4-FFF2-40B4-BE49-F238E27FC236}">
                  <a16:creationId xmlns:a16="http://schemas.microsoft.com/office/drawing/2014/main" id="{F8F3A0DF-B300-5AD8-C512-30C33D40BCA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7047" y="1674003"/>
              <a:ext cx="1252170" cy="43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54358282-3040-02FD-3BC7-408797EB8528}"/>
                </a:ext>
              </a:extLst>
            </p:cNvPr>
            <p:cNvSpPr txBox="1"/>
            <p:nvPr/>
          </p:nvSpPr>
          <p:spPr>
            <a:xfrm>
              <a:off x="359968" y="2079206"/>
              <a:ext cx="4547944" cy="838676"/>
            </a:xfrm>
            <a:prstGeom prst="roundRect">
              <a:avLst>
                <a:gd name="adj" fmla="val 21479"/>
              </a:avLst>
            </a:prstGeom>
            <a:noFill/>
            <a:ln>
              <a:noFill/>
            </a:ln>
            <a:effectLst/>
          </p:spPr>
          <p:txBody>
            <a:bodyPr wrap="square" rtlCol="0">
              <a:spAutoFit/>
            </a:bodyPr>
            <a:lstStyle/>
            <a:p>
              <a:r>
                <a:rPr lang="pt-BR" sz="1400" dirty="0">
                  <a:solidFill>
                    <a:srgbClr val="D7E5EE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O </a:t>
              </a:r>
              <a:r>
                <a:rPr lang="pt-BR" sz="1400" b="1" dirty="0" err="1">
                  <a:solidFill>
                    <a:srgbClr val="D7E5EE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XGBoost</a:t>
              </a:r>
              <a:r>
                <a:rPr lang="pt-BR" sz="1400" dirty="0">
                  <a:solidFill>
                    <a:srgbClr val="D7E5EE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obteve o modelo com melhor desempenho, destacando-se na tarefa de </a:t>
              </a:r>
              <a:r>
                <a:rPr lang="pt-BR" sz="1400" b="1" dirty="0">
                  <a:solidFill>
                    <a:srgbClr val="D7E5EE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prever a tendência diária </a:t>
              </a:r>
              <a:r>
                <a:rPr lang="pt-BR" sz="1400" dirty="0">
                  <a:solidFill>
                    <a:srgbClr val="D7E5EE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do IBOVESPA.</a:t>
              </a:r>
            </a:p>
          </p:txBody>
        </p:sp>
      </p:grpSp>
      <p:grpSp>
        <p:nvGrpSpPr>
          <p:cNvPr id="47" name="Agrupar 46">
            <a:extLst>
              <a:ext uri="{FF2B5EF4-FFF2-40B4-BE49-F238E27FC236}">
                <a16:creationId xmlns:a16="http://schemas.microsoft.com/office/drawing/2014/main" id="{9A1DA2EC-9CDC-E66A-E690-3CA3BEA72750}"/>
              </a:ext>
            </a:extLst>
          </p:cNvPr>
          <p:cNvGrpSpPr/>
          <p:nvPr/>
        </p:nvGrpSpPr>
        <p:grpSpPr>
          <a:xfrm>
            <a:off x="6974464" y="3937169"/>
            <a:ext cx="4947240" cy="2043113"/>
            <a:chOff x="6974464" y="3937169"/>
            <a:chExt cx="4947240" cy="2043113"/>
          </a:xfrm>
        </p:grpSpPr>
        <p:sp>
          <p:nvSpPr>
            <p:cNvPr id="57" name="Retângulo: Cantos Arredondados 56">
              <a:extLst>
                <a:ext uri="{FF2B5EF4-FFF2-40B4-BE49-F238E27FC236}">
                  <a16:creationId xmlns:a16="http://schemas.microsoft.com/office/drawing/2014/main" id="{0E5F6B66-368C-86FA-3F82-D89E9B9853BC}"/>
                </a:ext>
              </a:extLst>
            </p:cNvPr>
            <p:cNvSpPr/>
            <p:nvPr/>
          </p:nvSpPr>
          <p:spPr>
            <a:xfrm>
              <a:off x="7732758" y="4047289"/>
              <a:ext cx="4104000" cy="1872000"/>
            </a:xfrm>
            <a:prstGeom prst="roundRect">
              <a:avLst>
                <a:gd name="adj" fmla="val 11594"/>
              </a:avLst>
            </a:prstGeom>
            <a:solidFill>
              <a:srgbClr val="4169E1"/>
            </a:solidFill>
            <a:ln>
              <a:solidFill>
                <a:srgbClr val="4169E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46EDB94E-0FA9-5DB1-27EE-172C02D2BF06}"/>
                </a:ext>
              </a:extLst>
            </p:cNvPr>
            <p:cNvSpPr txBox="1"/>
            <p:nvPr/>
          </p:nvSpPr>
          <p:spPr>
            <a:xfrm>
              <a:off x="8707135" y="3937169"/>
              <a:ext cx="3214569" cy="2043113"/>
            </a:xfrm>
            <a:prstGeom prst="roundRect">
              <a:avLst/>
            </a:prstGeom>
            <a:noFill/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pt-BR" sz="1400" b="1" dirty="0">
                  <a:solidFill>
                    <a:srgbClr val="D7E5EE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Acurácia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BR" sz="1400" dirty="0">
                  <a:solidFill>
                    <a:srgbClr val="D7E5EE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O modelo atingiu uma </a:t>
              </a:r>
              <a:r>
                <a:rPr lang="pt-BR" sz="1400" b="1" dirty="0">
                  <a:solidFill>
                    <a:srgbClr val="D7E5EE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acurácia de 80%</a:t>
              </a:r>
              <a:r>
                <a:rPr lang="pt-BR" sz="1400" dirty="0">
                  <a:solidFill>
                    <a:srgbClr val="D7E5EE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,</a:t>
              </a:r>
              <a:r>
                <a:rPr lang="pt-BR" sz="1400" b="1" dirty="0">
                  <a:solidFill>
                    <a:srgbClr val="D7E5EE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pt-BR" sz="1400" dirty="0">
                  <a:solidFill>
                    <a:srgbClr val="D7E5EE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superando a meta estabelecida de 75%.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pt-BR" sz="1400" dirty="0">
                <a:solidFill>
                  <a:srgbClr val="D7E5EE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pt-BR" sz="1400" dirty="0">
                  <a:solidFill>
                    <a:srgbClr val="D7E5EE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Resultado sólido que valida a qualidade da abordagem adotada.</a:t>
              </a:r>
            </a:p>
          </p:txBody>
        </p:sp>
        <p:sp>
          <p:nvSpPr>
            <p:cNvPr id="58" name="Retângulo: Cantos Arredondados 57">
              <a:extLst>
                <a:ext uri="{FF2B5EF4-FFF2-40B4-BE49-F238E27FC236}">
                  <a16:creationId xmlns:a16="http://schemas.microsoft.com/office/drawing/2014/main" id="{A6996141-F68D-4F18-5822-60C1F67FD8F4}"/>
                </a:ext>
              </a:extLst>
            </p:cNvPr>
            <p:cNvSpPr/>
            <p:nvPr/>
          </p:nvSpPr>
          <p:spPr>
            <a:xfrm>
              <a:off x="6982238" y="4351114"/>
              <a:ext cx="1797146" cy="1003289"/>
            </a:xfrm>
            <a:prstGeom prst="roundRect">
              <a:avLst/>
            </a:prstGeom>
            <a:solidFill>
              <a:srgbClr val="D7E5EE"/>
            </a:solidFill>
            <a:ln>
              <a:solidFill>
                <a:srgbClr val="4169E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3" name="CaixaDeTexto 52">
              <a:extLst>
                <a:ext uri="{FF2B5EF4-FFF2-40B4-BE49-F238E27FC236}">
                  <a16:creationId xmlns:a16="http://schemas.microsoft.com/office/drawing/2014/main" id="{2F5E81AF-39EB-0102-8631-C75D771113C8}"/>
                </a:ext>
              </a:extLst>
            </p:cNvPr>
            <p:cNvSpPr txBox="1"/>
            <p:nvPr/>
          </p:nvSpPr>
          <p:spPr>
            <a:xfrm>
              <a:off x="6974464" y="4338739"/>
              <a:ext cx="1797146" cy="101566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6000" b="1" dirty="0">
                  <a:solidFill>
                    <a:srgbClr val="4169E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80%</a:t>
              </a:r>
            </a:p>
          </p:txBody>
        </p:sp>
      </p:grpSp>
      <p:sp>
        <p:nvSpPr>
          <p:cNvPr id="3118" name="CaixaDeTexto 3117">
            <a:extLst>
              <a:ext uri="{FF2B5EF4-FFF2-40B4-BE49-F238E27FC236}">
                <a16:creationId xmlns:a16="http://schemas.microsoft.com/office/drawing/2014/main" id="{1CC8B324-9BBF-DF91-DEB6-F45D560263A4}"/>
              </a:ext>
            </a:extLst>
          </p:cNvPr>
          <p:cNvSpPr txBox="1"/>
          <p:nvPr/>
        </p:nvSpPr>
        <p:spPr>
          <a:xfrm>
            <a:off x="8035828" y="1397947"/>
            <a:ext cx="25544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>
                <a:solidFill>
                  <a:srgbClr val="D7E5E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Indicadores de Performance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8B9D0D0-1CAA-A424-1046-88E8428F325B}"/>
              </a:ext>
            </a:extLst>
          </p:cNvPr>
          <p:cNvSpPr txBox="1"/>
          <p:nvPr/>
        </p:nvSpPr>
        <p:spPr>
          <a:xfrm>
            <a:off x="409001" y="877718"/>
            <a:ext cx="114527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rgbClr val="4169E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 o modelo previamente definido e ajustado, este slide apresenta os principais resultados obtidos na previsão do IBOVESPA, evidenciando sua acurácia, desempenho e confiabilidade frente aos dados testados.</a:t>
            </a:r>
          </a:p>
        </p:txBody>
      </p:sp>
      <p:sp>
        <p:nvSpPr>
          <p:cNvPr id="24" name="Fluxograma: Conector 23">
            <a:extLst>
              <a:ext uri="{FF2B5EF4-FFF2-40B4-BE49-F238E27FC236}">
                <a16:creationId xmlns:a16="http://schemas.microsoft.com/office/drawing/2014/main" id="{973EF8EF-26E2-1F4E-50BC-E04A9B319B77}"/>
              </a:ext>
            </a:extLst>
          </p:cNvPr>
          <p:cNvSpPr/>
          <p:nvPr/>
        </p:nvSpPr>
        <p:spPr>
          <a:xfrm>
            <a:off x="9368777" y="1735451"/>
            <a:ext cx="2356977" cy="1441388"/>
          </a:xfrm>
          <a:prstGeom prst="roundRect">
            <a:avLst/>
          </a:prstGeom>
          <a:solidFill>
            <a:srgbClr val="D7E5EE"/>
          </a:solidFill>
          <a:ln w="28575">
            <a:solidFill>
              <a:srgbClr val="4169E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02" name="CaixaDeTexto 3101">
            <a:extLst>
              <a:ext uri="{FF2B5EF4-FFF2-40B4-BE49-F238E27FC236}">
                <a16:creationId xmlns:a16="http://schemas.microsoft.com/office/drawing/2014/main" id="{D857B3AE-751A-4F5D-1303-C57A3BC8B2C5}"/>
              </a:ext>
            </a:extLst>
          </p:cNvPr>
          <p:cNvSpPr txBox="1"/>
          <p:nvPr/>
        </p:nvSpPr>
        <p:spPr>
          <a:xfrm>
            <a:off x="9368777" y="1761415"/>
            <a:ext cx="2356977" cy="1413153"/>
          </a:xfrm>
          <a:prstGeom prst="round2Diag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>
                <a:solidFill>
                  <a:srgbClr val="4169E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Precisão</a:t>
            </a:r>
          </a:p>
          <a:p>
            <a:pPr algn="ctr"/>
            <a:r>
              <a:rPr lang="pt-BR" sz="2800" b="1" dirty="0">
                <a:solidFill>
                  <a:srgbClr val="4169E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pt-BR" sz="2400" b="1" dirty="0">
                <a:solidFill>
                  <a:srgbClr val="4169E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54.55%</a:t>
            </a:r>
            <a:endParaRPr lang="pt-BR" sz="2800" b="1" dirty="0">
              <a:solidFill>
                <a:srgbClr val="4169E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pt-BR" sz="1400" dirty="0">
                <a:solidFill>
                  <a:srgbClr val="4169E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pt-BR" sz="1050" i="1" dirty="0">
                <a:solidFill>
                  <a:srgbClr val="4169E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Confiabilidade nas previsões</a:t>
            </a:r>
            <a:r>
              <a:rPr lang="pt-BR" sz="1050" dirty="0">
                <a:solidFill>
                  <a:srgbClr val="4169E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</a:p>
          <a:p>
            <a:pPr algn="ctr"/>
            <a:r>
              <a:rPr lang="pt-BR" sz="1050" dirty="0">
                <a:solidFill>
                  <a:srgbClr val="4169E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Entre os dias como alta, 54.55% estavam corretos.</a:t>
            </a:r>
            <a:endParaRPr lang="pt-BR" sz="1400" dirty="0">
              <a:solidFill>
                <a:srgbClr val="4169E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2" name="Fluxograma: Conector 23">
            <a:extLst>
              <a:ext uri="{FF2B5EF4-FFF2-40B4-BE49-F238E27FC236}">
                <a16:creationId xmlns:a16="http://schemas.microsoft.com/office/drawing/2014/main" id="{9C2718E6-F202-65DA-9593-99680E15854A}"/>
              </a:ext>
            </a:extLst>
          </p:cNvPr>
          <p:cNvSpPr/>
          <p:nvPr/>
        </p:nvSpPr>
        <p:spPr>
          <a:xfrm>
            <a:off x="6927963" y="1735451"/>
            <a:ext cx="2356977" cy="1441388"/>
          </a:xfrm>
          <a:prstGeom prst="roundRect">
            <a:avLst/>
          </a:prstGeom>
          <a:solidFill>
            <a:srgbClr val="D7E5EE"/>
          </a:solidFill>
          <a:ln w="28575">
            <a:solidFill>
              <a:srgbClr val="4169E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90BAFB5D-D760-8953-953C-4332C29FAC2D}"/>
              </a:ext>
            </a:extLst>
          </p:cNvPr>
          <p:cNvSpPr txBox="1"/>
          <p:nvPr/>
        </p:nvSpPr>
        <p:spPr>
          <a:xfrm>
            <a:off x="6922899" y="1666610"/>
            <a:ext cx="2445878" cy="1430179"/>
          </a:xfrm>
          <a:prstGeom prst="round2Diag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>
                <a:solidFill>
                  <a:srgbClr val="4169E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Recall</a:t>
            </a:r>
          </a:p>
          <a:p>
            <a:pPr algn="ctr"/>
            <a:r>
              <a:rPr lang="pt-BR" sz="2800" dirty="0">
                <a:solidFill>
                  <a:srgbClr val="4169E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pt-BR" sz="2400" b="1" dirty="0">
                <a:solidFill>
                  <a:srgbClr val="4169E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75.00%</a:t>
            </a:r>
          </a:p>
          <a:p>
            <a:pPr algn="ctr"/>
            <a:r>
              <a:rPr lang="pt-BR" sz="1200" i="1" dirty="0">
                <a:solidFill>
                  <a:srgbClr val="4169E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Oportunidades capturadas</a:t>
            </a:r>
            <a:r>
              <a:rPr lang="pt-BR" sz="1200" dirty="0">
                <a:solidFill>
                  <a:srgbClr val="4169E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 modelo identificou 75% dos dias de alta real.</a:t>
            </a:r>
            <a:endParaRPr lang="pt-BR" sz="1600" dirty="0">
              <a:solidFill>
                <a:srgbClr val="4169E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889673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1964</TotalTime>
  <Words>1486</Words>
  <Application>Microsoft Office PowerPoint</Application>
  <PresentationFormat>Widescreen</PresentationFormat>
  <Paragraphs>182</Paragraphs>
  <Slides>11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6" baseType="lpstr">
      <vt:lpstr>Aptos</vt:lpstr>
      <vt:lpstr>Aptos Display</vt:lpstr>
      <vt:lpstr>Arial</vt:lpstr>
      <vt:lpstr>Segoe UI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Lo-Ruama Silva</dc:creator>
  <cp:lastModifiedBy>Lo-Ruama Silva</cp:lastModifiedBy>
  <cp:revision>7</cp:revision>
  <dcterms:created xsi:type="dcterms:W3CDTF">2025-07-26T01:31:28Z</dcterms:created>
  <dcterms:modified xsi:type="dcterms:W3CDTF">2025-07-28T00:16:15Z</dcterms:modified>
</cp:coreProperties>
</file>