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Helvetica Neue" panose="020B0604020202020204" charset="0"/>
      <p:regular r:id="rId39"/>
      <p:bold r:id="rId40"/>
      <p:italic r:id="rId41"/>
      <p:boldItalic r:id="rId42"/>
    </p:embeddedFont>
    <p:embeddedFont>
      <p:font typeface="Nixie One" panose="020B0604020202020204" charset="0"/>
      <p:regular r:id="rId43"/>
    </p:embeddedFont>
    <p:embeddedFont>
      <p:font typeface="Script MT Bold" panose="03040602040607080904" pitchFamily="66" charset="0"/>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CBD78-15CE-4661-97E6-459F80314347}">
  <a:tblStyle styleId="{28FCBD78-15CE-4661-97E6-459F803143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C887C5-50F1-4DB0-841D-C3AB423DDE9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d206f4fe3_27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d206f4fe3_27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c89b53d51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c89b53d51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c89b53d51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c89b53d51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c89b53d51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c89b53d51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c89b53d510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c89b53d51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c89b53d51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c89b53d51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89b53d510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89b53d51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89b53d51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89b53d51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www.begoromero.com/mantenimiento-web-wordpres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maxcf.es/paletas-de-colores/"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hyperlink" Target="https://www.maxcf.es/disenar-paginas-en-wordpress/"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250" y="882502"/>
            <a:ext cx="6343500" cy="1818168"/>
          </a:xfrm>
          <a:prstGeom prst="rect">
            <a:avLst/>
          </a:prstGeom>
        </p:spPr>
        <p:txBody>
          <a:bodyPr spcFirstLastPara="1" wrap="square" lIns="91425" tIns="91425" rIns="91425" bIns="91425" anchor="ctr" anchorCtr="0">
            <a:noAutofit/>
          </a:bodyPr>
          <a:lstStyle/>
          <a:p>
            <a:r>
              <a:rPr lang="es-AR" sz="5400" b="1" dirty="0">
                <a:solidFill>
                  <a:schemeClr val="tx1"/>
                </a:solidFill>
                <a:latin typeface="Script MT Bold" panose="03040602040607080904" pitchFamily="66" charset="0"/>
              </a:rPr>
              <a:t>TENDENCIAS DEL DISEÑO</a:t>
            </a:r>
            <a:endParaRPr sz="5400" b="1" dirty="0">
              <a:solidFill>
                <a:schemeClr val="tx1"/>
              </a:solidFill>
              <a:latin typeface="Script MT Bold" panose="03040602040607080904" pitchFamily="66" charset="0"/>
            </a:endParaRPr>
          </a:p>
        </p:txBody>
      </p:sp>
      <p:pic>
        <p:nvPicPr>
          <p:cNvPr id="3" name="Picture 2">
            <a:extLst>
              <a:ext uri="{FF2B5EF4-FFF2-40B4-BE49-F238E27FC236}">
                <a16:creationId xmlns:a16="http://schemas.microsoft.com/office/drawing/2014/main" id="{E8401CDB-CFB1-4536-8774-ADD8B87E2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302" y="2571750"/>
            <a:ext cx="3721395" cy="21690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2C91401F-8677-4392-BAA7-F348995E886F}"/>
              </a:ext>
            </a:extLst>
          </p:cNvPr>
          <p:cNvSpPr txBox="1"/>
          <p:nvPr/>
        </p:nvSpPr>
        <p:spPr>
          <a:xfrm>
            <a:off x="723014" y="677436"/>
            <a:ext cx="8123274" cy="4616648"/>
          </a:xfrm>
          <a:prstGeom prst="rect">
            <a:avLst/>
          </a:prstGeom>
          <a:noFill/>
        </p:spPr>
        <p:txBody>
          <a:bodyPr wrap="square" rtlCol="0">
            <a:spAutoFit/>
          </a:bodyPr>
          <a:lstStyle/>
          <a:p>
            <a:pPr algn="just"/>
            <a:r>
              <a:rPr lang="es-ES" b="1" i="0" dirty="0">
                <a:solidFill>
                  <a:schemeClr val="tx1"/>
                </a:solidFill>
                <a:effectLst/>
                <a:latin typeface="Times New Roman" panose="02020603050405020304" pitchFamily="18" charset="0"/>
                <a:cs typeface="Times New Roman" panose="02020603050405020304" pitchFamily="18" charset="0"/>
              </a:rPr>
              <a:t>8. Interactuación con la página</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Las </a:t>
            </a:r>
            <a:r>
              <a:rPr lang="es-ES" b="0" i="0" dirty="0" err="1">
                <a:solidFill>
                  <a:schemeClr val="tx1"/>
                </a:solidFill>
                <a:effectLst/>
                <a:latin typeface="Times New Roman" panose="02020603050405020304" pitchFamily="18" charset="0"/>
                <a:cs typeface="Times New Roman" panose="02020603050405020304" pitchFamily="18" charset="0"/>
              </a:rPr>
              <a:t>micro-interacciones</a:t>
            </a:r>
            <a:r>
              <a:rPr lang="es-ES" b="0" i="0" dirty="0">
                <a:solidFill>
                  <a:schemeClr val="tx1"/>
                </a:solidFill>
                <a:effectLst/>
                <a:latin typeface="Times New Roman" panose="02020603050405020304" pitchFamily="18" charset="0"/>
                <a:cs typeface="Times New Roman" panose="02020603050405020304" pitchFamily="18" charset="0"/>
              </a:rPr>
              <a:t> seguirán siendo parte importante de los diseños web, otorgando cada vez más protagonismo al usuario. La idea de que la web se vaya adaptando a nuestros gustos sigue creciendo y la tecnología seguirá trabajando en ello durante los próximos años para mejorar la experiencia individual del usuario</a:t>
            </a:r>
          </a:p>
          <a:p>
            <a:endParaRPr lang="en-US" dirty="0">
              <a:solidFill>
                <a:schemeClr val="tx1"/>
              </a:solidFill>
              <a:latin typeface="Times New Roman" panose="02020603050405020304" pitchFamily="18" charset="0"/>
              <a:cs typeface="Times New Roman" panose="02020603050405020304" pitchFamily="18" charset="0"/>
            </a:endParaRPr>
          </a:p>
          <a:p>
            <a:pPr algn="just"/>
            <a:r>
              <a:rPr lang="es-ES" b="1" i="0" dirty="0">
                <a:solidFill>
                  <a:schemeClr val="tx1"/>
                </a:solidFill>
                <a:effectLst/>
                <a:latin typeface="Times New Roman" panose="02020603050405020304" pitchFamily="18" charset="0"/>
                <a:cs typeface="Times New Roman" panose="02020603050405020304" pitchFamily="18" charset="0"/>
              </a:rPr>
              <a:t>9. Cookies</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¿Y cómo se mejora la experiencia del usuario? Como ya contábamos en nuestro anterior artículo de tendencias web, en el camino a la </a:t>
            </a:r>
            <a:r>
              <a:rPr lang="es-ES" b="1" i="0" dirty="0">
                <a:solidFill>
                  <a:schemeClr val="tx1"/>
                </a:solidFill>
                <a:effectLst/>
                <a:latin typeface="Times New Roman" panose="02020603050405020304" pitchFamily="18" charset="0"/>
                <a:cs typeface="Times New Roman" panose="02020603050405020304" pitchFamily="18" charset="0"/>
              </a:rPr>
              <a:t>web 3.0</a:t>
            </a:r>
            <a:r>
              <a:rPr lang="es-ES" b="0" i="0" dirty="0">
                <a:solidFill>
                  <a:schemeClr val="tx1"/>
                </a:solidFill>
                <a:effectLst/>
                <a:latin typeface="Times New Roman" panose="02020603050405020304" pitchFamily="18" charset="0"/>
                <a:cs typeface="Times New Roman" panose="02020603050405020304" pitchFamily="18" charset="0"/>
              </a:rPr>
              <a:t> veremos cómo, a través de las cookies, estadísticas de Google y demás, la navegación cada vez será más personalizada mostrándonos los anuncios relacionados con nuestros gustos, nuestras costumbres, localización… Algo que ya vamos viendo poco a poco y que aumentará debido al auge de la web semántica y la inteligencia artificial</a:t>
            </a:r>
            <a:r>
              <a:rPr lang="es-ES" b="0" i="0" dirty="0">
                <a:solidFill>
                  <a:srgbClr val="555555"/>
                </a:solidFill>
                <a:effectLst/>
                <a:latin typeface="Arial" panose="020B0604020202020204" pitchFamily="34" charset="0"/>
              </a:rPr>
              <a:t>.</a:t>
            </a:r>
          </a:p>
          <a:p>
            <a:pPr algn="just"/>
            <a:endParaRPr lang="es-ES" dirty="0">
              <a:solidFill>
                <a:srgbClr val="555555"/>
              </a:solidFill>
              <a:latin typeface="Arial" panose="020B0604020202020204" pitchFamily="34" charset="0"/>
            </a:endParaRPr>
          </a:p>
          <a:p>
            <a:pPr algn="just"/>
            <a:r>
              <a:rPr lang="es-ES" b="1" i="0" dirty="0">
                <a:solidFill>
                  <a:schemeClr val="tx1"/>
                </a:solidFill>
                <a:effectLst/>
                <a:latin typeface="Times New Roman" panose="02020603050405020304" pitchFamily="18" charset="0"/>
                <a:cs typeface="Times New Roman" panose="02020603050405020304" pitchFamily="18" charset="0"/>
              </a:rPr>
              <a:t>10. RWD (</a:t>
            </a:r>
            <a:r>
              <a:rPr lang="es-ES" b="1" i="0" dirty="0" err="1">
                <a:solidFill>
                  <a:schemeClr val="tx1"/>
                </a:solidFill>
                <a:effectLst/>
                <a:latin typeface="Times New Roman" panose="02020603050405020304" pitchFamily="18" charset="0"/>
                <a:cs typeface="Times New Roman" panose="02020603050405020304" pitchFamily="18" charset="0"/>
              </a:rPr>
              <a:t>Responsive</a:t>
            </a:r>
            <a:r>
              <a:rPr lang="es-ES" b="1" i="0" dirty="0">
                <a:solidFill>
                  <a:schemeClr val="tx1"/>
                </a:solidFill>
                <a:effectLst/>
                <a:latin typeface="Times New Roman" panose="02020603050405020304" pitchFamily="18" charset="0"/>
                <a:cs typeface="Times New Roman" panose="02020603050405020304" pitchFamily="18" charset="0"/>
              </a:rPr>
              <a:t> Web </a:t>
            </a:r>
            <a:r>
              <a:rPr lang="es-ES" b="1" i="0" dirty="0" err="1">
                <a:solidFill>
                  <a:schemeClr val="tx1"/>
                </a:solidFill>
                <a:effectLst/>
                <a:latin typeface="Times New Roman" panose="02020603050405020304" pitchFamily="18" charset="0"/>
                <a:cs typeface="Times New Roman" panose="02020603050405020304" pitchFamily="18" charset="0"/>
              </a:rPr>
              <a:t>Design</a:t>
            </a:r>
            <a:r>
              <a:rPr lang="es-ES" b="1" i="0" dirty="0">
                <a:solidFill>
                  <a:schemeClr val="tx1"/>
                </a:solidFill>
                <a:effectLst/>
                <a:latin typeface="Times New Roman" panose="02020603050405020304" pitchFamily="18" charset="0"/>
                <a:cs typeface="Times New Roman" panose="02020603050405020304" pitchFamily="18" charset="0"/>
              </a:rPr>
              <a:t>)</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Por último, pero no menos importante, el diseño web adaptativo. La tendencia es que los diseños sean usables independientemente del dispositivo que usemos para visualizarlos. Es algo tan relevante, que Google comenzó en 2015 a penalizar en el posicionamiento a las webs que no utilizaran diseño </a:t>
            </a:r>
            <a:r>
              <a:rPr lang="es-ES" b="0" i="0" dirty="0" err="1">
                <a:solidFill>
                  <a:schemeClr val="tx1"/>
                </a:solidFill>
                <a:effectLst/>
                <a:latin typeface="Times New Roman" panose="02020603050405020304" pitchFamily="18" charset="0"/>
                <a:cs typeface="Times New Roman" panose="02020603050405020304" pitchFamily="18" charset="0"/>
              </a:rPr>
              <a:t>responsive</a:t>
            </a:r>
            <a:r>
              <a:rPr lang="es-ES" b="0" i="0" dirty="0">
                <a:solidFill>
                  <a:schemeClr val="tx1"/>
                </a:solidFill>
                <a:effectLst/>
                <a:latin typeface="Times New Roman" panose="02020603050405020304" pitchFamily="18" charset="0"/>
                <a:cs typeface="Times New Roman" panose="02020603050405020304" pitchFamily="18" charset="0"/>
              </a:rPr>
              <a:t>. Una preferencia que se ha convertido en obligada y necesaria por el aumento exponencial de la navegación y compra online a través de dispositivos móviles.</a:t>
            </a:r>
          </a:p>
          <a:p>
            <a:pPr algn="just"/>
            <a:endParaRPr lang="es-ES" b="0" i="0" dirty="0">
              <a:solidFill>
                <a:srgbClr val="555555"/>
              </a:solidFill>
              <a:effectLst/>
              <a:latin typeface="Arial" panose="020B0604020202020204" pitchFamily="34"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33" name="Google Shape;433;p2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2" name="TextBox 1">
            <a:extLst>
              <a:ext uri="{FF2B5EF4-FFF2-40B4-BE49-F238E27FC236}">
                <a16:creationId xmlns:a16="http://schemas.microsoft.com/office/drawing/2014/main" id="{FFB72BBC-7807-4EAA-9B82-FE8FEE50A1C7}"/>
              </a:ext>
            </a:extLst>
          </p:cNvPr>
          <p:cNvSpPr txBox="1"/>
          <p:nvPr/>
        </p:nvSpPr>
        <p:spPr>
          <a:xfrm>
            <a:off x="1632097" y="967562"/>
            <a:ext cx="5879806" cy="1446550"/>
          </a:xfrm>
          <a:prstGeom prst="rect">
            <a:avLst/>
          </a:prstGeom>
          <a:noFill/>
        </p:spPr>
        <p:txBody>
          <a:bodyPr wrap="square" rtlCol="0">
            <a:spAutoFit/>
          </a:bodyPr>
          <a:lstStyle/>
          <a:p>
            <a:pPr algn="ctr"/>
            <a:r>
              <a:rPr lang="es-AR" sz="4400" dirty="0">
                <a:solidFill>
                  <a:schemeClr val="tx1"/>
                </a:solidFill>
                <a:latin typeface="Script MT Bold" panose="03040602040607080904" pitchFamily="66" charset="0"/>
              </a:rPr>
              <a:t>TENDENCIAS DEL AÑO 2017</a:t>
            </a:r>
            <a:endParaRPr lang="en-US" sz="4400" dirty="0">
              <a:solidFill>
                <a:schemeClr val="tx1"/>
              </a:solidFill>
              <a:latin typeface="Script MT Bold" panose="03040602040607080904" pitchFamily="66" charset="0"/>
            </a:endParaRPr>
          </a:p>
        </p:txBody>
      </p:sp>
      <p:pic>
        <p:nvPicPr>
          <p:cNvPr id="4" name="Picture 3">
            <a:extLst>
              <a:ext uri="{FF2B5EF4-FFF2-40B4-BE49-F238E27FC236}">
                <a16:creationId xmlns:a16="http://schemas.microsoft.com/office/drawing/2014/main" id="{2E6A1F61-1548-480A-ABC5-2EC268F93EC9}"/>
              </a:ext>
            </a:extLst>
          </p:cNvPr>
          <p:cNvPicPr>
            <a:picLocks noChangeAspect="1"/>
          </p:cNvPicPr>
          <p:nvPr/>
        </p:nvPicPr>
        <p:blipFill>
          <a:blip r:embed="rId3"/>
          <a:stretch>
            <a:fillRect/>
          </a:stretch>
        </p:blipFill>
        <p:spPr>
          <a:xfrm>
            <a:off x="3083442" y="2414112"/>
            <a:ext cx="3275947" cy="21822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5" name="TextBox 4">
            <a:extLst>
              <a:ext uri="{FF2B5EF4-FFF2-40B4-BE49-F238E27FC236}">
                <a16:creationId xmlns:a16="http://schemas.microsoft.com/office/drawing/2014/main" id="{60F44E5E-6129-40C4-996E-496B0F23B4B8}"/>
              </a:ext>
            </a:extLst>
          </p:cNvPr>
          <p:cNvSpPr txBox="1"/>
          <p:nvPr/>
        </p:nvSpPr>
        <p:spPr>
          <a:xfrm>
            <a:off x="1860698" y="694313"/>
            <a:ext cx="6613451" cy="3754874"/>
          </a:xfrm>
          <a:prstGeom prst="rect">
            <a:avLst/>
          </a:prstGeom>
          <a:noFill/>
        </p:spPr>
        <p:txBody>
          <a:bodyPr wrap="square" rtlCol="0">
            <a:spAutoFit/>
          </a:bodyPr>
          <a:lstStyle/>
          <a:p>
            <a:pPr algn="just"/>
            <a:r>
              <a:rPr lang="es-ES" b="1" dirty="0">
                <a:solidFill>
                  <a:schemeClr val="tx1"/>
                </a:solidFill>
                <a:latin typeface="Times New Roman" panose="02020603050405020304" pitchFamily="18" charset="0"/>
                <a:cs typeface="Times New Roman" panose="02020603050405020304" pitchFamily="18" charset="0"/>
              </a:rPr>
              <a:t>1</a:t>
            </a:r>
            <a:r>
              <a:rPr lang="es-ES" b="1" i="0" dirty="0">
                <a:solidFill>
                  <a:schemeClr val="tx1"/>
                </a:solidFill>
                <a:effectLst/>
                <a:latin typeface="Times New Roman" panose="02020603050405020304" pitchFamily="18" charset="0"/>
                <a:cs typeface="Times New Roman" panose="02020603050405020304" pitchFamily="18" charset="0"/>
              </a:rPr>
              <a:t>. Inmersión, el video full-</a:t>
            </a:r>
            <a:r>
              <a:rPr lang="es-ES" b="1" i="0" dirty="0" err="1">
                <a:solidFill>
                  <a:schemeClr val="tx1"/>
                </a:solidFill>
                <a:effectLst/>
                <a:latin typeface="Times New Roman" panose="02020603050405020304" pitchFamily="18" charset="0"/>
                <a:cs typeface="Times New Roman" panose="02020603050405020304" pitchFamily="18" charset="0"/>
              </a:rPr>
              <a:t>screen</a:t>
            </a:r>
            <a:endParaRPr lang="es-ES" b="0" i="0" dirty="0">
              <a:solidFill>
                <a:schemeClr val="tx1"/>
              </a:solidFill>
              <a:effectLst/>
              <a:latin typeface="Times New Roman" panose="02020603050405020304" pitchFamily="18" charset="0"/>
              <a:cs typeface="Times New Roman" panose="02020603050405020304" pitchFamily="18" charset="0"/>
            </a:endParaRPr>
          </a:p>
          <a:p>
            <a:r>
              <a:rPr lang="es-ES" dirty="0">
                <a:solidFill>
                  <a:schemeClr val="tx1"/>
                </a:solidFill>
                <a:latin typeface="Times New Roman" panose="02020603050405020304" pitchFamily="18" charset="0"/>
                <a:cs typeface="Times New Roman" panose="02020603050405020304" pitchFamily="18" charset="0"/>
              </a:rPr>
              <a:t>El vídeo puede ser una forma rápida y eficaz de captar la atención del usuario en pocos segundos. Se dice que la vista es uno de los sentidos más poderosos del ser humano, y una gran y simple imagen puede ser capaz de resumir el mensaje y tono de voz de una forma más </a:t>
            </a:r>
            <a:r>
              <a:rPr lang="es-ES" dirty="0" err="1">
                <a:solidFill>
                  <a:schemeClr val="tx1"/>
                </a:solidFill>
                <a:latin typeface="Times New Roman" panose="02020603050405020304" pitchFamily="18" charset="0"/>
                <a:cs typeface="Times New Roman" panose="02020603050405020304" pitchFamily="18" charset="0"/>
              </a:rPr>
              <a:t>eficiente.Las</a:t>
            </a:r>
            <a:r>
              <a:rPr lang="es-ES" dirty="0">
                <a:solidFill>
                  <a:schemeClr val="tx1"/>
                </a:solidFill>
                <a:latin typeface="Times New Roman" panose="02020603050405020304" pitchFamily="18" charset="0"/>
                <a:cs typeface="Times New Roman" panose="02020603050405020304" pitchFamily="18" charset="0"/>
              </a:rPr>
              <a:t> imágenes siempre han tenido un papel relevante en el diseño web, y poco a poco, esta dando paso a su sucesor natural, el vídeo. La principal razón del aumento de su uso es el dinamismo que aporta, y la capacidad de introducir el </a:t>
            </a:r>
            <a:r>
              <a:rPr lang="es-ES" dirty="0" err="1">
                <a:solidFill>
                  <a:schemeClr val="tx1"/>
                </a:solidFill>
                <a:latin typeface="Times New Roman" panose="02020603050405020304" pitchFamily="18" charset="0"/>
                <a:cs typeface="Times New Roman" panose="02020603050405020304" pitchFamily="18" charset="0"/>
              </a:rPr>
              <a:t>storytelling</a:t>
            </a:r>
            <a:r>
              <a:rPr lang="es-ES" dirty="0">
                <a:solidFill>
                  <a:schemeClr val="tx1"/>
                </a:solidFill>
                <a:latin typeface="Times New Roman" panose="02020603050405020304" pitchFamily="18" charset="0"/>
                <a:cs typeface="Times New Roman" panose="02020603050405020304" pitchFamily="18" charset="0"/>
              </a:rPr>
              <a:t> en nuestra web.</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2. </a:t>
            </a:r>
            <a:r>
              <a:rPr lang="es-ES" b="1" dirty="0" err="1">
                <a:solidFill>
                  <a:schemeClr val="tx1"/>
                </a:solidFill>
                <a:latin typeface="Times New Roman" panose="02020603050405020304" pitchFamily="18" charset="0"/>
                <a:cs typeface="Times New Roman" panose="02020603050405020304" pitchFamily="18" charset="0"/>
              </a:rPr>
              <a:t>Scrolling</a:t>
            </a:r>
            <a:r>
              <a:rPr lang="es-ES" b="1" dirty="0">
                <a:solidFill>
                  <a:schemeClr val="tx1"/>
                </a:solidFill>
                <a:latin typeface="Times New Roman" panose="02020603050405020304" pitchFamily="18" charset="0"/>
                <a:cs typeface="Times New Roman" panose="02020603050405020304" pitchFamily="18" charset="0"/>
              </a:rPr>
              <a:t> – Longitud en las páginas.</a:t>
            </a:r>
          </a:p>
          <a:p>
            <a:r>
              <a:rPr lang="es-ES" dirty="0" err="1">
                <a:solidFill>
                  <a:schemeClr val="tx1"/>
                </a:solidFill>
                <a:latin typeface="Times New Roman" panose="02020603050405020304" pitchFamily="18" charset="0"/>
                <a:cs typeface="Times New Roman" panose="02020603050405020304" pitchFamily="18" charset="0"/>
              </a:rPr>
              <a:t>National</a:t>
            </a:r>
            <a:r>
              <a:rPr lang="es-ES" dirty="0">
                <a:solidFill>
                  <a:schemeClr val="tx1"/>
                </a:solidFill>
                <a:latin typeface="Times New Roman" panose="02020603050405020304" pitchFamily="18" charset="0"/>
                <a:cs typeface="Times New Roman" panose="02020603050405020304" pitchFamily="18" charset="0"/>
              </a:rPr>
              <a:t> </a:t>
            </a:r>
            <a:r>
              <a:rPr lang="es-ES" dirty="0" err="1">
                <a:solidFill>
                  <a:schemeClr val="tx1"/>
                </a:solidFill>
                <a:latin typeface="Times New Roman" panose="02020603050405020304" pitchFamily="18" charset="0"/>
                <a:cs typeface="Times New Roman" panose="02020603050405020304" pitchFamily="18" charset="0"/>
              </a:rPr>
              <a:t>Geographic</a:t>
            </a:r>
            <a:r>
              <a:rPr lang="es-ES" dirty="0">
                <a:solidFill>
                  <a:schemeClr val="tx1"/>
                </a:solidFill>
                <a:latin typeface="Times New Roman" panose="02020603050405020304" pitchFamily="18" charset="0"/>
                <a:cs typeface="Times New Roman" panose="02020603050405020304" pitchFamily="18" charset="0"/>
              </a:rPr>
              <a:t> es un gran ejemplo de este tipo de </a:t>
            </a:r>
            <a:r>
              <a:rPr lang="es-ES" dirty="0" err="1">
                <a:solidFill>
                  <a:schemeClr val="tx1"/>
                </a:solidFill>
                <a:latin typeface="Times New Roman" panose="02020603050405020304" pitchFamily="18" charset="0"/>
                <a:cs typeface="Times New Roman" panose="02020603050405020304" pitchFamily="18" charset="0"/>
              </a:rPr>
              <a:t>páginas.El</a:t>
            </a:r>
            <a:r>
              <a:rPr lang="es-ES" dirty="0">
                <a:solidFill>
                  <a:schemeClr val="tx1"/>
                </a:solidFill>
                <a:latin typeface="Times New Roman" panose="02020603050405020304" pitchFamily="18" charset="0"/>
                <a:cs typeface="Times New Roman" panose="02020603050405020304" pitchFamily="18" charset="0"/>
              </a:rPr>
              <a:t> </a:t>
            </a:r>
            <a:r>
              <a:rPr lang="es-ES" dirty="0" err="1">
                <a:solidFill>
                  <a:schemeClr val="tx1"/>
                </a:solidFill>
                <a:latin typeface="Times New Roman" panose="02020603050405020304" pitchFamily="18" charset="0"/>
                <a:cs typeface="Times New Roman" panose="02020603050405020304" pitchFamily="18" charset="0"/>
              </a:rPr>
              <a:t>scrolling</a:t>
            </a:r>
            <a:r>
              <a:rPr lang="es-ES" dirty="0">
                <a:solidFill>
                  <a:schemeClr val="tx1"/>
                </a:solidFill>
                <a:latin typeface="Times New Roman" panose="02020603050405020304" pitchFamily="18" charset="0"/>
                <a:cs typeface="Times New Roman" panose="02020603050405020304" pitchFamily="18" charset="0"/>
              </a:rPr>
              <a:t> no es tanto una tendencia, es más una función del navegador tanto para web como aplicaciones. Sin embargo, lo que está aumentando es la implementación del contenido en </a:t>
            </a:r>
            <a:r>
              <a:rPr lang="es-ES" dirty="0" err="1">
                <a:solidFill>
                  <a:schemeClr val="tx1"/>
                </a:solidFill>
                <a:latin typeface="Times New Roman" panose="02020603050405020304" pitchFamily="18" charset="0"/>
                <a:cs typeface="Times New Roman" panose="02020603050405020304" pitchFamily="18" charset="0"/>
              </a:rPr>
              <a:t>long-scroll</a:t>
            </a:r>
            <a:r>
              <a:rPr lang="es-ES" dirty="0">
                <a:solidFill>
                  <a:schemeClr val="tx1"/>
                </a:solidFill>
                <a:latin typeface="Times New Roman" panose="02020603050405020304" pitchFamily="18" charset="0"/>
                <a:cs typeface="Times New Roman" panose="02020603050405020304" pitchFamily="18" charset="0"/>
              </a:rPr>
              <a:t>  (páginas web largas), tanto en </a:t>
            </a:r>
            <a:r>
              <a:rPr lang="es-ES" dirty="0" err="1">
                <a:solidFill>
                  <a:schemeClr val="tx1"/>
                </a:solidFill>
                <a:latin typeface="Times New Roman" panose="02020603050405020304" pitchFamily="18" charset="0"/>
                <a:cs typeface="Times New Roman" panose="02020603050405020304" pitchFamily="18" charset="0"/>
              </a:rPr>
              <a:t>en</a:t>
            </a:r>
            <a:r>
              <a:rPr lang="es-ES" dirty="0">
                <a:solidFill>
                  <a:schemeClr val="tx1"/>
                </a:solidFill>
                <a:latin typeface="Times New Roman" panose="02020603050405020304" pitchFamily="18" charset="0"/>
                <a:cs typeface="Times New Roman" panose="02020603050405020304" pitchFamily="18" charset="0"/>
              </a:rPr>
              <a:t> la visualización en dispositivos de sobremesa como en dispositivos </a:t>
            </a:r>
            <a:r>
              <a:rPr lang="es-ES" dirty="0" err="1">
                <a:solidFill>
                  <a:schemeClr val="tx1"/>
                </a:solidFill>
                <a:latin typeface="Times New Roman" panose="02020603050405020304" pitchFamily="18" charset="0"/>
                <a:cs typeface="Times New Roman" panose="02020603050405020304" pitchFamily="18" charset="0"/>
              </a:rPr>
              <a:t>móviles.Este</a:t>
            </a:r>
            <a:r>
              <a:rPr lang="es-ES" dirty="0">
                <a:solidFill>
                  <a:schemeClr val="tx1"/>
                </a:solidFill>
                <a:latin typeface="Times New Roman" panose="02020603050405020304" pitchFamily="18" charset="0"/>
                <a:cs typeface="Times New Roman" panose="02020603050405020304" pitchFamily="18" charset="0"/>
              </a:rPr>
              <a:t> uso tiene sentido ya que para el usuario de dispositivos de pantallas más pequeñas es más cómodo usar el </a:t>
            </a:r>
            <a:r>
              <a:rPr lang="es-ES" dirty="0" err="1">
                <a:solidFill>
                  <a:schemeClr val="tx1"/>
                </a:solidFill>
                <a:latin typeface="Times New Roman" panose="02020603050405020304" pitchFamily="18" charset="0"/>
                <a:cs typeface="Times New Roman" panose="02020603050405020304" pitchFamily="18" charset="0"/>
              </a:rPr>
              <a:t>scroll</a:t>
            </a:r>
            <a:r>
              <a:rPr lang="es-ES" dirty="0">
                <a:solidFill>
                  <a:schemeClr val="tx1"/>
                </a:solidFill>
                <a:latin typeface="Times New Roman" panose="02020603050405020304" pitchFamily="18" charset="0"/>
                <a:cs typeface="Times New Roman" panose="02020603050405020304" pitchFamily="18" charset="0"/>
              </a:rPr>
              <a:t> que hacer </a:t>
            </a:r>
            <a:r>
              <a:rPr lang="es-ES" dirty="0" err="1">
                <a:solidFill>
                  <a:schemeClr val="tx1"/>
                </a:solidFill>
                <a:latin typeface="Times New Roman" panose="02020603050405020304" pitchFamily="18" charset="0"/>
                <a:cs typeface="Times New Roman" panose="02020603050405020304" pitchFamily="18" charset="0"/>
              </a:rPr>
              <a:t>click</a:t>
            </a:r>
            <a:r>
              <a:rPr lang="es-ES" dirty="0">
                <a:solidFill>
                  <a:schemeClr val="tx1"/>
                </a:solidFill>
                <a:latin typeface="Times New Roman" panose="02020603050405020304" pitchFamily="18" charset="0"/>
                <a:cs typeface="Times New Roman" panose="02020603050405020304" pitchFamily="18" charset="0"/>
              </a:rPr>
              <a:t> sobre enlaces o botones. Esto esta conduciendo al diseño web en pantallas grandes a seguir la tendencia.</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54" name="Google Shape;454;p24"/>
          <p:cNvSpPr/>
          <p:nvPr/>
        </p:nvSpPr>
        <p:spPr>
          <a:xfrm>
            <a:off x="623423" y="409575"/>
            <a:ext cx="463838" cy="463814"/>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2" name="TextBox 1">
            <a:extLst>
              <a:ext uri="{FF2B5EF4-FFF2-40B4-BE49-F238E27FC236}">
                <a16:creationId xmlns:a16="http://schemas.microsoft.com/office/drawing/2014/main" id="{9F4D3C7A-F65D-4F74-9E95-601786BC5974}"/>
              </a:ext>
            </a:extLst>
          </p:cNvPr>
          <p:cNvSpPr txBox="1"/>
          <p:nvPr/>
        </p:nvSpPr>
        <p:spPr>
          <a:xfrm>
            <a:off x="1048430" y="95964"/>
            <a:ext cx="8082013" cy="5047536"/>
          </a:xfrm>
          <a:prstGeom prst="rect">
            <a:avLst/>
          </a:prstGeom>
          <a:noFill/>
        </p:spPr>
        <p:txBody>
          <a:bodyPr wrap="square" rtlCol="0">
            <a:spAutoFit/>
          </a:bodyPr>
          <a:lstStyle/>
          <a:p>
            <a:r>
              <a:rPr lang="es-ES" b="1" dirty="0">
                <a:solidFill>
                  <a:schemeClr val="tx1"/>
                </a:solidFill>
                <a:latin typeface="Times New Roman" panose="02020603050405020304" pitchFamily="18" charset="0"/>
                <a:cs typeface="Times New Roman" panose="02020603050405020304" pitchFamily="18" charset="0"/>
              </a:rPr>
              <a:t>3. Degradados y colores vivos</a:t>
            </a:r>
          </a:p>
          <a:p>
            <a:r>
              <a:rPr lang="es-ES" dirty="0">
                <a:solidFill>
                  <a:schemeClr val="tx1"/>
                </a:solidFill>
                <a:latin typeface="Times New Roman" panose="02020603050405020304" pitchFamily="18" charset="0"/>
                <a:cs typeface="Times New Roman" panose="02020603050405020304" pitchFamily="18" charset="0"/>
              </a:rPr>
              <a:t>2013 nos trajo el Flat </a:t>
            </a:r>
            <a:r>
              <a:rPr lang="es-ES" dirty="0" err="1">
                <a:solidFill>
                  <a:schemeClr val="tx1"/>
                </a:solidFill>
                <a:latin typeface="Times New Roman" panose="02020603050405020304" pitchFamily="18" charset="0"/>
                <a:cs typeface="Times New Roman" panose="02020603050405020304" pitchFamily="18" charset="0"/>
              </a:rPr>
              <a:t>design</a:t>
            </a:r>
            <a:r>
              <a:rPr lang="es-ES" dirty="0">
                <a:solidFill>
                  <a:schemeClr val="tx1"/>
                </a:solidFill>
                <a:latin typeface="Times New Roman" panose="02020603050405020304" pitchFamily="18" charset="0"/>
                <a:cs typeface="Times New Roman" panose="02020603050405020304" pitchFamily="18" charset="0"/>
              </a:rPr>
              <a:t> (Diseño plano) el cuál fue adaptado por los diseñadores web muy rápidamente. El Flat </a:t>
            </a:r>
            <a:r>
              <a:rPr lang="es-ES" dirty="0" err="1">
                <a:solidFill>
                  <a:schemeClr val="tx1"/>
                </a:solidFill>
                <a:latin typeface="Times New Roman" panose="02020603050405020304" pitchFamily="18" charset="0"/>
                <a:cs typeface="Times New Roman" panose="02020603050405020304" pitchFamily="18" charset="0"/>
              </a:rPr>
              <a:t>design</a:t>
            </a:r>
            <a:r>
              <a:rPr lang="es-ES" dirty="0">
                <a:solidFill>
                  <a:schemeClr val="tx1"/>
                </a:solidFill>
                <a:latin typeface="Times New Roman" panose="02020603050405020304" pitchFamily="18" charset="0"/>
                <a:cs typeface="Times New Roman" panose="02020603050405020304" pitchFamily="18" charset="0"/>
              </a:rPr>
              <a:t> es muy práctico y eso a permitido que perdure hasta hoy. De hecho, se cree que los elementos más simples consiguen una mejor experiencia de </a:t>
            </a:r>
            <a:r>
              <a:rPr lang="es-ES" dirty="0" err="1">
                <a:solidFill>
                  <a:schemeClr val="tx1"/>
                </a:solidFill>
                <a:latin typeface="Times New Roman" panose="02020603050405020304" pitchFamily="18" charset="0"/>
                <a:cs typeface="Times New Roman" panose="02020603050405020304" pitchFamily="18" charset="0"/>
              </a:rPr>
              <a:t>usuario.En</a:t>
            </a:r>
            <a:r>
              <a:rPr lang="es-ES" dirty="0">
                <a:solidFill>
                  <a:schemeClr val="tx1"/>
                </a:solidFill>
                <a:latin typeface="Times New Roman" panose="02020603050405020304" pitchFamily="18" charset="0"/>
                <a:cs typeface="Times New Roman" panose="02020603050405020304" pitchFamily="18" charset="0"/>
              </a:rPr>
              <a:t> 2016 los diseñadores empezaron a ampliar las posibilidades de este tipo de diseño incorporando colores vivos y degradados en lugar de los simples y planos colores usados anteriormente.  Incluso Instagram se unió a esta tendencia, no sin levantar la </a:t>
            </a:r>
            <a:r>
              <a:rPr lang="es-ES" dirty="0" err="1">
                <a:solidFill>
                  <a:schemeClr val="tx1"/>
                </a:solidFill>
                <a:latin typeface="Times New Roman" panose="02020603050405020304" pitchFamily="18" charset="0"/>
                <a:cs typeface="Times New Roman" panose="02020603050405020304" pitchFamily="18" charset="0"/>
              </a:rPr>
              <a:t>polémica.Usar</a:t>
            </a:r>
            <a:r>
              <a:rPr lang="es-ES" dirty="0">
                <a:solidFill>
                  <a:schemeClr val="tx1"/>
                </a:solidFill>
                <a:latin typeface="Times New Roman" panose="02020603050405020304" pitchFamily="18" charset="0"/>
                <a:cs typeface="Times New Roman" panose="02020603050405020304" pitchFamily="18" charset="0"/>
              </a:rPr>
              <a:t> los colores vivos es una inyección de energía y dinamismo en un proyecto fuera de lo común. Ser valiente y experimentar puede marcar la diferencia.</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4. Ilustraciones</a:t>
            </a:r>
          </a:p>
          <a:p>
            <a:r>
              <a:rPr lang="es-ES" dirty="0">
                <a:solidFill>
                  <a:schemeClr val="tx1"/>
                </a:solidFill>
                <a:latin typeface="Times New Roman" panose="02020603050405020304" pitchFamily="18" charset="0"/>
                <a:cs typeface="Times New Roman" panose="02020603050405020304" pitchFamily="18" charset="0"/>
              </a:rPr>
              <a:t>Las ilustraciones aportan un aspecto más personal y característico, lo cual puede ser difícil de conseguir con la fotografía. La ilustración, puede crear una sensación de acercamiento con el usuario y </a:t>
            </a:r>
            <a:r>
              <a:rPr lang="es-ES" dirty="0" err="1">
                <a:solidFill>
                  <a:schemeClr val="tx1"/>
                </a:solidFill>
                <a:latin typeface="Times New Roman" panose="02020603050405020304" pitchFamily="18" charset="0"/>
                <a:cs typeface="Times New Roman" panose="02020603050405020304" pitchFamily="18" charset="0"/>
              </a:rPr>
              <a:t>credibilidad.Este</a:t>
            </a:r>
            <a:r>
              <a:rPr lang="es-ES" dirty="0">
                <a:solidFill>
                  <a:schemeClr val="tx1"/>
                </a:solidFill>
                <a:latin typeface="Times New Roman" panose="02020603050405020304" pitchFamily="18" charset="0"/>
                <a:cs typeface="Times New Roman" panose="02020603050405020304" pitchFamily="18" charset="0"/>
              </a:rPr>
              <a:t> medio puede llegar a ser muy versátil, muchas marcas han optado por ilustraciones </a:t>
            </a:r>
            <a:r>
              <a:rPr lang="es-ES" dirty="0" err="1">
                <a:solidFill>
                  <a:schemeClr val="tx1"/>
                </a:solidFill>
                <a:latin typeface="Times New Roman" panose="02020603050405020304" pitchFamily="18" charset="0"/>
                <a:cs typeface="Times New Roman" panose="02020603050405020304" pitchFamily="18" charset="0"/>
              </a:rPr>
              <a:t>liniales</a:t>
            </a:r>
            <a:r>
              <a:rPr lang="es-ES" dirty="0">
                <a:solidFill>
                  <a:schemeClr val="tx1"/>
                </a:solidFill>
                <a:latin typeface="Times New Roman" panose="02020603050405020304" pitchFamily="18" charset="0"/>
                <a:cs typeface="Times New Roman" panose="02020603050405020304" pitchFamily="18" charset="0"/>
              </a:rPr>
              <a:t> para conseguir un look sofisticado, sin embargo otras, </a:t>
            </a:r>
            <a:r>
              <a:rPr lang="es-ES" dirty="0" err="1">
                <a:solidFill>
                  <a:schemeClr val="tx1"/>
                </a:solidFill>
                <a:latin typeface="Times New Roman" panose="02020603050405020304" pitchFamily="18" charset="0"/>
                <a:cs typeface="Times New Roman" panose="02020603050405020304" pitchFamily="18" charset="0"/>
              </a:rPr>
              <a:t>optán</a:t>
            </a:r>
            <a:r>
              <a:rPr lang="es-ES" dirty="0">
                <a:solidFill>
                  <a:schemeClr val="tx1"/>
                </a:solidFill>
                <a:latin typeface="Times New Roman" panose="02020603050405020304" pitchFamily="18" charset="0"/>
                <a:cs typeface="Times New Roman" panose="02020603050405020304" pitchFamily="18" charset="0"/>
              </a:rPr>
              <a:t> por otro estilo más cómico para connotar más diversión. Incluso se </a:t>
            </a:r>
            <a:r>
              <a:rPr lang="es-ES" dirty="0" err="1">
                <a:solidFill>
                  <a:schemeClr val="tx1"/>
                </a:solidFill>
                <a:latin typeface="Times New Roman" panose="02020603050405020304" pitchFamily="18" charset="0"/>
                <a:cs typeface="Times New Roman" panose="02020603050405020304" pitchFamily="18" charset="0"/>
              </a:rPr>
              <a:t>se</a:t>
            </a:r>
            <a:r>
              <a:rPr lang="es-ES" dirty="0">
                <a:solidFill>
                  <a:schemeClr val="tx1"/>
                </a:solidFill>
                <a:latin typeface="Times New Roman" panose="02020603050405020304" pitchFamily="18" charset="0"/>
                <a:cs typeface="Times New Roman" panose="02020603050405020304" pitchFamily="18" charset="0"/>
              </a:rPr>
              <a:t> usan en animaciones o combinadas  con la fotografía y </a:t>
            </a:r>
            <a:r>
              <a:rPr lang="es-ES" dirty="0" err="1">
                <a:solidFill>
                  <a:schemeClr val="tx1"/>
                </a:solidFill>
                <a:latin typeface="Times New Roman" panose="02020603050405020304" pitchFamily="18" charset="0"/>
                <a:cs typeface="Times New Roman" panose="02020603050405020304" pitchFamily="18" charset="0"/>
              </a:rPr>
              <a:t>tipografías.Las</a:t>
            </a:r>
            <a:r>
              <a:rPr lang="es-ES" dirty="0">
                <a:solidFill>
                  <a:schemeClr val="tx1"/>
                </a:solidFill>
                <a:latin typeface="Times New Roman" panose="02020603050405020304" pitchFamily="18" charset="0"/>
                <a:cs typeface="Times New Roman" panose="02020603050405020304" pitchFamily="18" charset="0"/>
              </a:rPr>
              <a:t> ilustraciones tienen un poder de conexión con el usuario, esto es lo que le lleva a convertirse en una tendencia al alza.</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5. Romper las retículas</a:t>
            </a:r>
          </a:p>
          <a:p>
            <a:r>
              <a:rPr lang="es-ES" dirty="0">
                <a:solidFill>
                  <a:schemeClr val="tx1"/>
                </a:solidFill>
                <a:latin typeface="Times New Roman" panose="02020603050405020304" pitchFamily="18" charset="0"/>
                <a:cs typeface="Times New Roman" panose="02020603050405020304" pitchFamily="18" charset="0"/>
              </a:rPr>
              <a:t>Cada vez las páginas web se asemejan más unas a otras debido al diseño </a:t>
            </a:r>
            <a:r>
              <a:rPr lang="es-ES" dirty="0" err="1">
                <a:solidFill>
                  <a:schemeClr val="tx1"/>
                </a:solidFill>
                <a:latin typeface="Times New Roman" panose="02020603050405020304" pitchFamily="18" charset="0"/>
                <a:cs typeface="Times New Roman" panose="02020603050405020304" pitchFamily="18" charset="0"/>
              </a:rPr>
              <a:t>responsive</a:t>
            </a:r>
            <a:r>
              <a:rPr lang="es-ES" dirty="0">
                <a:solidFill>
                  <a:schemeClr val="tx1"/>
                </a:solidFill>
                <a:latin typeface="Times New Roman" panose="02020603050405020304" pitchFamily="18" charset="0"/>
                <a:cs typeface="Times New Roman" panose="02020603050405020304" pitchFamily="18" charset="0"/>
              </a:rPr>
              <a:t>, un diseño de rejilla y columnas de forma </a:t>
            </a:r>
            <a:r>
              <a:rPr lang="es-ES" dirty="0" err="1">
                <a:solidFill>
                  <a:schemeClr val="tx1"/>
                </a:solidFill>
                <a:latin typeface="Times New Roman" panose="02020603050405020304" pitchFamily="18" charset="0"/>
                <a:cs typeface="Times New Roman" panose="02020603050405020304" pitchFamily="18" charset="0"/>
              </a:rPr>
              <a:t>equlibrada</a:t>
            </a:r>
            <a:r>
              <a:rPr lang="es-ES" dirty="0">
                <a:solidFill>
                  <a:schemeClr val="tx1"/>
                </a:solidFill>
                <a:latin typeface="Times New Roman" panose="02020603050405020304" pitchFamily="18" charset="0"/>
                <a:cs typeface="Times New Roman" panose="02020603050405020304" pitchFamily="18" charset="0"/>
              </a:rPr>
              <a:t> y que permiten una gran experiencia de usuario. Pero empieza a ser aburrido, y algunas veces restrictivas y rígidas, limitando la creatividad. En un intento de crear experiencias digitales que rompan con la tradición, muchas web y diseñadores están experimentando con un tipo de </a:t>
            </a:r>
            <a:r>
              <a:rPr lang="es-ES" dirty="0" err="1">
                <a:solidFill>
                  <a:schemeClr val="tx1"/>
                </a:solidFill>
                <a:latin typeface="Times New Roman" panose="02020603050405020304" pitchFamily="18" charset="0"/>
                <a:cs typeface="Times New Roman" panose="02020603050405020304" pitchFamily="18" charset="0"/>
              </a:rPr>
              <a:t>layout</a:t>
            </a:r>
            <a:r>
              <a:rPr lang="es-ES" dirty="0">
                <a:solidFill>
                  <a:schemeClr val="tx1"/>
                </a:solidFill>
                <a:latin typeface="Times New Roman" panose="02020603050405020304" pitchFamily="18" charset="0"/>
                <a:cs typeface="Times New Roman" panose="02020603050405020304" pitchFamily="18" charset="0"/>
              </a:rPr>
              <a:t> que rompa las rejillas.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2" name="TextBox 1">
            <a:extLst>
              <a:ext uri="{FF2B5EF4-FFF2-40B4-BE49-F238E27FC236}">
                <a16:creationId xmlns:a16="http://schemas.microsoft.com/office/drawing/2014/main" id="{3FAA1B11-EC42-4288-BE8D-C72F801F0298}"/>
              </a:ext>
            </a:extLst>
          </p:cNvPr>
          <p:cNvSpPr txBox="1"/>
          <p:nvPr/>
        </p:nvSpPr>
        <p:spPr>
          <a:xfrm>
            <a:off x="1414130" y="233916"/>
            <a:ext cx="7442791" cy="4832092"/>
          </a:xfrm>
          <a:prstGeom prst="rect">
            <a:avLst/>
          </a:prstGeom>
          <a:noFill/>
        </p:spPr>
        <p:txBody>
          <a:bodyPr wrap="square" rtlCol="0">
            <a:spAutoFit/>
          </a:bodyPr>
          <a:lstStyle/>
          <a:p>
            <a:r>
              <a:rPr lang="es-ES" b="1" dirty="0">
                <a:solidFill>
                  <a:schemeClr val="tx1"/>
                </a:solidFill>
                <a:latin typeface="Times New Roman" panose="02020603050405020304" pitchFamily="18" charset="0"/>
                <a:cs typeface="Times New Roman" panose="02020603050405020304" pitchFamily="18" charset="0"/>
              </a:rPr>
              <a:t>6. Parallax</a:t>
            </a:r>
          </a:p>
          <a:p>
            <a:r>
              <a:rPr lang="es-ES" dirty="0">
                <a:solidFill>
                  <a:schemeClr val="tx1"/>
                </a:solidFill>
                <a:latin typeface="Times New Roman" panose="02020603050405020304" pitchFamily="18" charset="0"/>
                <a:cs typeface="Times New Roman" panose="02020603050405020304" pitchFamily="18" charset="0"/>
              </a:rPr>
              <a:t>El </a:t>
            </a:r>
            <a:r>
              <a:rPr lang="es-ES" dirty="0" err="1">
                <a:solidFill>
                  <a:schemeClr val="tx1"/>
                </a:solidFill>
                <a:latin typeface="Times New Roman" panose="02020603050405020304" pitchFamily="18" charset="0"/>
                <a:cs typeface="Times New Roman" panose="02020603050405020304" pitchFamily="18" charset="0"/>
              </a:rPr>
              <a:t>parallax</a:t>
            </a:r>
            <a:r>
              <a:rPr lang="es-ES" dirty="0">
                <a:solidFill>
                  <a:schemeClr val="tx1"/>
                </a:solidFill>
                <a:latin typeface="Times New Roman" panose="02020603050405020304" pitchFamily="18" charset="0"/>
                <a:cs typeface="Times New Roman" panose="02020603050405020304" pitchFamily="18" charset="0"/>
              </a:rPr>
              <a:t> vino para quedarse, y es que el dinamismo que aporta a un sitio web es tal, que sigue siendo un elemento que aporta un toque diferente al resto de webs. Muchas marcas son las que lo usan de forma creativa creando sitios web innovadores.</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07. Más cartas</a:t>
            </a:r>
          </a:p>
          <a:p>
            <a:r>
              <a:rPr lang="es-ES" dirty="0">
                <a:solidFill>
                  <a:schemeClr val="tx1"/>
                </a:solidFill>
                <a:latin typeface="Times New Roman" panose="02020603050405020304" pitchFamily="18" charset="0"/>
                <a:cs typeface="Times New Roman" panose="02020603050405020304" pitchFamily="18" charset="0"/>
              </a:rPr>
              <a:t>Cartas de nuevo, su uso no es nuevo, pero se su funcionalidad lo está </a:t>
            </a:r>
            <a:r>
              <a:rPr lang="es-ES" dirty="0" err="1">
                <a:solidFill>
                  <a:schemeClr val="tx1"/>
                </a:solidFill>
                <a:latin typeface="Times New Roman" panose="02020603050405020304" pitchFamily="18" charset="0"/>
                <a:cs typeface="Times New Roman" panose="02020603050405020304" pitchFamily="18" charset="0"/>
              </a:rPr>
              <a:t>conviertiendo</a:t>
            </a:r>
            <a:r>
              <a:rPr lang="es-ES" dirty="0">
                <a:solidFill>
                  <a:schemeClr val="tx1"/>
                </a:solidFill>
                <a:latin typeface="Times New Roman" panose="02020603050405020304" pitchFamily="18" charset="0"/>
                <a:cs typeface="Times New Roman" panose="02020603050405020304" pitchFamily="18" charset="0"/>
              </a:rPr>
              <a:t> de nuevo en tendencia de nuevo influenciado por el diseño para dispositivos móviles. Según Google en 2015, anunció oficialmente que los móviles habían superado en uso a los dispositivos de sobremesa, un dato que los diseñadores no pudieron pasar por alto y han ido </a:t>
            </a:r>
            <a:r>
              <a:rPr lang="es-ES" dirty="0" err="1">
                <a:solidFill>
                  <a:schemeClr val="tx1"/>
                </a:solidFill>
                <a:latin typeface="Times New Roman" panose="02020603050405020304" pitchFamily="18" charset="0"/>
                <a:cs typeface="Times New Roman" panose="02020603050405020304" pitchFamily="18" charset="0"/>
              </a:rPr>
              <a:t>implementando.Este</a:t>
            </a:r>
            <a:r>
              <a:rPr lang="es-ES" dirty="0">
                <a:solidFill>
                  <a:schemeClr val="tx1"/>
                </a:solidFill>
                <a:latin typeface="Times New Roman" panose="02020603050405020304" pitchFamily="18" charset="0"/>
                <a:cs typeface="Times New Roman" panose="02020603050405020304" pitchFamily="18" charset="0"/>
              </a:rPr>
              <a:t> sistema permite una buena adaptación tanto para pantallas grandes como pequeñas, consiguiendo una buena organización y mostrar gran </a:t>
            </a:r>
            <a:r>
              <a:rPr lang="es-ES" dirty="0" err="1">
                <a:solidFill>
                  <a:schemeClr val="tx1"/>
                </a:solidFill>
                <a:latin typeface="Times New Roman" panose="02020603050405020304" pitchFamily="18" charset="0"/>
                <a:cs typeface="Times New Roman" panose="02020603050405020304" pitchFamily="18" charset="0"/>
              </a:rPr>
              <a:t>volúmen</a:t>
            </a:r>
            <a:r>
              <a:rPr lang="es-ES" dirty="0">
                <a:solidFill>
                  <a:schemeClr val="tx1"/>
                </a:solidFill>
                <a:latin typeface="Times New Roman" panose="02020603050405020304" pitchFamily="18" charset="0"/>
                <a:cs typeface="Times New Roman" panose="02020603050405020304" pitchFamily="18" charset="0"/>
              </a:rPr>
              <a:t> de información al mismo tiempo, permitiendo a los usuarios un vistazo rápido del contenido disponible. Facebook o </a:t>
            </a:r>
            <a:r>
              <a:rPr lang="es-ES" dirty="0" err="1">
                <a:solidFill>
                  <a:schemeClr val="tx1"/>
                </a:solidFill>
                <a:latin typeface="Times New Roman" panose="02020603050405020304" pitchFamily="18" charset="0"/>
                <a:cs typeface="Times New Roman" panose="02020603050405020304" pitchFamily="18" charset="0"/>
              </a:rPr>
              <a:t>netflix</a:t>
            </a:r>
            <a:r>
              <a:rPr lang="es-ES" dirty="0">
                <a:solidFill>
                  <a:schemeClr val="tx1"/>
                </a:solidFill>
                <a:latin typeface="Times New Roman" panose="02020603050405020304" pitchFamily="18" charset="0"/>
                <a:cs typeface="Times New Roman" panose="02020603050405020304" pitchFamily="18" charset="0"/>
              </a:rPr>
              <a:t> pueden ser un buen ejemplo.</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8. </a:t>
            </a:r>
            <a:r>
              <a:rPr lang="es-ES" b="1" dirty="0" err="1">
                <a:solidFill>
                  <a:schemeClr val="tx1"/>
                </a:solidFill>
                <a:latin typeface="Times New Roman" panose="02020603050405020304" pitchFamily="18" charset="0"/>
                <a:cs typeface="Times New Roman" panose="02020603050405020304" pitchFamily="18" charset="0"/>
              </a:rPr>
              <a:t>Micro-interacciones</a:t>
            </a:r>
            <a:endParaRPr lang="es-ES" b="1" dirty="0">
              <a:solidFill>
                <a:schemeClr val="tx1"/>
              </a:solidFill>
              <a:latin typeface="Times New Roman" panose="02020603050405020304" pitchFamily="18" charset="0"/>
              <a:cs typeface="Times New Roman" panose="02020603050405020304" pitchFamily="18" charset="0"/>
            </a:endParaRPr>
          </a:p>
          <a:p>
            <a:r>
              <a:rPr lang="es-ES" dirty="0">
                <a:solidFill>
                  <a:schemeClr val="tx1"/>
                </a:solidFill>
                <a:latin typeface="Times New Roman" panose="02020603050405020304" pitchFamily="18" charset="0"/>
                <a:cs typeface="Times New Roman" panose="02020603050405020304" pitchFamily="18" charset="0"/>
              </a:rPr>
              <a:t>Desde una perspectiva de experiencia de usuario, las micro interacciones no son sólo pequeñas animaciones, son una manera de interactuar con el usuario. Permite a los usuarios saber qué está pasando, qué ha pasado, y que pasará después si interactúan.  El famoso </a:t>
            </a:r>
            <a:r>
              <a:rPr lang="es-ES" dirty="0" err="1">
                <a:solidFill>
                  <a:schemeClr val="tx1"/>
                </a:solidFill>
                <a:latin typeface="Times New Roman" panose="02020603050405020304" pitchFamily="18" charset="0"/>
                <a:cs typeface="Times New Roman" panose="02020603050405020304" pitchFamily="18" charset="0"/>
              </a:rPr>
              <a:t>like</a:t>
            </a:r>
            <a:r>
              <a:rPr lang="es-ES" dirty="0">
                <a:solidFill>
                  <a:schemeClr val="tx1"/>
                </a:solidFill>
                <a:latin typeface="Times New Roman" panose="02020603050405020304" pitchFamily="18" charset="0"/>
                <a:cs typeface="Times New Roman" panose="02020603050405020304" pitchFamily="18" charset="0"/>
              </a:rPr>
              <a:t> de </a:t>
            </a:r>
            <a:r>
              <a:rPr lang="es-ES" dirty="0" err="1">
                <a:solidFill>
                  <a:schemeClr val="tx1"/>
                </a:solidFill>
                <a:latin typeface="Times New Roman" panose="02020603050405020304" pitchFamily="18" charset="0"/>
                <a:cs typeface="Times New Roman" panose="02020603050405020304" pitchFamily="18" charset="0"/>
              </a:rPr>
              <a:t>facebook</a:t>
            </a:r>
            <a:r>
              <a:rPr lang="es-ES" dirty="0">
                <a:solidFill>
                  <a:schemeClr val="tx1"/>
                </a:solidFill>
                <a:latin typeface="Times New Roman" panose="02020603050405020304" pitchFamily="18" charset="0"/>
                <a:cs typeface="Times New Roman" panose="02020603050405020304" pitchFamily="18" charset="0"/>
              </a:rPr>
              <a:t> es un ejemplo claro. Muchos diseñadores son capaces de añadir efectos divertidos en estas interacciones, entreteniendo al usuario al mismo tiempo que se le informa. Estos efectos permiten hacer el sitio web más usable, una respuesta más humanizada y dar a conocer al usuario que hacer y qué está pasando. Puede hacerlo todo más fácil y simple de una forma divertida.</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72" name="Google Shape;472;p2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5" name="TextBox 4">
            <a:extLst>
              <a:ext uri="{FF2B5EF4-FFF2-40B4-BE49-F238E27FC236}">
                <a16:creationId xmlns:a16="http://schemas.microsoft.com/office/drawing/2014/main" id="{9062400C-FF6B-43E7-A99D-982AACB4337A}"/>
              </a:ext>
            </a:extLst>
          </p:cNvPr>
          <p:cNvSpPr txBox="1"/>
          <p:nvPr/>
        </p:nvSpPr>
        <p:spPr>
          <a:xfrm>
            <a:off x="1844748" y="1125200"/>
            <a:ext cx="6177517" cy="2893100"/>
          </a:xfrm>
          <a:prstGeom prst="rect">
            <a:avLst/>
          </a:prstGeom>
          <a:noFill/>
        </p:spPr>
        <p:txBody>
          <a:bodyPr wrap="square" rtlCol="0">
            <a:spAutoFit/>
          </a:bodyPr>
          <a:lstStyle/>
          <a:p>
            <a:r>
              <a:rPr lang="es-ES" b="1" dirty="0">
                <a:solidFill>
                  <a:schemeClr val="tx1"/>
                </a:solidFill>
                <a:latin typeface="Times New Roman" panose="02020603050405020304" pitchFamily="18" charset="0"/>
                <a:cs typeface="Times New Roman" panose="02020603050405020304" pitchFamily="18" charset="0"/>
              </a:rPr>
              <a:t>9. Tipografía</a:t>
            </a:r>
          </a:p>
          <a:p>
            <a:r>
              <a:rPr lang="es-ES" dirty="0">
                <a:solidFill>
                  <a:schemeClr val="tx1"/>
                </a:solidFill>
                <a:latin typeface="Times New Roman" panose="02020603050405020304" pitchFamily="18" charset="0"/>
                <a:cs typeface="Times New Roman" panose="02020603050405020304" pitchFamily="18" charset="0"/>
              </a:rPr>
              <a:t>Gracias al incremento de los proveedores de tipografías digitales gratuitas tales como Google </a:t>
            </a:r>
            <a:r>
              <a:rPr lang="es-ES" dirty="0" err="1">
                <a:solidFill>
                  <a:schemeClr val="tx1"/>
                </a:solidFill>
                <a:latin typeface="Times New Roman" panose="02020603050405020304" pitchFamily="18" charset="0"/>
                <a:cs typeface="Times New Roman" panose="02020603050405020304" pitchFamily="18" charset="0"/>
              </a:rPr>
              <a:t>Fonts</a:t>
            </a:r>
            <a:r>
              <a:rPr lang="es-ES" dirty="0">
                <a:solidFill>
                  <a:schemeClr val="tx1"/>
                </a:solidFill>
                <a:latin typeface="Times New Roman" panose="02020603050405020304" pitchFamily="18" charset="0"/>
                <a:cs typeface="Times New Roman" panose="02020603050405020304" pitchFamily="18" charset="0"/>
              </a:rPr>
              <a:t> o </a:t>
            </a:r>
            <a:r>
              <a:rPr lang="es-ES" dirty="0" err="1">
                <a:solidFill>
                  <a:schemeClr val="tx1"/>
                </a:solidFill>
                <a:latin typeface="Times New Roman" panose="02020603050405020304" pitchFamily="18" charset="0"/>
                <a:cs typeface="Times New Roman" panose="02020603050405020304" pitchFamily="18" charset="0"/>
              </a:rPr>
              <a:t>Typekit</a:t>
            </a:r>
            <a:r>
              <a:rPr lang="es-ES" dirty="0">
                <a:solidFill>
                  <a:schemeClr val="tx1"/>
                </a:solidFill>
                <a:latin typeface="Times New Roman" panose="02020603050405020304" pitchFamily="18" charset="0"/>
                <a:cs typeface="Times New Roman" panose="02020603050405020304" pitchFamily="18" charset="0"/>
              </a:rPr>
              <a:t> han sido muchos los diseñadores en aumentar las posibilidades del uso de la tipografía en diseño web. Esto abre un gran abanico de posibilidades con los que los diseñadores estamos </a:t>
            </a:r>
            <a:r>
              <a:rPr lang="es-ES" dirty="0" err="1">
                <a:solidFill>
                  <a:schemeClr val="tx1"/>
                </a:solidFill>
                <a:latin typeface="Times New Roman" panose="02020603050405020304" pitchFamily="18" charset="0"/>
                <a:cs typeface="Times New Roman" panose="02020603050405020304" pitchFamily="18" charset="0"/>
              </a:rPr>
              <a:t>encantadxs</a:t>
            </a:r>
            <a:r>
              <a:rPr lang="es-ES" dirty="0">
                <a:solidFill>
                  <a:schemeClr val="tx1"/>
                </a:solidFill>
                <a:latin typeface="Times New Roman" panose="02020603050405020304" pitchFamily="18" charset="0"/>
                <a:cs typeface="Times New Roman" panose="02020603050405020304" pitchFamily="18" charset="0"/>
              </a:rPr>
              <a:t> de </a:t>
            </a:r>
            <a:r>
              <a:rPr lang="es-ES" dirty="0" err="1">
                <a:solidFill>
                  <a:schemeClr val="tx1"/>
                </a:solidFill>
                <a:latin typeface="Times New Roman" panose="02020603050405020304" pitchFamily="18" charset="0"/>
                <a:cs typeface="Times New Roman" panose="02020603050405020304" pitchFamily="18" charset="0"/>
              </a:rPr>
              <a:t>jugar.Permite</a:t>
            </a:r>
            <a:r>
              <a:rPr lang="es-ES" dirty="0">
                <a:solidFill>
                  <a:schemeClr val="tx1"/>
                </a:solidFill>
                <a:latin typeface="Times New Roman" panose="02020603050405020304" pitchFamily="18" charset="0"/>
                <a:cs typeface="Times New Roman" panose="02020603050405020304" pitchFamily="18" charset="0"/>
              </a:rPr>
              <a:t> aportar más identidad, crear más marca, y un </a:t>
            </a:r>
            <a:r>
              <a:rPr lang="es-ES" dirty="0" err="1">
                <a:solidFill>
                  <a:schemeClr val="tx1"/>
                </a:solidFill>
                <a:latin typeface="Times New Roman" panose="02020603050405020304" pitchFamily="18" charset="0"/>
                <a:cs typeface="Times New Roman" panose="02020603050405020304" pitchFamily="18" charset="0"/>
              </a:rPr>
              <a:t>sinfin</a:t>
            </a:r>
            <a:r>
              <a:rPr lang="es-ES" dirty="0">
                <a:solidFill>
                  <a:schemeClr val="tx1"/>
                </a:solidFill>
                <a:latin typeface="Times New Roman" panose="02020603050405020304" pitchFamily="18" charset="0"/>
                <a:cs typeface="Times New Roman" panose="02020603050405020304" pitchFamily="18" charset="0"/>
              </a:rPr>
              <a:t> de posibilidades gráficas.</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10. Navegación experimental</a:t>
            </a:r>
          </a:p>
          <a:p>
            <a:r>
              <a:rPr lang="es-ES" dirty="0">
                <a:solidFill>
                  <a:schemeClr val="tx1"/>
                </a:solidFill>
                <a:latin typeface="Times New Roman" panose="02020603050405020304" pitchFamily="18" charset="0"/>
                <a:cs typeface="Times New Roman" panose="02020603050405020304" pitchFamily="18" charset="0"/>
              </a:rPr>
              <a:t>La navegación y los menús siempre ha sido un tema bastante estático en el tema web. Poco a poco, las líneas del diseño para móvil y escritorio vienen </a:t>
            </a:r>
            <a:r>
              <a:rPr lang="es-ES" dirty="0" err="1">
                <a:solidFill>
                  <a:schemeClr val="tx1"/>
                </a:solidFill>
                <a:latin typeface="Times New Roman" panose="02020603050405020304" pitchFamily="18" charset="0"/>
                <a:cs typeface="Times New Roman" panose="02020603050405020304" pitchFamily="18" charset="0"/>
              </a:rPr>
              <a:t>difuminandose</a:t>
            </a:r>
            <a:r>
              <a:rPr lang="es-ES" dirty="0">
                <a:solidFill>
                  <a:schemeClr val="tx1"/>
                </a:solidFill>
                <a:latin typeface="Times New Roman" panose="02020603050405020304" pitchFamily="18" charset="0"/>
                <a:cs typeface="Times New Roman" panose="02020603050405020304" pitchFamily="18" charset="0"/>
              </a:rPr>
              <a:t> cada vez más, </a:t>
            </a:r>
            <a:r>
              <a:rPr lang="es-ES" dirty="0" err="1">
                <a:solidFill>
                  <a:schemeClr val="tx1"/>
                </a:solidFill>
                <a:latin typeface="Times New Roman" panose="02020603050405020304" pitchFamily="18" charset="0"/>
                <a:cs typeface="Times New Roman" panose="02020603050405020304" pitchFamily="18" charset="0"/>
              </a:rPr>
              <a:t>incrementandose</a:t>
            </a:r>
            <a:r>
              <a:rPr lang="es-ES" dirty="0">
                <a:solidFill>
                  <a:schemeClr val="tx1"/>
                </a:solidFill>
                <a:latin typeface="Times New Roman" panose="02020603050405020304" pitchFamily="18" charset="0"/>
                <a:cs typeface="Times New Roman" panose="02020603050405020304" pitchFamily="18" charset="0"/>
              </a:rPr>
              <a:t> los menús que se utilizan en los móviles, más </a:t>
            </a:r>
            <a:r>
              <a:rPr lang="es-ES" dirty="0" err="1">
                <a:solidFill>
                  <a:schemeClr val="tx1"/>
                </a:solidFill>
                <a:latin typeface="Times New Roman" panose="02020603050405020304" pitchFamily="18" charset="0"/>
                <a:cs typeface="Times New Roman" panose="02020603050405020304" pitchFamily="18" charset="0"/>
              </a:rPr>
              <a:t>reducidos.Con</a:t>
            </a:r>
            <a:r>
              <a:rPr lang="es-ES" dirty="0">
                <a:solidFill>
                  <a:schemeClr val="tx1"/>
                </a:solidFill>
                <a:latin typeface="Times New Roman" panose="02020603050405020304" pitchFamily="18" charset="0"/>
                <a:cs typeface="Times New Roman" panose="02020603050405020304" pitchFamily="18" charset="0"/>
              </a:rPr>
              <a:t> un menú oculto, permite centrar la atención en otros elementos y aportar soluciones más creativas..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81" name="Google Shape;481;p2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10" name="TextBox 9">
            <a:extLst>
              <a:ext uri="{FF2B5EF4-FFF2-40B4-BE49-F238E27FC236}">
                <a16:creationId xmlns:a16="http://schemas.microsoft.com/office/drawing/2014/main" id="{F79BCDA9-0082-4481-8F4C-93F110AF2682}"/>
              </a:ext>
            </a:extLst>
          </p:cNvPr>
          <p:cNvSpPr txBox="1"/>
          <p:nvPr/>
        </p:nvSpPr>
        <p:spPr>
          <a:xfrm>
            <a:off x="1924492" y="547861"/>
            <a:ext cx="5837275" cy="1446550"/>
          </a:xfrm>
          <a:prstGeom prst="rect">
            <a:avLst/>
          </a:prstGeom>
          <a:noFill/>
        </p:spPr>
        <p:txBody>
          <a:bodyPr wrap="square">
            <a:spAutoFit/>
          </a:bodyPr>
          <a:lstStyle/>
          <a:p>
            <a:pPr algn="ctr"/>
            <a:r>
              <a:rPr lang="es-AR" sz="4400" dirty="0">
                <a:solidFill>
                  <a:schemeClr val="tx1"/>
                </a:solidFill>
                <a:latin typeface="Script MT Bold" panose="03040602040607080904" pitchFamily="66" charset="0"/>
              </a:rPr>
              <a:t>TENDENCIAS DEL AÑO 2018</a:t>
            </a:r>
            <a:endParaRPr lang="en-US" sz="4400" dirty="0">
              <a:solidFill>
                <a:schemeClr val="tx1"/>
              </a:solidFill>
              <a:latin typeface="Script MT Bold" panose="03040602040607080904" pitchFamily="66" charset="0"/>
            </a:endParaRPr>
          </a:p>
        </p:txBody>
      </p:sp>
      <p:pic>
        <p:nvPicPr>
          <p:cNvPr id="11" name="Picture 10">
            <a:extLst>
              <a:ext uri="{FF2B5EF4-FFF2-40B4-BE49-F238E27FC236}">
                <a16:creationId xmlns:a16="http://schemas.microsoft.com/office/drawing/2014/main" id="{42CFA29B-1BAD-4D11-98DD-A42B282835FD}"/>
              </a:ext>
            </a:extLst>
          </p:cNvPr>
          <p:cNvPicPr>
            <a:picLocks noChangeAspect="1"/>
          </p:cNvPicPr>
          <p:nvPr/>
        </p:nvPicPr>
        <p:blipFill>
          <a:blip r:embed="rId3"/>
          <a:stretch>
            <a:fillRect/>
          </a:stretch>
        </p:blipFill>
        <p:spPr>
          <a:xfrm>
            <a:off x="3254558" y="2090043"/>
            <a:ext cx="3177141" cy="21180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509" name="Google Shape;509;p2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2" name="TextBox 1">
            <a:extLst>
              <a:ext uri="{FF2B5EF4-FFF2-40B4-BE49-F238E27FC236}">
                <a16:creationId xmlns:a16="http://schemas.microsoft.com/office/drawing/2014/main" id="{794A0745-7BDA-46EB-B630-C020DCC3A4D8}"/>
              </a:ext>
            </a:extLst>
          </p:cNvPr>
          <p:cNvSpPr txBox="1"/>
          <p:nvPr/>
        </p:nvSpPr>
        <p:spPr>
          <a:xfrm>
            <a:off x="1286540" y="318977"/>
            <a:ext cx="7145079" cy="4401205"/>
          </a:xfrm>
          <a:prstGeom prst="rect">
            <a:avLst/>
          </a:prstGeom>
          <a:noFill/>
        </p:spPr>
        <p:txBody>
          <a:bodyPr wrap="square" rtlCol="0">
            <a:spAutoFit/>
          </a:bodyPr>
          <a:lstStyle/>
          <a:p>
            <a:r>
              <a:rPr lang="es-ES" b="1" dirty="0">
                <a:solidFill>
                  <a:schemeClr val="tx1"/>
                </a:solidFill>
                <a:latin typeface="Times New Roman" panose="02020603050405020304" pitchFamily="18" charset="0"/>
                <a:cs typeface="Times New Roman" panose="02020603050405020304" pitchFamily="18" charset="0"/>
              </a:rPr>
              <a:t>1. Diseño de pantalla dividida en vertical</a:t>
            </a:r>
          </a:p>
          <a:p>
            <a:r>
              <a:rPr lang="es-ES" dirty="0">
                <a:solidFill>
                  <a:schemeClr val="tx1"/>
                </a:solidFill>
                <a:latin typeface="Times New Roman" panose="02020603050405020304" pitchFamily="18" charset="0"/>
                <a:cs typeface="Times New Roman" panose="02020603050405020304" pitchFamily="18" charset="0"/>
              </a:rPr>
              <a:t>Con el objetivo de mostrar la información de forma más clara y sencilla, las tendencias en Diseño Web 2018 usarán cada vez más pantallas divididas como inicio de la página. Para así mostrar de forma elegante, irreverente y concisa la información con títulos H1 y H2. Esta tendencia va muy de la mano con la presentación modular.</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2. Tipografía </a:t>
            </a:r>
            <a:r>
              <a:rPr lang="es-ES" b="1" dirty="0" err="1">
                <a:solidFill>
                  <a:schemeClr val="tx1"/>
                </a:solidFill>
                <a:latin typeface="Times New Roman" panose="02020603050405020304" pitchFamily="18" charset="0"/>
                <a:cs typeface="Times New Roman" panose="02020603050405020304" pitchFamily="18" charset="0"/>
              </a:rPr>
              <a:t>Handmade</a:t>
            </a:r>
            <a:endParaRPr lang="es-ES" b="1" dirty="0">
              <a:solidFill>
                <a:schemeClr val="tx1"/>
              </a:solidFill>
              <a:latin typeface="Times New Roman" panose="02020603050405020304" pitchFamily="18" charset="0"/>
              <a:cs typeface="Times New Roman" panose="02020603050405020304" pitchFamily="18" charset="0"/>
            </a:endParaRPr>
          </a:p>
          <a:p>
            <a:r>
              <a:rPr lang="es-ES" dirty="0">
                <a:solidFill>
                  <a:schemeClr val="tx1"/>
                </a:solidFill>
                <a:latin typeface="Times New Roman" panose="02020603050405020304" pitchFamily="18" charset="0"/>
                <a:cs typeface="Times New Roman" panose="02020603050405020304" pitchFamily="18" charset="0"/>
              </a:rPr>
              <a:t>Lo "</a:t>
            </a:r>
            <a:r>
              <a:rPr lang="es-ES" dirty="0" err="1">
                <a:solidFill>
                  <a:schemeClr val="tx1"/>
                </a:solidFill>
                <a:latin typeface="Times New Roman" panose="02020603050405020304" pitchFamily="18" charset="0"/>
                <a:cs typeface="Times New Roman" panose="02020603050405020304" pitchFamily="18" charset="0"/>
              </a:rPr>
              <a:t>handmade</a:t>
            </a:r>
            <a:r>
              <a:rPr lang="es-ES" dirty="0">
                <a:solidFill>
                  <a:schemeClr val="tx1"/>
                </a:solidFill>
                <a:latin typeface="Times New Roman" panose="02020603050405020304" pitchFamily="18" charset="0"/>
                <a:cs typeface="Times New Roman" panose="02020603050405020304" pitchFamily="18" charset="0"/>
              </a:rPr>
              <a:t>" (escrito a mano) y cercano está de moda, especialmente porque brinda una mejor experiencia al usuario, quien percibe sitios con tipografías "</a:t>
            </a:r>
            <a:r>
              <a:rPr lang="es-ES" dirty="0" err="1">
                <a:solidFill>
                  <a:schemeClr val="tx1"/>
                </a:solidFill>
                <a:latin typeface="Times New Roman" panose="02020603050405020304" pitchFamily="18" charset="0"/>
                <a:cs typeface="Times New Roman" panose="02020603050405020304" pitchFamily="18" charset="0"/>
              </a:rPr>
              <a:t>handmade</a:t>
            </a:r>
            <a:r>
              <a:rPr lang="es-ES" dirty="0">
                <a:solidFill>
                  <a:schemeClr val="tx1"/>
                </a:solidFill>
                <a:latin typeface="Times New Roman" panose="02020603050405020304" pitchFamily="18" charset="0"/>
                <a:cs typeface="Times New Roman" panose="02020603050405020304" pitchFamily="18" charset="0"/>
              </a:rPr>
              <a:t>" como más cercanos y </a:t>
            </a:r>
            <a:r>
              <a:rPr lang="es-ES" dirty="0" err="1">
                <a:solidFill>
                  <a:schemeClr val="tx1"/>
                </a:solidFill>
                <a:latin typeface="Times New Roman" panose="02020603050405020304" pitchFamily="18" charset="0"/>
                <a:cs typeface="Times New Roman" panose="02020603050405020304" pitchFamily="18" charset="0"/>
              </a:rPr>
              <a:t>confiables.Tipografía</a:t>
            </a:r>
            <a:r>
              <a:rPr lang="es-ES" dirty="0">
                <a:solidFill>
                  <a:schemeClr val="tx1"/>
                </a:solidFill>
                <a:latin typeface="Times New Roman" panose="02020603050405020304" pitchFamily="18" charset="0"/>
                <a:cs typeface="Times New Roman" panose="02020603050405020304" pitchFamily="18" charset="0"/>
              </a:rPr>
              <a:t> </a:t>
            </a:r>
            <a:r>
              <a:rPr lang="es-ES" dirty="0" err="1">
                <a:solidFill>
                  <a:schemeClr val="tx1"/>
                </a:solidFill>
                <a:latin typeface="Times New Roman" panose="02020603050405020304" pitchFamily="18" charset="0"/>
                <a:cs typeface="Times New Roman" panose="02020603050405020304" pitchFamily="18" charset="0"/>
              </a:rPr>
              <a:t>Handmade</a:t>
            </a:r>
            <a:endParaRPr lang="es-ES" dirty="0">
              <a:solidFill>
                <a:schemeClr val="tx1"/>
              </a:solidFill>
              <a:latin typeface="Times New Roman" panose="02020603050405020304" pitchFamily="18" charset="0"/>
              <a:cs typeface="Times New Roman" panose="02020603050405020304" pitchFamily="18" charset="0"/>
            </a:endParaRP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3. Imágenes de ancho completo o Hero</a:t>
            </a:r>
          </a:p>
          <a:p>
            <a:r>
              <a:rPr lang="es-ES" dirty="0">
                <a:solidFill>
                  <a:schemeClr val="tx1"/>
                </a:solidFill>
                <a:latin typeface="Times New Roman" panose="02020603050405020304" pitchFamily="18" charset="0"/>
                <a:cs typeface="Times New Roman" panose="02020603050405020304" pitchFamily="18" charset="0"/>
              </a:rPr>
              <a:t>Esta tendencia está relacionada con las pantallas divididas, pues buscan la forma de impactar los sentidos del usuario. Vamos a ver mucho imágenes anchas full </a:t>
            </a:r>
            <a:r>
              <a:rPr lang="es-ES" dirty="0" err="1">
                <a:solidFill>
                  <a:schemeClr val="tx1"/>
                </a:solidFill>
                <a:latin typeface="Times New Roman" panose="02020603050405020304" pitchFamily="18" charset="0"/>
                <a:cs typeface="Times New Roman" panose="02020603050405020304" pitchFamily="18" charset="0"/>
              </a:rPr>
              <a:t>screen</a:t>
            </a:r>
            <a:r>
              <a:rPr lang="es-ES" dirty="0">
                <a:solidFill>
                  <a:schemeClr val="tx1"/>
                </a:solidFill>
                <a:latin typeface="Times New Roman" panose="02020603050405020304" pitchFamily="18" charset="0"/>
                <a:cs typeface="Times New Roman" panose="02020603050405020304" pitchFamily="18" charset="0"/>
              </a:rPr>
              <a:t>, también llamadas imágenes Hero, su principal </a:t>
            </a:r>
            <a:r>
              <a:rPr lang="es-ES" dirty="0" err="1">
                <a:solidFill>
                  <a:schemeClr val="tx1"/>
                </a:solidFill>
                <a:latin typeface="Times New Roman" panose="02020603050405020304" pitchFamily="18" charset="0"/>
                <a:cs typeface="Times New Roman" panose="02020603050405020304" pitchFamily="18" charset="0"/>
              </a:rPr>
              <a:t>proposito</a:t>
            </a:r>
            <a:r>
              <a:rPr lang="es-ES" dirty="0">
                <a:solidFill>
                  <a:schemeClr val="tx1"/>
                </a:solidFill>
                <a:latin typeface="Times New Roman" panose="02020603050405020304" pitchFamily="18" charset="0"/>
                <a:cs typeface="Times New Roman" panose="02020603050405020304" pitchFamily="18" charset="0"/>
              </a:rPr>
              <a:t> es llamar la atención de los usuarios.</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4. Publicidad nativa</a:t>
            </a:r>
          </a:p>
          <a:p>
            <a:r>
              <a:rPr lang="es-ES" dirty="0">
                <a:solidFill>
                  <a:schemeClr val="tx1"/>
                </a:solidFill>
                <a:latin typeface="Times New Roman" panose="02020603050405020304" pitchFamily="18" charset="0"/>
                <a:cs typeface="Times New Roman" panose="02020603050405020304" pitchFamily="18" charset="0"/>
              </a:rPr>
              <a:t>Este punto es muy importante, ya se dejaba ver, pero ahora es un hecho, la publicidad invasiva debe desaparecer. Se dará paso a la publicidad nativa, ésta no deberá ser percibida por tus usuarios como publicidad, sino como parte de tu contenido editorial.</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21" name="Google Shape;521;p2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14" name="TextBox 13">
            <a:extLst>
              <a:ext uri="{FF2B5EF4-FFF2-40B4-BE49-F238E27FC236}">
                <a16:creationId xmlns:a16="http://schemas.microsoft.com/office/drawing/2014/main" id="{A01A50E3-12C1-48D8-8708-71C89542A2B8}"/>
              </a:ext>
            </a:extLst>
          </p:cNvPr>
          <p:cNvSpPr txBox="1"/>
          <p:nvPr/>
        </p:nvSpPr>
        <p:spPr>
          <a:xfrm>
            <a:off x="1892594" y="347827"/>
            <a:ext cx="6911163" cy="4616648"/>
          </a:xfrm>
          <a:prstGeom prst="rect">
            <a:avLst/>
          </a:prstGeom>
          <a:noFill/>
        </p:spPr>
        <p:txBody>
          <a:bodyPr wrap="square" rtlCol="0">
            <a:spAutoFit/>
          </a:bodyPr>
          <a:lstStyle/>
          <a:p>
            <a:r>
              <a:rPr lang="es-ES" b="1" dirty="0">
                <a:solidFill>
                  <a:schemeClr val="tx1"/>
                </a:solidFill>
                <a:latin typeface="Times New Roman" panose="02020603050405020304" pitchFamily="18" charset="0"/>
                <a:cs typeface="Times New Roman" panose="02020603050405020304" pitchFamily="18" charset="0"/>
              </a:rPr>
              <a:t>5. Colores brillantes y fluorescentes</a:t>
            </a:r>
          </a:p>
          <a:p>
            <a:r>
              <a:rPr lang="es-ES" dirty="0">
                <a:solidFill>
                  <a:schemeClr val="tx1"/>
                </a:solidFill>
                <a:latin typeface="Times New Roman" panose="02020603050405020304" pitchFamily="18" charset="0"/>
                <a:cs typeface="Times New Roman" panose="02020603050405020304" pitchFamily="18" charset="0"/>
              </a:rPr>
              <a:t>La tendencia en colores es que todo luzca espectacular, comenzando por el blanco, el cual es el color de temporada que te ayudará a darle luz a tu página web. Tomando en cuenta lo minimalista, el blanco ayuda a dar la apariencia de gran espacio, mezclado por supuesto con colores vibrantes e intensos.</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6. Ilustraciones únicas y originales</a:t>
            </a:r>
          </a:p>
          <a:p>
            <a:r>
              <a:rPr lang="es-ES" dirty="0">
                <a:solidFill>
                  <a:schemeClr val="tx1"/>
                </a:solidFill>
                <a:latin typeface="Times New Roman" panose="02020603050405020304" pitchFamily="18" charset="0"/>
                <a:cs typeface="Times New Roman" panose="02020603050405020304" pitchFamily="18" charset="0"/>
              </a:rPr>
              <a:t>Como parte de la diferenciación, tu sitio debe tener sus propias imágenes, olvídate de las imágenes de stock, eso ya no funciona. Quizá tu competencia descargue las mismas que tú, por ello la tendencia en 2018 es crear tus propias imágenes y contenido web.</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7. Optimizar los elementos gráficos</a:t>
            </a:r>
          </a:p>
          <a:p>
            <a:r>
              <a:rPr lang="es-ES" dirty="0">
                <a:solidFill>
                  <a:schemeClr val="tx1"/>
                </a:solidFill>
                <a:latin typeface="Times New Roman" panose="02020603050405020304" pitchFamily="18" charset="0"/>
                <a:cs typeface="Times New Roman" panose="02020603050405020304" pitchFamily="18" charset="0"/>
              </a:rPr>
              <a:t>Aunque por supuesto, debes tener en cuenta la optimización de todos los elementos gráficos que uses, deberías recurrir al formato SVG.</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8. Diseños minimalistas y limpios</a:t>
            </a:r>
          </a:p>
          <a:p>
            <a:r>
              <a:rPr lang="es-ES" dirty="0">
                <a:solidFill>
                  <a:schemeClr val="tx1"/>
                </a:solidFill>
                <a:latin typeface="Times New Roman" panose="02020603050405020304" pitchFamily="18" charset="0"/>
                <a:cs typeface="Times New Roman" panose="02020603050405020304" pitchFamily="18" charset="0"/>
              </a:rPr>
              <a:t>Lo principal es facilitar que el usuario encuentre lo que entró a buscar a tu página, un diseño minimalista le brindará un panorama claro de tu sitio. Al ser un lugar limpio, el usuario no tendrá grandes distracciones que le impidan realizar una compra o leer un artículo. Al contrario, este diseño está enfocado en ser lo más claro posible para incrementar la experiencia de usuario en tu sitio.</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4" name="TextBox 3">
            <a:extLst>
              <a:ext uri="{FF2B5EF4-FFF2-40B4-BE49-F238E27FC236}">
                <a16:creationId xmlns:a16="http://schemas.microsoft.com/office/drawing/2014/main" id="{E99EE2E6-6B84-444F-ABC1-D9019F140C33}"/>
              </a:ext>
            </a:extLst>
          </p:cNvPr>
          <p:cNvSpPr txBox="1"/>
          <p:nvPr/>
        </p:nvSpPr>
        <p:spPr>
          <a:xfrm>
            <a:off x="1562986" y="1392866"/>
            <a:ext cx="6602819" cy="2677656"/>
          </a:xfrm>
          <a:prstGeom prst="rect">
            <a:avLst/>
          </a:prstGeom>
          <a:noFill/>
        </p:spPr>
        <p:txBody>
          <a:bodyPr wrap="square" rtlCol="0">
            <a:spAutoFit/>
          </a:bodyPr>
          <a:lstStyle/>
          <a:p>
            <a:r>
              <a:rPr lang="es-ES" b="1" dirty="0">
                <a:solidFill>
                  <a:schemeClr val="tx1"/>
                </a:solidFill>
                <a:latin typeface="Times New Roman" panose="02020603050405020304" pitchFamily="18" charset="0"/>
                <a:cs typeface="Times New Roman" panose="02020603050405020304" pitchFamily="18" charset="0"/>
              </a:rPr>
              <a:t>14. Que la web no sea estática</a:t>
            </a:r>
          </a:p>
          <a:p>
            <a:r>
              <a:rPr lang="es-ES" dirty="0">
                <a:solidFill>
                  <a:schemeClr val="tx1"/>
                </a:solidFill>
                <a:latin typeface="Times New Roman" panose="02020603050405020304" pitchFamily="18" charset="0"/>
                <a:cs typeface="Times New Roman" panose="02020603050405020304" pitchFamily="18" charset="0"/>
              </a:rPr>
              <a:t>Para agregarle mayor originalidad y dinamismo a tu página web, puedes y deberías agregar videos en HTML5. Los videos son una gran tendencia que continúa con fuerza este 2018, por su gran capacidad de conectar a los usuarios con las experiencias que quieres transmitirles</a:t>
            </a:r>
          </a:p>
          <a:p>
            <a:endParaRPr lang="es-ES" dirty="0">
              <a:solidFill>
                <a:schemeClr val="tx1"/>
              </a:solidFill>
              <a:latin typeface="Times New Roman" panose="02020603050405020304" pitchFamily="18" charset="0"/>
              <a:cs typeface="Times New Roman" panose="02020603050405020304" pitchFamily="18" charset="0"/>
            </a:endParaRPr>
          </a:p>
          <a:p>
            <a:r>
              <a:rPr lang="es-ES" b="1" dirty="0">
                <a:solidFill>
                  <a:schemeClr val="tx1"/>
                </a:solidFill>
                <a:latin typeface="Times New Roman" panose="02020603050405020304" pitchFamily="18" charset="0"/>
                <a:cs typeface="Times New Roman" panose="02020603050405020304" pitchFamily="18" charset="0"/>
              </a:rPr>
              <a:t>15. </a:t>
            </a:r>
            <a:r>
              <a:rPr lang="es-ES" b="1" dirty="0" err="1">
                <a:solidFill>
                  <a:schemeClr val="tx1"/>
                </a:solidFill>
                <a:latin typeface="Times New Roman" panose="02020603050405020304" pitchFamily="18" charset="0"/>
                <a:cs typeface="Times New Roman" panose="02020603050405020304" pitchFamily="18" charset="0"/>
              </a:rPr>
              <a:t>Microinteracciones</a:t>
            </a:r>
            <a:r>
              <a:rPr lang="es-ES" b="1" dirty="0">
                <a:solidFill>
                  <a:schemeClr val="tx1"/>
                </a:solidFill>
                <a:latin typeface="Times New Roman" panose="02020603050405020304" pitchFamily="18" charset="0"/>
                <a:cs typeface="Times New Roman" panose="02020603050405020304" pitchFamily="18" charset="0"/>
              </a:rPr>
              <a:t> con el usuario</a:t>
            </a:r>
          </a:p>
          <a:p>
            <a:r>
              <a:rPr lang="es-ES" dirty="0">
                <a:solidFill>
                  <a:schemeClr val="tx1"/>
                </a:solidFill>
                <a:latin typeface="Times New Roman" panose="02020603050405020304" pitchFamily="18" charset="0"/>
                <a:cs typeface="Times New Roman" panose="02020603050405020304" pitchFamily="18" charset="0"/>
              </a:rPr>
              <a:t>Configura tu diseño web con </a:t>
            </a:r>
            <a:r>
              <a:rPr lang="es-ES" dirty="0" err="1">
                <a:solidFill>
                  <a:schemeClr val="tx1"/>
                </a:solidFill>
                <a:latin typeface="Times New Roman" panose="02020603050405020304" pitchFamily="18" charset="0"/>
                <a:cs typeface="Times New Roman" panose="02020603050405020304" pitchFamily="18" charset="0"/>
              </a:rPr>
              <a:t>micro-interacciones</a:t>
            </a:r>
            <a:r>
              <a:rPr lang="es-ES" dirty="0">
                <a:solidFill>
                  <a:schemeClr val="tx1"/>
                </a:solidFill>
                <a:latin typeface="Times New Roman" panose="02020603050405020304" pitchFamily="18" charset="0"/>
                <a:cs typeface="Times New Roman" panose="02020603050405020304" pitchFamily="18" charset="0"/>
              </a:rPr>
              <a:t>, éstas son pequeñas acciones que generan algún cambio cuando el usuario hace interacción, es el llamado efecto </a:t>
            </a:r>
            <a:r>
              <a:rPr lang="es-ES" dirty="0" err="1">
                <a:solidFill>
                  <a:schemeClr val="tx1"/>
                </a:solidFill>
                <a:latin typeface="Times New Roman" panose="02020603050405020304" pitchFamily="18" charset="0"/>
                <a:cs typeface="Times New Roman" panose="02020603050405020304" pitchFamily="18" charset="0"/>
              </a:rPr>
              <a:t>hover</a:t>
            </a:r>
            <a:r>
              <a:rPr lang="es-ES" dirty="0">
                <a:solidFill>
                  <a:schemeClr val="tx1"/>
                </a:solidFill>
                <a:latin typeface="Times New Roman" panose="02020603050405020304" pitchFamily="18" charset="0"/>
                <a:cs typeface="Times New Roman" panose="02020603050405020304" pitchFamily="18" charset="0"/>
              </a:rPr>
              <a:t>. También usa el efecto Parallax, el cual se distingue por crear profundidad en la pantalla, con movimientos de distintas velocidades en elementos que se activan cuando el usuario hace </a:t>
            </a:r>
            <a:r>
              <a:rPr lang="es-ES" dirty="0" err="1">
                <a:solidFill>
                  <a:schemeClr val="tx1"/>
                </a:solidFill>
                <a:latin typeface="Times New Roman" panose="02020603050405020304" pitchFamily="18" charset="0"/>
                <a:cs typeface="Times New Roman" panose="02020603050405020304" pitchFamily="18" charset="0"/>
              </a:rPr>
              <a:t>scroll</a:t>
            </a:r>
            <a:r>
              <a:rPr lang="es-ES" dirty="0">
                <a:solidFill>
                  <a:schemeClr val="tx1"/>
                </a:solidFill>
                <a:latin typeface="Times New Roman" panose="02020603050405020304" pitchFamily="18" charset="0"/>
                <a:cs typeface="Times New Roman" panose="02020603050405020304" pitchFamily="18" charset="0"/>
              </a:rPr>
              <a:t> en la página.</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710896" y="1008249"/>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AR" dirty="0">
                <a:solidFill>
                  <a:schemeClr val="tx1"/>
                </a:solidFill>
                <a:latin typeface="Script MT Bold" panose="03040602040607080904" pitchFamily="66" charset="0"/>
              </a:rPr>
              <a:t>GRUPO #2:</a:t>
            </a:r>
            <a:endParaRPr dirty="0">
              <a:solidFill>
                <a:schemeClr val="tx1"/>
              </a:solidFill>
              <a:latin typeface="Script MT Bold" panose="03040602040607080904" pitchFamily="66"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F4BBD7B4-ABA4-4D29-A2B4-79E312916CEE}"/>
              </a:ext>
            </a:extLst>
          </p:cNvPr>
          <p:cNvSpPr txBox="1"/>
          <p:nvPr/>
        </p:nvSpPr>
        <p:spPr>
          <a:xfrm>
            <a:off x="2126511" y="1924493"/>
            <a:ext cx="5986131" cy="2308324"/>
          </a:xfrm>
          <a:prstGeom prst="rect">
            <a:avLst/>
          </a:prstGeom>
          <a:noFill/>
        </p:spPr>
        <p:txBody>
          <a:bodyPr wrap="square" rtlCol="0">
            <a:spAutoFit/>
          </a:bodyPr>
          <a:lstStyle/>
          <a:p>
            <a:pPr marL="285750" indent="-285750">
              <a:buFont typeface="Wingdings" panose="05000000000000000000" pitchFamily="2" charset="2"/>
              <a:buChar char="v"/>
            </a:pP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KEYDI YOSSARI MENDEZ  #10</a:t>
            </a:r>
          </a:p>
          <a:p>
            <a:pPr marL="285750" indent="-285750">
              <a:buFont typeface="Wingdings" panose="05000000000000000000" pitchFamily="2" charset="2"/>
              <a:buChar char="v"/>
            </a:pP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LOHANY KASSANDRA MARQUEZ #12</a:t>
            </a:r>
          </a:p>
          <a:p>
            <a:pPr marL="285750" indent="-285750">
              <a:buFont typeface="Wingdings" panose="05000000000000000000" pitchFamily="2" charset="2"/>
              <a:buChar char="v"/>
            </a:pP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STHEPANIE KRISTELL MARTINEZ #21</a:t>
            </a:r>
          </a:p>
          <a:p>
            <a:pPr marL="285750" indent="-285750">
              <a:buFont typeface="Wingdings" panose="05000000000000000000" pitchFamily="2" charset="2"/>
              <a:buChar char="v"/>
            </a:pP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YANORI MILAGROS FLORES #24</a:t>
            </a:r>
          </a:p>
          <a:p>
            <a:pPr marL="285750" indent="-285750">
              <a:buFont typeface="Wingdings" panose="05000000000000000000" pitchFamily="2" charset="2"/>
              <a:buChar char="v"/>
            </a:pP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ANGEL GUILLERMO HYDE #28</a:t>
            </a:r>
          </a:p>
          <a:p>
            <a:pPr marL="285750" indent="-285750">
              <a:buFont typeface="Wingdings" panose="05000000000000000000" pitchFamily="2" charset="2"/>
              <a:buChar char="v"/>
            </a:pPr>
            <a:r>
              <a:rPr lang="es-AR" sz="1600" b="1" dirty="0">
                <a:solidFill>
                  <a:schemeClr val="accent1">
                    <a:lumMod val="60000"/>
                    <a:lumOff val="40000"/>
                  </a:schemeClr>
                </a:solidFill>
                <a:latin typeface="Times New Roman" panose="02020603050405020304" pitchFamily="18" charset="0"/>
                <a:cs typeface="Times New Roman" panose="02020603050405020304" pitchFamily="18" charset="0"/>
              </a:rPr>
              <a:t>CARLOS EDUARDO CASTRO #30</a:t>
            </a: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s-AR" sz="1600" dirty="0">
                <a:solidFill>
                  <a:schemeClr val="accent1">
                    <a:lumMod val="60000"/>
                    <a:lumOff val="40000"/>
                  </a:schemeClr>
                </a:solidFill>
                <a:latin typeface="Script MT Bold" panose="03040602040607080904" pitchFamily="66" charset="0"/>
                <a:cs typeface="Times New Roman" panose="02020603050405020304" pitchFamily="18" charset="0"/>
              </a:rPr>
              <a:t>COORDINADOOR</a:t>
            </a:r>
            <a:endParaRPr lang="es-AR" sz="16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JOSE ALEJANDRO ARIAS #43</a:t>
            </a:r>
          </a:p>
          <a:p>
            <a:pPr marL="285750" indent="-285750">
              <a:buFont typeface="Wingdings" panose="05000000000000000000" pitchFamily="2" charset="2"/>
              <a:buChar char="v"/>
            </a:pP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LUIS ANGEL ALVARADO #49</a:t>
            </a:r>
          </a:p>
          <a:p>
            <a:pPr marL="285750" indent="-285750">
              <a:buFont typeface="Wingdings" panose="05000000000000000000" pitchFamily="2" charset="2"/>
              <a:buChar char="v"/>
            </a:pPr>
            <a:r>
              <a:rPr lang="es-AR" sz="1600" dirty="0">
                <a:solidFill>
                  <a:schemeClr val="accent1">
                    <a:lumMod val="60000"/>
                    <a:lumOff val="40000"/>
                  </a:schemeClr>
                </a:solidFill>
                <a:latin typeface="Times New Roman" panose="02020603050405020304" pitchFamily="18" charset="0"/>
                <a:cs typeface="Times New Roman" panose="02020603050405020304" pitchFamily="18" charset="0"/>
              </a:rPr>
              <a:t>WALTER ALEJANDRO CRUZ #54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1" name="Google Shape;551;p31"/>
          <p:cNvSpPr/>
          <p:nvPr/>
        </p:nvSpPr>
        <p:spPr>
          <a:xfrm>
            <a:off x="764399" y="480277"/>
            <a:ext cx="204520" cy="354335"/>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2" name="TextBox 1">
            <a:extLst>
              <a:ext uri="{FF2B5EF4-FFF2-40B4-BE49-F238E27FC236}">
                <a16:creationId xmlns:a16="http://schemas.microsoft.com/office/drawing/2014/main" id="{15BF0544-0260-4BC6-BF39-F65028E0A472}"/>
              </a:ext>
            </a:extLst>
          </p:cNvPr>
          <p:cNvSpPr txBox="1"/>
          <p:nvPr/>
        </p:nvSpPr>
        <p:spPr>
          <a:xfrm>
            <a:off x="1998921" y="834612"/>
            <a:ext cx="5443870" cy="1446550"/>
          </a:xfrm>
          <a:prstGeom prst="rect">
            <a:avLst/>
          </a:prstGeom>
          <a:noFill/>
        </p:spPr>
        <p:txBody>
          <a:bodyPr wrap="square" rtlCol="0">
            <a:spAutoFit/>
          </a:bodyPr>
          <a:lstStyle/>
          <a:p>
            <a:pPr algn="ctr"/>
            <a:r>
              <a:rPr lang="es-AR" sz="4400" dirty="0">
                <a:solidFill>
                  <a:schemeClr val="tx1"/>
                </a:solidFill>
                <a:latin typeface="Script MT Bold" panose="03040602040607080904" pitchFamily="66" charset="0"/>
              </a:rPr>
              <a:t>TENDENCIAS DEL AÑO 2019</a:t>
            </a:r>
            <a:endParaRPr lang="en-US" sz="4400" dirty="0">
              <a:solidFill>
                <a:schemeClr val="tx1"/>
              </a:solidFill>
              <a:latin typeface="Script MT Bold" panose="03040602040607080904" pitchFamily="66" charset="0"/>
            </a:endParaRPr>
          </a:p>
        </p:txBody>
      </p:sp>
      <p:pic>
        <p:nvPicPr>
          <p:cNvPr id="4" name="Picture 3">
            <a:extLst>
              <a:ext uri="{FF2B5EF4-FFF2-40B4-BE49-F238E27FC236}">
                <a16:creationId xmlns:a16="http://schemas.microsoft.com/office/drawing/2014/main" id="{59D94123-1C7C-4AA2-841A-A3FB4BFC1D5C}"/>
              </a:ext>
            </a:extLst>
          </p:cNvPr>
          <p:cNvPicPr>
            <a:picLocks noChangeAspect="1"/>
          </p:cNvPicPr>
          <p:nvPr/>
        </p:nvPicPr>
        <p:blipFill>
          <a:blip r:embed="rId3"/>
          <a:stretch>
            <a:fillRect/>
          </a:stretch>
        </p:blipFill>
        <p:spPr>
          <a:xfrm>
            <a:off x="3476847" y="2281162"/>
            <a:ext cx="2778420" cy="2221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4" name="Google Shape;564;p32"/>
          <p:cNvSpPr/>
          <p:nvPr/>
        </p:nvSpPr>
        <p:spPr>
          <a:xfrm>
            <a:off x="728630" y="480277"/>
            <a:ext cx="276059" cy="354335"/>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2" name="TextBox 1">
            <a:extLst>
              <a:ext uri="{FF2B5EF4-FFF2-40B4-BE49-F238E27FC236}">
                <a16:creationId xmlns:a16="http://schemas.microsoft.com/office/drawing/2014/main" id="{1113F7F6-51AE-4A53-8868-9EFB24A8260F}"/>
              </a:ext>
            </a:extLst>
          </p:cNvPr>
          <p:cNvSpPr txBox="1"/>
          <p:nvPr/>
        </p:nvSpPr>
        <p:spPr>
          <a:xfrm>
            <a:off x="1541721" y="480277"/>
            <a:ext cx="6873649" cy="5047536"/>
          </a:xfrm>
          <a:prstGeom prst="rect">
            <a:avLst/>
          </a:prstGeom>
          <a:noFill/>
        </p:spPr>
        <p:txBody>
          <a:bodyPr wrap="square" rtlCol="0">
            <a:spAutoFit/>
          </a:bodyPr>
          <a:lstStyle/>
          <a:p>
            <a:pPr algn="l"/>
            <a:r>
              <a:rPr lang="es-ES" b="1" i="0" dirty="0">
                <a:solidFill>
                  <a:schemeClr val="tx1"/>
                </a:solidFill>
                <a:effectLst/>
                <a:latin typeface="Times New Roman" panose="02020603050405020304" pitchFamily="18" charset="0"/>
                <a:cs typeface="Times New Roman" panose="02020603050405020304" pitchFamily="18" charset="0"/>
              </a:rPr>
              <a:t>1. Mobile </a:t>
            </a:r>
            <a:r>
              <a:rPr lang="es-ES" b="1" i="0" dirty="0" err="1">
                <a:solidFill>
                  <a:schemeClr val="tx1"/>
                </a:solidFill>
                <a:effectLst/>
                <a:latin typeface="Times New Roman" panose="02020603050405020304" pitchFamily="18" charset="0"/>
                <a:cs typeface="Times New Roman" panose="02020603050405020304" pitchFamily="18" charset="0"/>
              </a:rPr>
              <a:t>First</a:t>
            </a:r>
            <a:endParaRPr lang="es-ES" b="1" i="0" dirty="0">
              <a:solidFill>
                <a:schemeClr val="tx1"/>
              </a:solidFill>
              <a:effectLst/>
              <a:latin typeface="Times New Roman" panose="02020603050405020304" pitchFamily="18" charset="0"/>
              <a:cs typeface="Times New Roman" panose="02020603050405020304" pitchFamily="18" charset="0"/>
            </a:endParaRPr>
          </a:p>
          <a:p>
            <a:pPr algn="l"/>
            <a:r>
              <a:rPr lang="es-ES" b="0" i="0" dirty="0">
                <a:solidFill>
                  <a:schemeClr val="tx1"/>
                </a:solidFill>
                <a:effectLst/>
                <a:latin typeface="Times New Roman" panose="02020603050405020304" pitchFamily="18" charset="0"/>
                <a:cs typeface="Times New Roman" panose="02020603050405020304" pitchFamily="18" charset="0"/>
              </a:rPr>
              <a:t>Ah… esos tiempos en los que hablábamos de </a:t>
            </a:r>
            <a:r>
              <a:rPr lang="es-ES" b="0" i="0" dirty="0" err="1">
                <a:solidFill>
                  <a:schemeClr val="tx1"/>
                </a:solidFill>
                <a:effectLst/>
                <a:latin typeface="Times New Roman" panose="02020603050405020304" pitchFamily="18" charset="0"/>
                <a:cs typeface="Times New Roman" panose="02020603050405020304" pitchFamily="18" charset="0"/>
              </a:rPr>
              <a:t>Responsive</a:t>
            </a:r>
            <a:r>
              <a:rPr lang="es-ES" b="0" i="0" dirty="0">
                <a:solidFill>
                  <a:schemeClr val="tx1"/>
                </a:solidFill>
                <a:effectLst/>
                <a:latin typeface="Times New Roman" panose="02020603050405020304" pitchFamily="18" charset="0"/>
                <a:cs typeface="Times New Roman" panose="02020603050405020304" pitchFamily="18" charset="0"/>
              </a:rPr>
              <a:t> </a:t>
            </a:r>
            <a:r>
              <a:rPr lang="es-ES" b="0" i="0" dirty="0" err="1">
                <a:solidFill>
                  <a:schemeClr val="tx1"/>
                </a:solidFill>
                <a:effectLst/>
                <a:latin typeface="Times New Roman" panose="02020603050405020304" pitchFamily="18" charset="0"/>
                <a:cs typeface="Times New Roman" panose="02020603050405020304" pitchFamily="18" charset="0"/>
              </a:rPr>
              <a:t>Design</a:t>
            </a:r>
            <a:r>
              <a:rPr lang="es-ES" b="0" i="0" dirty="0">
                <a:solidFill>
                  <a:schemeClr val="tx1"/>
                </a:solidFill>
                <a:effectLst/>
                <a:latin typeface="Times New Roman" panose="02020603050405020304" pitchFamily="18" charset="0"/>
                <a:cs typeface="Times New Roman" panose="02020603050405020304" pitchFamily="18" charset="0"/>
              </a:rPr>
              <a:t>. Ahora eso es cosa del pasado, eso se da por hecho. Una web que no es </a:t>
            </a:r>
            <a:r>
              <a:rPr lang="es-ES" b="0" i="0" dirty="0" err="1">
                <a:solidFill>
                  <a:schemeClr val="tx1"/>
                </a:solidFill>
                <a:effectLst/>
                <a:latin typeface="Times New Roman" panose="02020603050405020304" pitchFamily="18" charset="0"/>
                <a:cs typeface="Times New Roman" panose="02020603050405020304" pitchFamily="18" charset="0"/>
              </a:rPr>
              <a:t>responsive</a:t>
            </a:r>
            <a:r>
              <a:rPr lang="es-ES" b="0" i="0" dirty="0">
                <a:solidFill>
                  <a:schemeClr val="tx1"/>
                </a:solidFill>
                <a:effectLst/>
                <a:latin typeface="Times New Roman" panose="02020603050405020304" pitchFamily="18" charset="0"/>
                <a:cs typeface="Times New Roman" panose="02020603050405020304" pitchFamily="18" charset="0"/>
              </a:rPr>
              <a:t> es como un coche sin cinturones: una reliquia. La tendencia ahora es tener una web «Mobile </a:t>
            </a:r>
            <a:r>
              <a:rPr lang="es-ES" b="0" i="0" dirty="0" err="1">
                <a:solidFill>
                  <a:schemeClr val="tx1"/>
                </a:solidFill>
                <a:effectLst/>
                <a:latin typeface="Times New Roman" panose="02020603050405020304" pitchFamily="18" charset="0"/>
                <a:cs typeface="Times New Roman" panose="02020603050405020304" pitchFamily="18" charset="0"/>
              </a:rPr>
              <a:t>First</a:t>
            </a:r>
            <a:r>
              <a:rPr lang="es-ES" b="0" i="0" dirty="0">
                <a:solidFill>
                  <a:schemeClr val="tx1"/>
                </a:solidFill>
                <a:effectLst/>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2. Títulos grandes</a:t>
            </a:r>
          </a:p>
          <a:p>
            <a:pPr algn="l"/>
            <a:r>
              <a:rPr lang="es-ES" b="0" i="0" dirty="0">
                <a:solidFill>
                  <a:schemeClr val="tx1"/>
                </a:solidFill>
                <a:effectLst/>
                <a:latin typeface="Times New Roman" panose="02020603050405020304" pitchFamily="18" charset="0"/>
                <a:cs typeface="Times New Roman" panose="02020603050405020304" pitchFamily="18" charset="0"/>
              </a:rPr>
              <a:t>Esta tendencia de diseño web es de las que más me ha costado implementar en 2019. El motivo es que soy una persona algo tímida, y poner unos </a:t>
            </a:r>
            <a:r>
              <a:rPr lang="es-ES" b="0" i="0" dirty="0" err="1">
                <a:solidFill>
                  <a:schemeClr val="tx1"/>
                </a:solidFill>
                <a:effectLst/>
                <a:latin typeface="Times New Roman" panose="02020603050405020304" pitchFamily="18" charset="0"/>
                <a:cs typeface="Times New Roman" panose="02020603050405020304" pitchFamily="18" charset="0"/>
              </a:rPr>
              <a:t>titulazos</a:t>
            </a:r>
            <a:r>
              <a:rPr lang="es-ES" b="0" i="0" dirty="0">
                <a:solidFill>
                  <a:schemeClr val="tx1"/>
                </a:solidFill>
                <a:effectLst/>
                <a:latin typeface="Times New Roman" panose="02020603050405020304" pitchFamily="18" charset="0"/>
                <a:cs typeface="Times New Roman" panose="02020603050405020304" pitchFamily="18" charset="0"/>
              </a:rPr>
              <a:t> nada más entrar en una web me da algo de corte.</a:t>
            </a:r>
          </a:p>
          <a:p>
            <a:endParaRPr lang="en-US" dirty="0">
              <a:solidFill>
                <a:schemeClr val="tx1"/>
              </a:solidFill>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3 Tipografías cuidadas</a:t>
            </a:r>
            <a:r>
              <a:rPr lang="es-ES" b="0" i="0" dirty="0">
                <a:solidFill>
                  <a:schemeClr val="tx1"/>
                </a:solidFill>
                <a:effectLst/>
                <a:latin typeface="Times New Roman" panose="02020603050405020304" pitchFamily="18" charset="0"/>
                <a:cs typeface="Times New Roman" panose="02020603050405020304" pitchFamily="18" charset="0"/>
              </a:rPr>
              <a:t>.</a:t>
            </a:r>
          </a:p>
          <a:p>
            <a:pPr algn="l"/>
            <a:r>
              <a:rPr lang="es-ES" b="0" i="0" dirty="0">
                <a:solidFill>
                  <a:schemeClr val="tx1"/>
                </a:solidFill>
                <a:effectLst/>
                <a:latin typeface="Times New Roman" panose="02020603050405020304" pitchFamily="18" charset="0"/>
                <a:cs typeface="Times New Roman" panose="02020603050405020304" pitchFamily="18" charset="0"/>
              </a:rPr>
              <a:t>Esto de las tipografías ha pasado a otro nivel en 2019.</a:t>
            </a:r>
          </a:p>
          <a:p>
            <a:pPr algn="l"/>
            <a:r>
              <a:rPr lang="es-ES" b="0" i="0" dirty="0">
                <a:solidFill>
                  <a:schemeClr val="tx1"/>
                </a:solidFill>
                <a:effectLst/>
                <a:latin typeface="Times New Roman" panose="02020603050405020304" pitchFamily="18" charset="0"/>
                <a:cs typeface="Times New Roman" panose="02020603050405020304" pitchFamily="18" charset="0"/>
              </a:rPr>
              <a:t>Hemos pasado de ver «</a:t>
            </a:r>
            <a:r>
              <a:rPr lang="es-ES" b="0" i="0" dirty="0" err="1">
                <a:solidFill>
                  <a:schemeClr val="tx1"/>
                </a:solidFill>
                <a:effectLst/>
                <a:latin typeface="Times New Roman" panose="02020603050405020304" pitchFamily="18" charset="0"/>
                <a:cs typeface="Times New Roman" panose="02020603050405020304" pitchFamily="18" charset="0"/>
              </a:rPr>
              <a:t>Roboto</a:t>
            </a:r>
            <a:r>
              <a:rPr lang="es-ES" b="0" i="0" dirty="0">
                <a:solidFill>
                  <a:schemeClr val="tx1"/>
                </a:solidFill>
                <a:effectLst/>
                <a:latin typeface="Times New Roman" panose="02020603050405020304" pitchFamily="18" charset="0"/>
                <a:cs typeface="Times New Roman" panose="02020603050405020304" pitchFamily="18" charset="0"/>
              </a:rPr>
              <a:t>», «Lato» y «Open Sans» a ver una variedad de tipografías muy interesante. De hecho, la parte más interesante de esta tendencia de diseño web yo diría que es que por fin </a:t>
            </a:r>
            <a:r>
              <a:rPr lang="es-ES" b="1" i="0" dirty="0">
                <a:solidFill>
                  <a:schemeClr val="tx1"/>
                </a:solidFill>
                <a:effectLst/>
                <a:latin typeface="Times New Roman" panose="02020603050405020304" pitchFamily="18" charset="0"/>
                <a:cs typeface="Times New Roman" panose="02020603050405020304" pitchFamily="18" charset="0"/>
              </a:rPr>
              <a:t>hemos dado el salto sin miedo a las tipografías con </a:t>
            </a:r>
            <a:r>
              <a:rPr lang="es-ES" b="1" i="0" dirty="0" err="1">
                <a:solidFill>
                  <a:schemeClr val="tx1"/>
                </a:solidFill>
                <a:effectLst/>
                <a:latin typeface="Times New Roman" panose="02020603050405020304" pitchFamily="18" charset="0"/>
                <a:cs typeface="Times New Roman" panose="02020603050405020304" pitchFamily="18" charset="0"/>
              </a:rPr>
              <a:t>serifas</a:t>
            </a:r>
            <a:r>
              <a:rPr lang="es-ES" b="0" i="0" dirty="0">
                <a:solidFill>
                  <a:schemeClr val="tx1"/>
                </a:solidFill>
                <a:effectLst/>
                <a:latin typeface="Times New Roman" panose="02020603050405020304" pitchFamily="18" charset="0"/>
                <a:cs typeface="Times New Roman" panose="02020603050405020304" pitchFamily="18" charset="0"/>
              </a:rPr>
              <a:t> en web.</a:t>
            </a:r>
          </a:p>
          <a:p>
            <a:pPr algn="l"/>
            <a:endParaRPr lang="es-ES" dirty="0">
              <a:solidFill>
                <a:schemeClr val="tx1"/>
              </a:solidFill>
              <a:latin typeface="Times New Roman" panose="02020603050405020304" pitchFamily="18" charset="0"/>
              <a:cs typeface="Times New Roman" panose="02020603050405020304" pitchFamily="18" charset="0"/>
            </a:endParaRPr>
          </a:p>
          <a:p>
            <a:pPr algn="l"/>
            <a:r>
              <a:rPr lang="es-ES" b="0" i="0" dirty="0">
                <a:solidFill>
                  <a:schemeClr val="tx1"/>
                </a:solidFill>
                <a:effectLst/>
                <a:latin typeface="Times New Roman" panose="02020603050405020304" pitchFamily="18" charset="0"/>
                <a:cs typeface="Times New Roman" panose="02020603050405020304" pitchFamily="18" charset="0"/>
              </a:rPr>
              <a:t>4. </a:t>
            </a:r>
            <a:r>
              <a:rPr lang="es-ES" b="1" i="0" dirty="0">
                <a:solidFill>
                  <a:schemeClr val="tx1"/>
                </a:solidFill>
                <a:effectLst/>
                <a:latin typeface="Times New Roman" panose="02020603050405020304" pitchFamily="18" charset="0"/>
                <a:cs typeface="Times New Roman" panose="02020603050405020304" pitchFamily="18" charset="0"/>
              </a:rPr>
              <a:t>Formas orgánicas y naturales</a:t>
            </a:r>
          </a:p>
          <a:p>
            <a:pPr algn="l"/>
            <a:r>
              <a:rPr lang="es-ES" b="0" i="0" dirty="0">
                <a:solidFill>
                  <a:schemeClr val="tx1"/>
                </a:solidFill>
                <a:effectLst/>
                <a:latin typeface="Times New Roman" panose="02020603050405020304" pitchFamily="18" charset="0"/>
                <a:cs typeface="Times New Roman" panose="02020603050405020304" pitchFamily="18" charset="0"/>
              </a:rPr>
              <a:t>En un post que hice sobre tendencias de diseño en 2017 hablaba de que las formas geométricas estaban empezando a pisar fuerte. Pues dos años después esta tendencia ha evolucionado y ahora </a:t>
            </a:r>
            <a:r>
              <a:rPr lang="es-ES" b="1" i="0" dirty="0">
                <a:solidFill>
                  <a:schemeClr val="tx1"/>
                </a:solidFill>
                <a:effectLst/>
                <a:latin typeface="Times New Roman" panose="02020603050405020304" pitchFamily="18" charset="0"/>
                <a:cs typeface="Times New Roman" panose="02020603050405020304" pitchFamily="18" charset="0"/>
              </a:rPr>
              <a:t>podemos ver cantidad de formas geométricas integradas con formas más orgánicas y naturales</a:t>
            </a:r>
            <a:r>
              <a:rPr lang="es-ES" b="0" i="0" dirty="0">
                <a:solidFill>
                  <a:schemeClr val="tx1"/>
                </a:solidFill>
                <a:effectLst/>
                <a:latin typeface="Times New Roman" panose="02020603050405020304" pitchFamily="18" charset="0"/>
                <a:cs typeface="Times New Roman" panose="02020603050405020304" pitchFamily="18" charset="0"/>
              </a:rPr>
              <a:t>.</a:t>
            </a:r>
          </a:p>
          <a:p>
            <a:pPr algn="l"/>
            <a:endParaRPr lang="es-ES"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grpSp>
        <p:nvGrpSpPr>
          <p:cNvPr id="577" name="Google Shape;577;p33"/>
          <p:cNvGrpSpPr/>
          <p:nvPr/>
        </p:nvGrpSpPr>
        <p:grpSpPr>
          <a:xfrm>
            <a:off x="707161" y="503826"/>
            <a:ext cx="318996" cy="307211"/>
            <a:chOff x="2583325" y="2972875"/>
            <a:chExt cx="462850" cy="445750"/>
          </a:xfrm>
        </p:grpSpPr>
        <p:sp>
          <p:nvSpPr>
            <p:cNvPr id="578" name="Google Shape;578;p33"/>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2" name="TextBox 1">
            <a:extLst>
              <a:ext uri="{FF2B5EF4-FFF2-40B4-BE49-F238E27FC236}">
                <a16:creationId xmlns:a16="http://schemas.microsoft.com/office/drawing/2014/main" id="{11DAD683-155C-4976-A730-F9F2B1D88ED2}"/>
              </a:ext>
            </a:extLst>
          </p:cNvPr>
          <p:cNvSpPr txBox="1"/>
          <p:nvPr/>
        </p:nvSpPr>
        <p:spPr>
          <a:xfrm>
            <a:off x="1286540" y="503826"/>
            <a:ext cx="7150299" cy="4832092"/>
          </a:xfrm>
          <a:prstGeom prst="rect">
            <a:avLst/>
          </a:prstGeom>
          <a:noFill/>
        </p:spPr>
        <p:txBody>
          <a:bodyPr wrap="square" rtlCol="0">
            <a:spAutoFit/>
          </a:bodyPr>
          <a:lstStyle/>
          <a:p>
            <a:pPr algn="l"/>
            <a:r>
              <a:rPr lang="es-ES" b="1" i="0" dirty="0">
                <a:solidFill>
                  <a:schemeClr val="tx1"/>
                </a:solidFill>
                <a:effectLst/>
                <a:latin typeface="Times New Roman" panose="02020603050405020304" pitchFamily="18" charset="0"/>
                <a:cs typeface="Times New Roman" panose="02020603050405020304" pitchFamily="18" charset="0"/>
              </a:rPr>
              <a:t>5. Ilustraciones</a:t>
            </a:r>
          </a:p>
          <a:p>
            <a:pPr algn="l"/>
            <a:r>
              <a:rPr lang="es-ES" b="0" i="0" dirty="0">
                <a:solidFill>
                  <a:schemeClr val="tx1"/>
                </a:solidFill>
                <a:effectLst/>
                <a:latin typeface="Times New Roman" panose="02020603050405020304" pitchFamily="18" charset="0"/>
                <a:cs typeface="Times New Roman" panose="02020603050405020304" pitchFamily="18" charset="0"/>
              </a:rPr>
              <a:t>Cada vez veo más webs con ilustraciones personalizadas. Esta tendencia está pisando fuerte por dos motivos:</a:t>
            </a:r>
          </a:p>
          <a:p>
            <a:pPr algn="l"/>
            <a:r>
              <a:rPr lang="es-ES" dirty="0">
                <a:solidFill>
                  <a:schemeClr val="tx1"/>
                </a:solidFill>
                <a:latin typeface="Times New Roman" panose="02020603050405020304" pitchFamily="18" charset="0"/>
                <a:cs typeface="Times New Roman" panose="02020603050405020304" pitchFamily="18" charset="0"/>
              </a:rPr>
              <a:t>     </a:t>
            </a:r>
            <a:r>
              <a:rPr lang="es-ES" b="0" i="0" dirty="0">
                <a:solidFill>
                  <a:schemeClr val="tx1"/>
                </a:solidFill>
                <a:effectLst/>
                <a:latin typeface="Times New Roman" panose="02020603050405020304" pitchFamily="18" charset="0"/>
                <a:cs typeface="Times New Roman" panose="02020603050405020304" pitchFamily="18" charset="0"/>
              </a:rPr>
              <a:t>-Porque </a:t>
            </a:r>
            <a:r>
              <a:rPr lang="es-ES" b="1" i="0" dirty="0">
                <a:solidFill>
                  <a:schemeClr val="tx1"/>
                </a:solidFill>
                <a:effectLst/>
                <a:latin typeface="Times New Roman" panose="02020603050405020304" pitchFamily="18" charset="0"/>
                <a:cs typeface="Times New Roman" panose="02020603050405020304" pitchFamily="18" charset="0"/>
              </a:rPr>
              <a:t>aportan personalidad</a:t>
            </a:r>
            <a:r>
              <a:rPr lang="es-ES" b="0" i="0" dirty="0">
                <a:solidFill>
                  <a:schemeClr val="tx1"/>
                </a:solidFill>
                <a:effectLst/>
                <a:latin typeface="Times New Roman" panose="02020603050405020304" pitchFamily="18" charset="0"/>
                <a:cs typeface="Times New Roman" panose="02020603050405020304" pitchFamily="18" charset="0"/>
              </a:rPr>
              <a:t>, sobre todo en empresas de servicios que no        tienen producto a mostrar.</a:t>
            </a:r>
          </a:p>
          <a:p>
            <a:pPr algn="l"/>
            <a:r>
              <a:rPr lang="es-ES" dirty="0">
                <a:solidFill>
                  <a:schemeClr val="tx1"/>
                </a:solidFill>
                <a:latin typeface="Times New Roman" panose="02020603050405020304" pitchFamily="18" charset="0"/>
                <a:cs typeface="Times New Roman" panose="02020603050405020304" pitchFamily="18" charset="0"/>
              </a:rPr>
              <a:t>     </a:t>
            </a:r>
            <a:r>
              <a:rPr lang="es-ES" b="0" i="0" dirty="0">
                <a:solidFill>
                  <a:schemeClr val="tx1"/>
                </a:solidFill>
                <a:effectLst/>
                <a:latin typeface="Times New Roman" panose="02020603050405020304" pitchFamily="18" charset="0"/>
                <a:cs typeface="Times New Roman" panose="02020603050405020304" pitchFamily="18" charset="0"/>
              </a:rPr>
              <a:t>-Porque en </a:t>
            </a:r>
            <a:r>
              <a:rPr lang="es-ES" b="1" i="0" dirty="0">
                <a:solidFill>
                  <a:schemeClr val="tx1"/>
                </a:solidFill>
                <a:effectLst/>
                <a:latin typeface="Times New Roman" panose="02020603050405020304" pitchFamily="18" charset="0"/>
                <a:cs typeface="Times New Roman" panose="02020603050405020304" pitchFamily="18" charset="0"/>
              </a:rPr>
              <a:t>formato SVG pesan muchísimo menos</a:t>
            </a:r>
            <a:r>
              <a:rPr lang="es-ES" b="0" i="0" dirty="0">
                <a:solidFill>
                  <a:schemeClr val="tx1"/>
                </a:solidFill>
                <a:effectLst/>
                <a:latin typeface="Times New Roman" panose="02020603050405020304" pitchFamily="18" charset="0"/>
                <a:cs typeface="Times New Roman" panose="02020603050405020304" pitchFamily="18" charset="0"/>
              </a:rPr>
              <a:t> que una imagen en .png o .</a:t>
            </a:r>
            <a:r>
              <a:rPr lang="es-ES" b="0" i="0" dirty="0" err="1">
                <a:solidFill>
                  <a:schemeClr val="tx1"/>
                </a:solidFill>
                <a:effectLst/>
                <a:latin typeface="Times New Roman" panose="02020603050405020304" pitchFamily="18" charset="0"/>
                <a:cs typeface="Times New Roman" panose="02020603050405020304" pitchFamily="18" charset="0"/>
              </a:rPr>
              <a:t>jpg</a:t>
            </a:r>
            <a:r>
              <a:rPr lang="es-ES" b="0" i="0" dirty="0">
                <a:solidFill>
                  <a:schemeClr val="tx1"/>
                </a:solidFill>
                <a:effectLst/>
                <a:latin typeface="Times New Roman" panose="02020603050405020304" pitchFamily="18" charset="0"/>
                <a:cs typeface="Times New Roman" panose="02020603050405020304" pitchFamily="18" charset="0"/>
              </a:rPr>
              <a:t>, y eso ayuda a la velocidad de carga de la web.</a:t>
            </a:r>
          </a:p>
          <a:p>
            <a:pPr algn="l"/>
            <a:endParaRPr lang="es-ES" dirty="0">
              <a:solidFill>
                <a:schemeClr val="tx1"/>
              </a:solidFill>
              <a:latin typeface="Poppins"/>
            </a:endParaRPr>
          </a:p>
          <a:p>
            <a:pPr algn="l"/>
            <a:r>
              <a:rPr lang="es-ES" b="1" i="0" dirty="0">
                <a:solidFill>
                  <a:schemeClr val="tx1"/>
                </a:solidFill>
                <a:effectLst/>
                <a:latin typeface="Times New Roman" panose="02020603050405020304" pitchFamily="18" charset="0"/>
                <a:cs typeface="Times New Roman" panose="02020603050405020304" pitchFamily="18" charset="0"/>
              </a:rPr>
              <a:t>6. Animaciones</a:t>
            </a:r>
          </a:p>
          <a:p>
            <a:pPr algn="l"/>
            <a:r>
              <a:rPr lang="es-ES" b="0" i="0" dirty="0">
                <a:solidFill>
                  <a:schemeClr val="tx1"/>
                </a:solidFill>
                <a:effectLst/>
                <a:latin typeface="Times New Roman" panose="02020603050405020304" pitchFamily="18" charset="0"/>
                <a:cs typeface="Times New Roman" panose="02020603050405020304" pitchFamily="18" charset="0"/>
              </a:rPr>
              <a:t>Con las ilustraciones personalizadas parece que han venido también las animaciones. Las posibilidades son infinitas, ya que gracias al avance de los navegadores podemos animar cualquier imagen</a:t>
            </a:r>
            <a:r>
              <a:rPr lang="es-ES" b="1" i="0" dirty="0">
                <a:solidFill>
                  <a:schemeClr val="tx1"/>
                </a:solidFill>
                <a:effectLst/>
                <a:latin typeface="Times New Roman" panose="02020603050405020304" pitchFamily="18" charset="0"/>
                <a:cs typeface="Times New Roman" panose="02020603050405020304" pitchFamily="18" charset="0"/>
              </a:rPr>
              <a:t> sin necesidad de crear </a:t>
            </a:r>
            <a:r>
              <a:rPr lang="es-ES" b="1" i="0" dirty="0" err="1">
                <a:solidFill>
                  <a:schemeClr val="tx1"/>
                </a:solidFill>
                <a:effectLst/>
                <a:latin typeface="Times New Roman" panose="02020603050405020304" pitchFamily="18" charset="0"/>
                <a:cs typeface="Times New Roman" panose="02020603050405020304" pitchFamily="18" charset="0"/>
              </a:rPr>
              <a:t>GIFs</a:t>
            </a:r>
            <a:r>
              <a:rPr lang="es-ES" b="0" i="0" dirty="0">
                <a:solidFill>
                  <a:schemeClr val="tx1"/>
                </a:solidFill>
                <a:effectLst/>
                <a:latin typeface="Times New Roman" panose="02020603050405020304" pitchFamily="18" charset="0"/>
                <a:cs typeface="Times New Roman" panose="02020603050405020304" pitchFamily="18" charset="0"/>
              </a:rPr>
              <a:t>. Buena noticia pues un GIF suele pesar mucho.</a:t>
            </a:r>
          </a:p>
          <a:p>
            <a:pPr algn="l"/>
            <a:endParaRPr lang="es-ES" b="0" i="0" dirty="0">
              <a:solidFill>
                <a:schemeClr val="tx1"/>
              </a:solidFill>
              <a:effectLst/>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7. Minimalismo</a:t>
            </a:r>
          </a:p>
          <a:p>
            <a:pPr algn="l"/>
            <a:r>
              <a:rPr lang="es-ES" b="0" i="0" dirty="0">
                <a:solidFill>
                  <a:schemeClr val="tx1"/>
                </a:solidFill>
                <a:effectLst/>
                <a:latin typeface="Times New Roman" panose="02020603050405020304" pitchFamily="18" charset="0"/>
                <a:cs typeface="Times New Roman" panose="02020603050405020304" pitchFamily="18" charset="0"/>
              </a:rPr>
              <a:t>Hace años que el minimalismo es una tendencia en diseño web. De hecho, desde lo del </a:t>
            </a:r>
            <a:r>
              <a:rPr lang="es-ES" b="0" i="1" dirty="0">
                <a:solidFill>
                  <a:schemeClr val="tx1"/>
                </a:solidFill>
                <a:effectLst/>
                <a:latin typeface="Times New Roman" panose="02020603050405020304" pitchFamily="18" charset="0"/>
                <a:cs typeface="Times New Roman" panose="02020603050405020304" pitchFamily="18" charset="0"/>
              </a:rPr>
              <a:t>Flat </a:t>
            </a:r>
            <a:r>
              <a:rPr lang="es-ES" b="0" i="1" dirty="0" err="1">
                <a:solidFill>
                  <a:schemeClr val="tx1"/>
                </a:solidFill>
                <a:effectLst/>
                <a:latin typeface="Times New Roman" panose="02020603050405020304" pitchFamily="18" charset="0"/>
                <a:cs typeface="Times New Roman" panose="02020603050405020304" pitchFamily="18" charset="0"/>
              </a:rPr>
              <a:t>design</a:t>
            </a:r>
            <a:r>
              <a:rPr lang="es-ES" b="0" i="0" dirty="0">
                <a:solidFill>
                  <a:schemeClr val="tx1"/>
                </a:solidFill>
                <a:effectLst/>
                <a:latin typeface="Times New Roman" panose="02020603050405020304" pitchFamily="18" charset="0"/>
                <a:cs typeface="Times New Roman" panose="02020603050405020304" pitchFamily="18" charset="0"/>
              </a:rPr>
              <a:t>. Esta tendencia cobra especial importancia si tenemos en cuenta </a:t>
            </a:r>
            <a:r>
              <a:rPr lang="es-ES" b="1" i="0" dirty="0">
                <a:solidFill>
                  <a:schemeClr val="tx1"/>
                </a:solidFill>
                <a:effectLst/>
                <a:latin typeface="Times New Roman" panose="02020603050405020304" pitchFamily="18" charset="0"/>
                <a:cs typeface="Times New Roman" panose="02020603050405020304" pitchFamily="18" charset="0"/>
              </a:rPr>
              <a:t>la cantidad de webs que llegamos a ver en un día</a:t>
            </a:r>
            <a:r>
              <a:rPr lang="es-ES" b="0" i="0" dirty="0">
                <a:solidFill>
                  <a:schemeClr val="tx1"/>
                </a:solidFill>
                <a:effectLst/>
                <a:latin typeface="Times New Roman" panose="02020603050405020304" pitchFamily="18" charset="0"/>
                <a:cs typeface="Times New Roman" panose="02020603050405020304" pitchFamily="18" charset="0"/>
              </a:rPr>
              <a:t>. Y muchas de ellas tienen estilos diferentes. El minimalismo en 2019 pretende aliviar el dolor de cabeza en términos de diseño web. Mantener la pantalla limpia, sin demasiadas florituras, </a:t>
            </a:r>
            <a:r>
              <a:rPr lang="es-ES" b="1" i="0" dirty="0">
                <a:solidFill>
                  <a:schemeClr val="tx1"/>
                </a:solidFill>
                <a:effectLst/>
                <a:latin typeface="Times New Roman" panose="02020603050405020304" pitchFamily="18" charset="0"/>
                <a:cs typeface="Times New Roman" panose="02020603050405020304" pitchFamily="18" charset="0"/>
              </a:rPr>
              <a:t>nos permite navegar más tiempo </a:t>
            </a:r>
            <a:r>
              <a:rPr lang="es-ES" b="0" i="0" dirty="0">
                <a:solidFill>
                  <a:schemeClr val="tx1"/>
                </a:solidFill>
                <a:effectLst/>
                <a:latin typeface="Times New Roman" panose="02020603050405020304" pitchFamily="18" charset="0"/>
                <a:cs typeface="Times New Roman" panose="02020603050405020304" pitchFamily="18" charset="0"/>
              </a:rPr>
              <a:t>por una web sin que nos explote la cabeza.</a:t>
            </a:r>
          </a:p>
          <a:p>
            <a:pPr algn="l"/>
            <a:endParaRPr lang="es-ES" b="0" i="0" dirty="0">
              <a:solidFill>
                <a:schemeClr val="tx1"/>
              </a:solidFill>
              <a:effectLst/>
              <a:latin typeface="Poppins"/>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2" name="TextBox 1">
            <a:extLst>
              <a:ext uri="{FF2B5EF4-FFF2-40B4-BE49-F238E27FC236}">
                <a16:creationId xmlns:a16="http://schemas.microsoft.com/office/drawing/2014/main" id="{143222AF-BE6B-4909-8528-CE73193E1CF0}"/>
              </a:ext>
            </a:extLst>
          </p:cNvPr>
          <p:cNvSpPr txBox="1"/>
          <p:nvPr/>
        </p:nvSpPr>
        <p:spPr>
          <a:xfrm>
            <a:off x="1430079" y="499731"/>
            <a:ext cx="6283841" cy="4401205"/>
          </a:xfrm>
          <a:prstGeom prst="rect">
            <a:avLst/>
          </a:prstGeom>
          <a:noFill/>
        </p:spPr>
        <p:txBody>
          <a:bodyPr wrap="square" rtlCol="0">
            <a:spAutoFit/>
          </a:bodyPr>
          <a:lstStyle/>
          <a:p>
            <a:pPr algn="l"/>
            <a:r>
              <a:rPr lang="es-AR" b="1" dirty="0">
                <a:solidFill>
                  <a:schemeClr val="tx1"/>
                </a:solidFill>
                <a:latin typeface="Times New Roman" panose="02020603050405020304" pitchFamily="18" charset="0"/>
                <a:cs typeface="Times New Roman" panose="02020603050405020304" pitchFamily="18" charset="0"/>
              </a:rPr>
              <a:t>8</a:t>
            </a:r>
            <a:r>
              <a:rPr lang="es-AR" dirty="0">
                <a:solidFill>
                  <a:schemeClr val="tx1"/>
                </a:solidFill>
                <a:latin typeface="Times New Roman" panose="02020603050405020304" pitchFamily="18" charset="0"/>
                <a:cs typeface="Times New Roman" panose="02020603050405020304" pitchFamily="18" charset="0"/>
              </a:rPr>
              <a:t>. </a:t>
            </a:r>
            <a:r>
              <a:rPr lang="es-ES" b="1" i="0" dirty="0">
                <a:solidFill>
                  <a:schemeClr val="tx1"/>
                </a:solidFill>
                <a:effectLst/>
                <a:latin typeface="Times New Roman" panose="02020603050405020304" pitchFamily="18" charset="0"/>
                <a:cs typeface="Times New Roman" panose="02020603050405020304" pitchFamily="18" charset="0"/>
              </a:rPr>
              <a:t>El diseño material</a:t>
            </a:r>
          </a:p>
          <a:p>
            <a:pPr algn="l"/>
            <a:r>
              <a:rPr lang="es-ES" b="0" i="0" dirty="0">
                <a:solidFill>
                  <a:schemeClr val="tx1"/>
                </a:solidFill>
                <a:effectLst/>
                <a:latin typeface="Times New Roman" panose="02020603050405020304" pitchFamily="18" charset="0"/>
                <a:cs typeface="Times New Roman" panose="02020603050405020304" pitchFamily="18" charset="0"/>
              </a:rPr>
              <a:t> (o </a:t>
            </a:r>
            <a:r>
              <a:rPr lang="es-ES" b="0" i="1" dirty="0">
                <a:solidFill>
                  <a:schemeClr val="tx1"/>
                </a:solidFill>
                <a:effectLst/>
                <a:latin typeface="Times New Roman" panose="02020603050405020304" pitchFamily="18" charset="0"/>
                <a:cs typeface="Times New Roman" panose="02020603050405020304" pitchFamily="18" charset="0"/>
              </a:rPr>
              <a:t>material </a:t>
            </a:r>
            <a:r>
              <a:rPr lang="es-ES" b="0" i="1" dirty="0" err="1">
                <a:solidFill>
                  <a:schemeClr val="tx1"/>
                </a:solidFill>
                <a:effectLst/>
                <a:latin typeface="Times New Roman" panose="02020603050405020304" pitchFamily="18" charset="0"/>
                <a:cs typeface="Times New Roman" panose="02020603050405020304" pitchFamily="18" charset="0"/>
              </a:rPr>
              <a:t>design</a:t>
            </a:r>
            <a:r>
              <a:rPr lang="es-ES" b="0" i="0" dirty="0">
                <a:solidFill>
                  <a:schemeClr val="tx1"/>
                </a:solidFill>
                <a:effectLst/>
                <a:latin typeface="Times New Roman" panose="02020603050405020304" pitchFamily="18" charset="0"/>
                <a:cs typeface="Times New Roman" panose="02020603050405020304" pitchFamily="18" charset="0"/>
              </a:rPr>
              <a:t>) es una tendencia impulsada sobre todo por Google, en el que </a:t>
            </a:r>
            <a:r>
              <a:rPr lang="es-ES" b="1" i="0" dirty="0">
                <a:solidFill>
                  <a:schemeClr val="tx1"/>
                </a:solidFill>
                <a:effectLst/>
                <a:latin typeface="Times New Roman" panose="02020603050405020304" pitchFamily="18" charset="0"/>
                <a:cs typeface="Times New Roman" panose="02020603050405020304" pitchFamily="18" charset="0"/>
              </a:rPr>
              <a:t>recuperamos algunos elementos del maximalismo de las décadas de los 90 y 2000.</a:t>
            </a:r>
            <a:endParaRPr lang="es-ES" b="0" i="0" dirty="0">
              <a:solidFill>
                <a:schemeClr val="tx1"/>
              </a:solidFill>
              <a:effectLst/>
              <a:latin typeface="Times New Roman" panose="02020603050405020304" pitchFamily="18" charset="0"/>
              <a:cs typeface="Times New Roman" panose="02020603050405020304" pitchFamily="18" charset="0"/>
            </a:endParaRPr>
          </a:p>
          <a:p>
            <a:pPr algn="l"/>
            <a:r>
              <a:rPr lang="es-ES" b="0" i="0" dirty="0">
                <a:solidFill>
                  <a:schemeClr val="tx1"/>
                </a:solidFill>
                <a:effectLst/>
                <a:latin typeface="Times New Roman" panose="02020603050405020304" pitchFamily="18" charset="0"/>
                <a:cs typeface="Times New Roman" panose="02020603050405020304" pitchFamily="18" charset="0"/>
              </a:rPr>
              <a:t>Entre otras cosas recuperamos los sombreados, los degradados, animaciones y formas más naturales. Así devolvemos la profundidad y naturalidad a los elementos digitales: </a:t>
            </a:r>
            <a:r>
              <a:rPr lang="es-ES" b="1" i="0" dirty="0">
                <a:solidFill>
                  <a:schemeClr val="tx1"/>
                </a:solidFill>
                <a:effectLst/>
                <a:latin typeface="Times New Roman" panose="02020603050405020304" pitchFamily="18" charset="0"/>
                <a:cs typeface="Times New Roman" panose="02020603050405020304" pitchFamily="18" charset="0"/>
              </a:rPr>
              <a:t>los acercamos más a una experiencia física.</a:t>
            </a:r>
          </a:p>
          <a:p>
            <a:pPr algn="l"/>
            <a:endParaRPr lang="es-ES" b="1" dirty="0">
              <a:solidFill>
                <a:schemeClr val="tx1"/>
              </a:solidFill>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9. Colores vibrantes</a:t>
            </a:r>
          </a:p>
          <a:p>
            <a:pPr algn="l"/>
            <a:r>
              <a:rPr lang="es-ES" b="0" i="0" dirty="0">
                <a:solidFill>
                  <a:schemeClr val="tx1"/>
                </a:solidFill>
                <a:effectLst/>
                <a:latin typeface="Times New Roman" panose="02020603050405020304" pitchFamily="18" charset="0"/>
                <a:cs typeface="Times New Roman" panose="02020603050405020304" pitchFamily="18" charset="0"/>
              </a:rPr>
              <a:t>La tendencia del punto anterior nos ha llevado a arriesgar más con los colores. La mayoría de webs tienen el fondo blanco, con lo que </a:t>
            </a:r>
            <a:r>
              <a:rPr lang="es-ES" b="1" i="0" dirty="0">
                <a:solidFill>
                  <a:schemeClr val="tx1"/>
                </a:solidFill>
                <a:effectLst/>
                <a:latin typeface="Times New Roman" panose="02020603050405020304" pitchFamily="18" charset="0"/>
                <a:cs typeface="Times New Roman" panose="02020603050405020304" pitchFamily="18" charset="0"/>
              </a:rPr>
              <a:t>aplicar colores vibrantes nos aporta las vitaminas que tanto necesitan</a:t>
            </a:r>
            <a:r>
              <a:rPr lang="es-ES" b="0" i="0" dirty="0">
                <a:solidFill>
                  <a:schemeClr val="tx1"/>
                </a:solidFill>
                <a:effectLst/>
                <a:latin typeface="Times New Roman" panose="02020603050405020304" pitchFamily="18" charset="0"/>
                <a:cs typeface="Times New Roman" panose="02020603050405020304" pitchFamily="18" charset="0"/>
              </a:rPr>
              <a:t> para llamar la atención.</a:t>
            </a:r>
          </a:p>
          <a:p>
            <a:pPr algn="l"/>
            <a:endParaRPr lang="es-ES" b="1" i="0" dirty="0">
              <a:solidFill>
                <a:schemeClr val="tx1"/>
              </a:solidFill>
              <a:effectLst/>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10. Degradados</a:t>
            </a:r>
          </a:p>
          <a:p>
            <a:pPr algn="l"/>
            <a:r>
              <a:rPr lang="es-ES" b="0" i="0" dirty="0">
                <a:solidFill>
                  <a:schemeClr val="tx1"/>
                </a:solidFill>
                <a:effectLst/>
                <a:latin typeface="Times New Roman" panose="02020603050405020304" pitchFamily="18" charset="0"/>
                <a:cs typeface="Times New Roman" panose="02020603050405020304" pitchFamily="18" charset="0"/>
              </a:rPr>
              <a:t>Degradados o gradientes. </a:t>
            </a:r>
            <a:r>
              <a:rPr lang="es-ES" b="1" i="0" dirty="0">
                <a:solidFill>
                  <a:schemeClr val="tx1"/>
                </a:solidFill>
                <a:effectLst/>
                <a:latin typeface="Times New Roman" panose="02020603050405020304" pitchFamily="18" charset="0"/>
                <a:cs typeface="Times New Roman" panose="02020603050405020304" pitchFamily="18" charset="0"/>
              </a:rPr>
              <a:t>La era del </a:t>
            </a:r>
            <a:r>
              <a:rPr lang="es-ES" b="1" i="0" dirty="0" err="1">
                <a:solidFill>
                  <a:schemeClr val="tx1"/>
                </a:solidFill>
                <a:effectLst/>
                <a:latin typeface="Times New Roman" panose="02020603050405020304" pitchFamily="18" charset="0"/>
                <a:cs typeface="Times New Roman" panose="02020603050405020304" pitchFamily="18" charset="0"/>
              </a:rPr>
              <a:t>brilli</a:t>
            </a:r>
            <a:r>
              <a:rPr lang="es-ES" b="1" i="0" dirty="0">
                <a:solidFill>
                  <a:schemeClr val="tx1"/>
                </a:solidFill>
                <a:effectLst/>
                <a:latin typeface="Times New Roman" panose="02020603050405020304" pitchFamily="18" charset="0"/>
                <a:cs typeface="Times New Roman" panose="02020603050405020304" pitchFamily="18" charset="0"/>
              </a:rPr>
              <a:t> </a:t>
            </a:r>
            <a:r>
              <a:rPr lang="es-ES" b="1" i="0" dirty="0" err="1">
                <a:solidFill>
                  <a:schemeClr val="tx1"/>
                </a:solidFill>
                <a:effectLst/>
                <a:latin typeface="Times New Roman" panose="02020603050405020304" pitchFamily="18" charset="0"/>
                <a:cs typeface="Times New Roman" panose="02020603050405020304" pitchFamily="18" charset="0"/>
              </a:rPr>
              <a:t>brilli</a:t>
            </a:r>
            <a:r>
              <a:rPr lang="es-ES" b="1" i="0" dirty="0">
                <a:solidFill>
                  <a:schemeClr val="tx1"/>
                </a:solidFill>
                <a:effectLst/>
                <a:latin typeface="Times New Roman" panose="02020603050405020304" pitchFamily="18" charset="0"/>
                <a:cs typeface="Times New Roman" panose="02020603050405020304" pitchFamily="18" charset="0"/>
              </a:rPr>
              <a:t> ha vuelto este 2019</a:t>
            </a:r>
            <a:r>
              <a:rPr lang="es-ES" b="0" i="0" dirty="0">
                <a:solidFill>
                  <a:schemeClr val="tx1"/>
                </a:solidFill>
                <a:effectLst/>
                <a:latin typeface="Times New Roman" panose="02020603050405020304" pitchFamily="18" charset="0"/>
                <a:cs typeface="Times New Roman" panose="02020603050405020304" pitchFamily="18" charset="0"/>
              </a:rPr>
              <a:t> gracias a la explosión de colores y los degradados tienen mucho que ver. </a:t>
            </a:r>
            <a:r>
              <a:rPr lang="es-ES" dirty="0">
                <a:solidFill>
                  <a:schemeClr val="tx1"/>
                </a:solidFill>
                <a:latin typeface="Times New Roman" panose="02020603050405020304" pitchFamily="18" charset="0"/>
                <a:cs typeface="Times New Roman" panose="02020603050405020304" pitchFamily="18" charset="0"/>
              </a:rPr>
              <a:t>n</a:t>
            </a:r>
            <a:r>
              <a:rPr lang="es-ES" b="0" i="0" dirty="0">
                <a:solidFill>
                  <a:schemeClr val="tx1"/>
                </a:solidFill>
                <a:effectLst/>
                <a:latin typeface="Times New Roman" panose="02020603050405020304" pitchFamily="18" charset="0"/>
                <a:cs typeface="Times New Roman" panose="02020603050405020304" pitchFamily="18" charset="0"/>
              </a:rPr>
              <a:t>o es fácil de dominar ya que </a:t>
            </a:r>
            <a:r>
              <a:rPr lang="es-ES" dirty="0">
                <a:solidFill>
                  <a:schemeClr val="tx1"/>
                </a:solidFill>
                <a:latin typeface="Times New Roman" panose="02020603050405020304" pitchFamily="18" charset="0"/>
                <a:cs typeface="Times New Roman" panose="02020603050405020304" pitchFamily="18" charset="0"/>
              </a:rPr>
              <a:t>c</a:t>
            </a:r>
            <a:r>
              <a:rPr lang="es-ES" b="0" i="0" dirty="0">
                <a:solidFill>
                  <a:schemeClr val="tx1"/>
                </a:solidFill>
                <a:effectLst/>
                <a:latin typeface="Times New Roman" panose="02020603050405020304" pitchFamily="18" charset="0"/>
                <a:cs typeface="Times New Roman" panose="02020603050405020304" pitchFamily="18" charset="0"/>
              </a:rPr>
              <a:t>ualquier combinación de colores no nos sirve. Tienen que ser</a:t>
            </a:r>
            <a:r>
              <a:rPr lang="es-ES" b="1" i="0" dirty="0">
                <a:solidFill>
                  <a:schemeClr val="tx1"/>
                </a:solidFill>
                <a:effectLst/>
                <a:latin typeface="Times New Roman" panose="02020603050405020304" pitchFamily="18" charset="0"/>
                <a:cs typeface="Times New Roman" panose="02020603050405020304" pitchFamily="18" charset="0"/>
              </a:rPr>
              <a:t> colores que se complementen y que se integren bien en todas sus tonalidades</a:t>
            </a:r>
            <a:r>
              <a:rPr lang="es-ES" b="0" i="0" dirty="0">
                <a:solidFill>
                  <a:schemeClr val="tx1"/>
                </a:solidFill>
                <a:effectLst/>
                <a:latin typeface="Times New Roman" panose="02020603050405020304" pitchFamily="18" charset="0"/>
                <a:cs typeface="Times New Roman" panose="02020603050405020304" pitchFamily="18" charset="0"/>
              </a:rPr>
              <a:t>.</a:t>
            </a:r>
          </a:p>
          <a:p>
            <a:pPr algn="l"/>
            <a:endParaRPr lang="es-E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6" name="TextBox 5">
            <a:extLst>
              <a:ext uri="{FF2B5EF4-FFF2-40B4-BE49-F238E27FC236}">
                <a16:creationId xmlns:a16="http://schemas.microsoft.com/office/drawing/2014/main" id="{9D0A9152-F9FC-432D-AFCA-433BD30CA351}"/>
              </a:ext>
            </a:extLst>
          </p:cNvPr>
          <p:cNvSpPr txBox="1"/>
          <p:nvPr/>
        </p:nvSpPr>
        <p:spPr>
          <a:xfrm>
            <a:off x="2402958" y="797442"/>
            <a:ext cx="5316279" cy="1446550"/>
          </a:xfrm>
          <a:prstGeom prst="rect">
            <a:avLst/>
          </a:prstGeom>
          <a:noFill/>
        </p:spPr>
        <p:txBody>
          <a:bodyPr wrap="square" rtlCol="0">
            <a:spAutoFit/>
          </a:bodyPr>
          <a:lstStyle/>
          <a:p>
            <a:pPr algn="ctr"/>
            <a:r>
              <a:rPr lang="es-AR" sz="4400" dirty="0">
                <a:solidFill>
                  <a:schemeClr val="tx1"/>
                </a:solidFill>
                <a:latin typeface="Script MT Bold" panose="03040602040607080904" pitchFamily="66" charset="0"/>
              </a:rPr>
              <a:t>TENDENCIAS DEL AÑO 2020</a:t>
            </a:r>
            <a:endParaRPr lang="en-US" sz="4400" dirty="0">
              <a:solidFill>
                <a:schemeClr val="tx1"/>
              </a:solidFill>
              <a:latin typeface="Script MT Bold" panose="03040602040607080904" pitchFamily="66" charset="0"/>
            </a:endParaRPr>
          </a:p>
        </p:txBody>
      </p:sp>
      <p:pic>
        <p:nvPicPr>
          <p:cNvPr id="8" name="Picture 7">
            <a:extLst>
              <a:ext uri="{FF2B5EF4-FFF2-40B4-BE49-F238E27FC236}">
                <a16:creationId xmlns:a16="http://schemas.microsoft.com/office/drawing/2014/main" id="{56E92972-026D-4844-9921-D5E7101A0ED9}"/>
              </a:ext>
            </a:extLst>
          </p:cNvPr>
          <p:cNvPicPr>
            <a:picLocks noChangeAspect="1"/>
          </p:cNvPicPr>
          <p:nvPr/>
        </p:nvPicPr>
        <p:blipFill>
          <a:blip r:embed="rId3"/>
          <a:stretch>
            <a:fillRect/>
          </a:stretch>
        </p:blipFill>
        <p:spPr>
          <a:xfrm>
            <a:off x="3304608" y="2243992"/>
            <a:ext cx="3512977" cy="18384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10" name="Google Shape;610;p3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2" name="TextBox 1">
            <a:extLst>
              <a:ext uri="{FF2B5EF4-FFF2-40B4-BE49-F238E27FC236}">
                <a16:creationId xmlns:a16="http://schemas.microsoft.com/office/drawing/2014/main" id="{4BA29FCF-36A5-401F-AD92-CE0BFE4C707E}"/>
              </a:ext>
            </a:extLst>
          </p:cNvPr>
          <p:cNvSpPr txBox="1"/>
          <p:nvPr/>
        </p:nvSpPr>
        <p:spPr>
          <a:xfrm>
            <a:off x="1605515" y="446567"/>
            <a:ext cx="6943061" cy="4401205"/>
          </a:xfrm>
          <a:prstGeom prst="rect">
            <a:avLst/>
          </a:prstGeom>
          <a:noFill/>
        </p:spPr>
        <p:txBody>
          <a:bodyPr wrap="square" rtlCol="0">
            <a:spAutoFit/>
          </a:bodyPr>
          <a:lstStyle/>
          <a:p>
            <a:pPr algn="l"/>
            <a:r>
              <a:rPr lang="es-ES" b="1" i="0" dirty="0">
                <a:solidFill>
                  <a:schemeClr val="tx1"/>
                </a:solidFill>
                <a:effectLst/>
                <a:latin typeface="Times New Roman" panose="02020603050405020304" pitchFamily="18" charset="0"/>
                <a:cs typeface="Times New Roman" panose="02020603050405020304" pitchFamily="18" charset="0"/>
              </a:rPr>
              <a:t>1. Minimalismo: menos es más</a:t>
            </a:r>
          </a:p>
          <a:p>
            <a:pPr algn="l"/>
            <a:r>
              <a:rPr lang="es-ES" b="0" i="0" dirty="0">
                <a:solidFill>
                  <a:schemeClr val="tx1"/>
                </a:solidFill>
                <a:effectLst/>
                <a:latin typeface="Times New Roman" panose="02020603050405020304" pitchFamily="18" charset="0"/>
                <a:cs typeface="Times New Roman" panose="02020603050405020304" pitchFamily="18" charset="0"/>
              </a:rPr>
              <a:t>Seguro que has escuchado alguna vez que menos es más, y con razón, ya que a veces intentamos abarcar en una misma página muchas de las acciones que debe realizar el usuario, perdiendo el foco final. Las páginas sencillas y limpias no solo son más atractivas a la vista, sino que suelen convertir mejor, ya que es más fácil captar la atención del usuario cuando estamos ante un diseño más lineal que en uno lleno de elementos.</a:t>
            </a:r>
          </a:p>
          <a:p>
            <a:endParaRPr lang="en-US" dirty="0">
              <a:solidFill>
                <a:schemeClr val="tx1"/>
              </a:solidFill>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2. Diseña primero para móvil</a:t>
            </a:r>
          </a:p>
          <a:p>
            <a:pPr algn="l"/>
            <a:r>
              <a:rPr lang="es-ES" b="0" i="0" dirty="0">
                <a:solidFill>
                  <a:schemeClr val="tx1"/>
                </a:solidFill>
                <a:effectLst/>
                <a:latin typeface="Times New Roman" panose="02020603050405020304" pitchFamily="18" charset="0"/>
                <a:cs typeface="Times New Roman" panose="02020603050405020304" pitchFamily="18" charset="0"/>
              </a:rPr>
              <a:t>La costumbre de todo diseñador es empezar por la versión desktop, pero con los nuevos algoritmos de Google esto tiene que cambiar y nos debemos centrar en el “</a:t>
            </a:r>
            <a:r>
              <a:rPr lang="es-ES" b="0" i="0" dirty="0" err="1">
                <a:solidFill>
                  <a:schemeClr val="tx1"/>
                </a:solidFill>
                <a:effectLst/>
                <a:latin typeface="Times New Roman" panose="02020603050405020304" pitchFamily="18" charset="0"/>
                <a:cs typeface="Times New Roman" panose="02020603050405020304" pitchFamily="18" charset="0"/>
              </a:rPr>
              <a:t>mobile</a:t>
            </a:r>
            <a:r>
              <a:rPr lang="es-ES" b="0" i="0" dirty="0">
                <a:solidFill>
                  <a:schemeClr val="tx1"/>
                </a:solidFill>
                <a:effectLst/>
                <a:latin typeface="Times New Roman" panose="02020603050405020304" pitchFamily="18" charset="0"/>
                <a:cs typeface="Times New Roman" panose="02020603050405020304" pitchFamily="18" charset="0"/>
              </a:rPr>
              <a:t> </a:t>
            </a:r>
            <a:r>
              <a:rPr lang="es-ES" b="0" i="0" dirty="0" err="1">
                <a:solidFill>
                  <a:schemeClr val="tx1"/>
                </a:solidFill>
                <a:effectLst/>
                <a:latin typeface="Times New Roman" panose="02020603050405020304" pitchFamily="18" charset="0"/>
                <a:cs typeface="Times New Roman" panose="02020603050405020304" pitchFamily="18" charset="0"/>
              </a:rPr>
              <a:t>first</a:t>
            </a:r>
            <a:r>
              <a:rPr lang="es-ES" b="0" i="0" dirty="0">
                <a:solidFill>
                  <a:schemeClr val="tx1"/>
                </a:solidFill>
                <a:effectLst/>
                <a:latin typeface="Times New Roman" panose="02020603050405020304" pitchFamily="18" charset="0"/>
                <a:cs typeface="Times New Roman" panose="02020603050405020304" pitchFamily="18" charset="0"/>
              </a:rPr>
              <a:t>”. Tu web debe verse bien en todos los dispositivos, pero </a:t>
            </a:r>
            <a:r>
              <a:rPr lang="es-ES" b="1" i="0" dirty="0">
                <a:solidFill>
                  <a:schemeClr val="tx1"/>
                </a:solidFill>
                <a:effectLst/>
                <a:latin typeface="Times New Roman" panose="02020603050405020304" pitchFamily="18" charset="0"/>
                <a:cs typeface="Times New Roman" panose="02020603050405020304" pitchFamily="18" charset="0"/>
              </a:rPr>
              <a:t>hay que tratar de optimizarla muy bien para el móvil</a:t>
            </a:r>
            <a:r>
              <a:rPr lang="es-ES" b="0" i="0" dirty="0">
                <a:solidFill>
                  <a:schemeClr val="tx1"/>
                </a:solidFill>
                <a:effectLst/>
                <a:latin typeface="Times New Roman" panose="02020603050405020304" pitchFamily="18" charset="0"/>
                <a:cs typeface="Times New Roman" panose="02020603050405020304" pitchFamily="18" charset="0"/>
              </a:rPr>
              <a:t>.</a:t>
            </a:r>
          </a:p>
          <a:p>
            <a:pPr algn="l"/>
            <a:endParaRPr lang="es-ES" dirty="0">
              <a:solidFill>
                <a:schemeClr val="tx1"/>
              </a:solidFill>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3. El usuario es el rey (UX)</a:t>
            </a:r>
          </a:p>
          <a:p>
            <a:pPr algn="l"/>
            <a:r>
              <a:rPr lang="es-ES" b="0" i="0" dirty="0">
                <a:solidFill>
                  <a:schemeClr val="tx1"/>
                </a:solidFill>
                <a:effectLst/>
                <a:latin typeface="Times New Roman" panose="02020603050405020304" pitchFamily="18" charset="0"/>
                <a:cs typeface="Times New Roman" panose="02020603050405020304" pitchFamily="18" charset="0"/>
              </a:rPr>
              <a:t>Debemos de diseñar teniendo en cuenta a los usuarios. Si tenemos un buen contenido para ellos, tendremos un buen contenido también de cara a Google.</a:t>
            </a:r>
          </a:p>
          <a:p>
            <a:pPr algn="l"/>
            <a:r>
              <a:rPr lang="es-ES" b="0" i="0" dirty="0">
                <a:solidFill>
                  <a:schemeClr val="tx1"/>
                </a:solidFill>
                <a:effectLst/>
                <a:latin typeface="Times New Roman" panose="02020603050405020304" pitchFamily="18" charset="0"/>
                <a:cs typeface="Times New Roman" panose="02020603050405020304" pitchFamily="18" charset="0"/>
              </a:rPr>
              <a:t>Una experiencia de usuario positiva es esencial y</a:t>
            </a:r>
            <a:r>
              <a:rPr lang="es-ES" b="1" i="0" dirty="0">
                <a:solidFill>
                  <a:schemeClr val="tx1"/>
                </a:solidFill>
                <a:effectLst/>
                <a:latin typeface="Times New Roman" panose="02020603050405020304" pitchFamily="18" charset="0"/>
                <a:cs typeface="Times New Roman" panose="02020603050405020304" pitchFamily="18" charset="0"/>
              </a:rPr>
              <a:t> determinará la confianza que sienta con el sitio web</a:t>
            </a:r>
            <a:r>
              <a:rPr lang="es-ES" b="0" i="0" dirty="0">
                <a:solidFill>
                  <a:schemeClr val="tx1"/>
                </a:solidFill>
                <a:effectLst/>
                <a:latin typeface="Times New Roman" panose="02020603050405020304" pitchFamily="18" charset="0"/>
                <a:cs typeface="Times New Roman" panose="02020603050405020304" pitchFamily="18" charset="0"/>
              </a:rPr>
              <a:t> que está visitando en ese momento.</a:t>
            </a:r>
          </a:p>
          <a:p>
            <a:pPr algn="l"/>
            <a:endParaRPr lang="es-ES"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7" name="Google Shape;617;p37"/>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
        <p:nvSpPr>
          <p:cNvPr id="6" name="TextBox 5">
            <a:extLst>
              <a:ext uri="{FF2B5EF4-FFF2-40B4-BE49-F238E27FC236}">
                <a16:creationId xmlns:a16="http://schemas.microsoft.com/office/drawing/2014/main" id="{C9D68802-8021-47F7-845E-B0DEB8871D01}"/>
              </a:ext>
            </a:extLst>
          </p:cNvPr>
          <p:cNvSpPr txBox="1"/>
          <p:nvPr/>
        </p:nvSpPr>
        <p:spPr>
          <a:xfrm>
            <a:off x="1338892" y="116958"/>
            <a:ext cx="7688150" cy="5478423"/>
          </a:xfrm>
          <a:prstGeom prst="rect">
            <a:avLst/>
          </a:prstGeom>
          <a:noFill/>
        </p:spPr>
        <p:txBody>
          <a:bodyPr wrap="square" rtlCol="0">
            <a:spAutoFit/>
          </a:bodyPr>
          <a:lstStyle/>
          <a:p>
            <a:pPr algn="l"/>
            <a:r>
              <a:rPr lang="es-ES" b="1" i="0" dirty="0">
                <a:solidFill>
                  <a:schemeClr val="tx1"/>
                </a:solidFill>
                <a:effectLst/>
                <a:latin typeface="Times New Roman" panose="02020603050405020304" pitchFamily="18" charset="0"/>
                <a:cs typeface="Times New Roman" panose="02020603050405020304" pitchFamily="18" charset="0"/>
              </a:rPr>
              <a:t>4. Velocidad de carga: tu web debe ir como un cohete</a:t>
            </a:r>
          </a:p>
          <a:p>
            <a:pPr algn="l"/>
            <a:r>
              <a:rPr lang="es-ES" b="0" i="0" dirty="0">
                <a:solidFill>
                  <a:schemeClr val="tx1"/>
                </a:solidFill>
                <a:effectLst/>
                <a:latin typeface="Times New Roman" panose="02020603050405020304" pitchFamily="18" charset="0"/>
                <a:cs typeface="Times New Roman" panose="02020603050405020304" pitchFamily="18" charset="0"/>
              </a:rPr>
              <a:t>Una velocidad de carga rápida siempre es tendencia y nunca pasa de moda, ya que es un factor diferenciador dentro de una web. </a:t>
            </a:r>
            <a:r>
              <a:rPr lang="es-ES" b="1" i="0" dirty="0">
                <a:solidFill>
                  <a:schemeClr val="tx1"/>
                </a:solidFill>
                <a:effectLst/>
                <a:latin typeface="Times New Roman" panose="02020603050405020304" pitchFamily="18" charset="0"/>
                <a:cs typeface="Times New Roman" panose="02020603050405020304" pitchFamily="18" charset="0"/>
              </a:rPr>
              <a:t>¿De qué sirve un diseño web impresionante si tarda 6 segundos en cargar?</a:t>
            </a:r>
            <a:r>
              <a:rPr lang="es-ES" dirty="0">
                <a:solidFill>
                  <a:schemeClr val="tx1"/>
                </a:solidFill>
                <a:latin typeface="Times New Roman" panose="02020603050405020304" pitchFamily="18" charset="0"/>
                <a:cs typeface="Times New Roman" panose="02020603050405020304" pitchFamily="18" charset="0"/>
              </a:rPr>
              <a:t> </a:t>
            </a:r>
            <a:r>
              <a:rPr lang="es-ES" b="0" i="0" dirty="0">
                <a:solidFill>
                  <a:schemeClr val="tx1"/>
                </a:solidFill>
                <a:effectLst/>
                <a:latin typeface="Times New Roman" panose="02020603050405020304" pitchFamily="18" charset="0"/>
                <a:cs typeface="Times New Roman" panose="02020603050405020304" pitchFamily="18" charset="0"/>
              </a:rPr>
              <a:t>Debemos llevar a cabo un </a:t>
            </a:r>
            <a:r>
              <a:rPr lang="es-ES" b="0" i="0"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correcto mantenimiento y seguimiento de la web</a:t>
            </a:r>
            <a:r>
              <a:rPr lang="es-ES" b="0" i="0" dirty="0">
                <a:solidFill>
                  <a:schemeClr val="tx1"/>
                </a:solidFill>
                <a:effectLst/>
                <a:latin typeface="Times New Roman" panose="02020603050405020304" pitchFamily="18" charset="0"/>
                <a:cs typeface="Times New Roman" panose="02020603050405020304" pitchFamily="18" charset="0"/>
              </a:rPr>
              <a:t>, ya sea un WordPress, </a:t>
            </a:r>
            <a:r>
              <a:rPr lang="es-ES" b="0" i="0" dirty="0" err="1">
                <a:solidFill>
                  <a:schemeClr val="tx1"/>
                </a:solidFill>
                <a:effectLst/>
                <a:latin typeface="Times New Roman" panose="02020603050405020304" pitchFamily="18" charset="0"/>
                <a:cs typeface="Times New Roman" panose="02020603050405020304" pitchFamily="18" charset="0"/>
              </a:rPr>
              <a:t>Prestashop</a:t>
            </a:r>
            <a:r>
              <a:rPr lang="es-ES" b="0" i="0" dirty="0">
                <a:solidFill>
                  <a:schemeClr val="tx1"/>
                </a:solidFill>
                <a:effectLst/>
                <a:latin typeface="Times New Roman" panose="02020603050405020304" pitchFamily="18" charset="0"/>
                <a:cs typeface="Times New Roman" panose="02020603050405020304" pitchFamily="18" charset="0"/>
              </a:rPr>
              <a:t>, Magento o lo que tengamos, ya que todas las herramientas se quedan obsoletas y debemos llevarlas al día de la mejor forma posible</a:t>
            </a:r>
          </a:p>
          <a:p>
            <a:pPr algn="l"/>
            <a:endParaRPr lang="es-ES" dirty="0">
              <a:solidFill>
                <a:schemeClr val="tx1"/>
              </a:solidFill>
              <a:latin typeface="Times New Roman" panose="02020603050405020304" pitchFamily="18" charset="0"/>
              <a:cs typeface="Times New Roman" panose="02020603050405020304" pitchFamily="18" charset="0"/>
            </a:endParaRPr>
          </a:p>
          <a:p>
            <a:pPr algn="l"/>
            <a:r>
              <a:rPr lang="es-ES" i="0" dirty="0">
                <a:solidFill>
                  <a:schemeClr val="tx1"/>
                </a:solidFill>
                <a:effectLst/>
                <a:latin typeface="Times New Roman" panose="02020603050405020304" pitchFamily="18" charset="0"/>
                <a:cs typeface="Times New Roman" panose="02020603050405020304" pitchFamily="18" charset="0"/>
              </a:rPr>
              <a:t>5. Tipografías sencillas y llamativas</a:t>
            </a:r>
          </a:p>
          <a:p>
            <a:pPr algn="l"/>
            <a:r>
              <a:rPr lang="es-ES" i="0" dirty="0">
                <a:solidFill>
                  <a:schemeClr val="tx1"/>
                </a:solidFill>
                <a:effectLst/>
                <a:latin typeface="Times New Roman" panose="02020603050405020304" pitchFamily="18" charset="0"/>
                <a:cs typeface="Times New Roman" panose="02020603050405020304" pitchFamily="18" charset="0"/>
              </a:rPr>
              <a:t>Las tipografías sencillas siempre son tendencia en diseño, ya que son fácilmente legibles para todo el mundo. A veces ponemos tipografías caligráficas que pueden ser muy estéticas y darle un toque a la web, pero como te he dicho unos puntos más arriba, el usuario es el rey y tenemos que hacerle fácil su navegación.</a:t>
            </a:r>
          </a:p>
          <a:p>
            <a:pPr algn="l"/>
            <a:endParaRPr lang="es-ES" i="0" dirty="0">
              <a:solidFill>
                <a:schemeClr val="tx1"/>
              </a:solidFill>
              <a:effectLst/>
              <a:latin typeface="Times New Roman" panose="02020603050405020304" pitchFamily="18" charset="0"/>
              <a:cs typeface="Times New Roman" panose="02020603050405020304" pitchFamily="18" charset="0"/>
            </a:endParaRPr>
          </a:p>
          <a:p>
            <a:pPr algn="l"/>
            <a:r>
              <a:rPr lang="es-ES" i="0" dirty="0">
                <a:solidFill>
                  <a:schemeClr val="tx1"/>
                </a:solidFill>
                <a:effectLst/>
                <a:latin typeface="Times New Roman" panose="02020603050405020304" pitchFamily="18" charset="0"/>
                <a:cs typeface="Times New Roman" panose="02020603050405020304" pitchFamily="18" charset="0"/>
              </a:rPr>
              <a:t>6. Di sí a los menús de toda la vida</a:t>
            </a:r>
          </a:p>
          <a:p>
            <a:pPr algn="l"/>
            <a:r>
              <a:rPr lang="es-ES" i="0" dirty="0">
                <a:solidFill>
                  <a:schemeClr val="tx1"/>
                </a:solidFill>
                <a:effectLst/>
                <a:latin typeface="Times New Roman" panose="02020603050405020304" pitchFamily="18" charset="0"/>
                <a:cs typeface="Times New Roman" panose="02020603050405020304" pitchFamily="18" charset="0"/>
              </a:rPr>
              <a:t>Hubo una época en la que se puso de moda el famoso “menú hamburguesa”, y muchas webs siguen apostando por él. ¿Pero qué estamos consiguiendo con este tipo de menús?</a:t>
            </a:r>
          </a:p>
          <a:p>
            <a:pPr algn="l"/>
            <a:r>
              <a:rPr lang="es-ES" i="0" dirty="0">
                <a:solidFill>
                  <a:schemeClr val="tx1"/>
                </a:solidFill>
                <a:effectLst/>
                <a:latin typeface="Times New Roman" panose="02020603050405020304" pitchFamily="18" charset="0"/>
                <a:cs typeface="Times New Roman" panose="02020603050405020304" pitchFamily="18" charset="0"/>
              </a:rPr>
              <a:t>Estamos haciendo que los usuarios den un paso más en su proceso hacia nuestro objetivo final.</a:t>
            </a:r>
          </a:p>
          <a:p>
            <a:pPr algn="l"/>
            <a:endParaRPr lang="es-ES" dirty="0">
              <a:solidFill>
                <a:schemeClr val="tx1"/>
              </a:solidFill>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7. Colores tendencia del 2020</a:t>
            </a:r>
          </a:p>
          <a:p>
            <a:pPr algn="l"/>
            <a:r>
              <a:rPr lang="es-ES" b="0" i="0" dirty="0">
                <a:solidFill>
                  <a:schemeClr val="tx1"/>
                </a:solidFill>
                <a:effectLst/>
                <a:latin typeface="Times New Roman" panose="02020603050405020304" pitchFamily="18" charset="0"/>
                <a:cs typeface="Times New Roman" panose="02020603050405020304" pitchFamily="18" charset="0"/>
              </a:rPr>
              <a:t>Aunque ningún color pasa de moda, siempre hay algunos que despuntan año tras año, y si hay alguien o algo que nos puede aproximar en esto es Pantone. Según Pantone, el color tendencia del año 2020 es el “Azul </a:t>
            </a:r>
            <a:r>
              <a:rPr lang="es-ES" b="0" i="0" dirty="0" err="1">
                <a:solidFill>
                  <a:schemeClr val="tx1"/>
                </a:solidFill>
                <a:effectLst/>
                <a:latin typeface="Times New Roman" panose="02020603050405020304" pitchFamily="18" charset="0"/>
                <a:cs typeface="Times New Roman" panose="02020603050405020304" pitchFamily="18" charset="0"/>
              </a:rPr>
              <a:t>Classic</a:t>
            </a:r>
            <a:r>
              <a:rPr lang="es-ES" b="0" i="0" dirty="0">
                <a:solidFill>
                  <a:schemeClr val="tx1"/>
                </a:solidFill>
                <a:effectLst/>
                <a:latin typeface="Times New Roman" panose="02020603050405020304" pitchFamily="18" charset="0"/>
                <a:cs typeface="Times New Roman" panose="02020603050405020304" pitchFamily="18" charset="0"/>
              </a:rPr>
              <a:t>”, código 19-4052 TCX.</a:t>
            </a:r>
          </a:p>
          <a:p>
            <a:pPr algn="l"/>
            <a:endParaRPr lang="es-ES" i="0" dirty="0">
              <a:solidFill>
                <a:schemeClr val="tx1"/>
              </a:solidFill>
              <a:effectLst/>
              <a:latin typeface="Times New Roman" panose="02020603050405020304" pitchFamily="18" charset="0"/>
              <a:cs typeface="Times New Roman" panose="02020603050405020304" pitchFamily="18" charset="0"/>
            </a:endParaRPr>
          </a:p>
          <a:p>
            <a:pPr algn="l"/>
            <a:endParaRPr lang="es-ES"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3" name="Google Shape;623;p3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635" name="Google Shape;635;p38"/>
          <p:cNvSpPr/>
          <p:nvPr/>
        </p:nvSpPr>
        <p:spPr>
          <a:xfrm>
            <a:off x="413597" y="2755950"/>
            <a:ext cx="7176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Muli"/>
                <a:ea typeface="Muli"/>
                <a:cs typeface="Muli"/>
                <a:sym typeface="Muli"/>
              </a:rPr>
              <a:t>JAN</a:t>
            </a:r>
            <a:endParaRPr sz="1000">
              <a:solidFill>
                <a:schemeClr val="dk1"/>
              </a:solidFill>
              <a:latin typeface="Muli"/>
              <a:ea typeface="Muli"/>
              <a:cs typeface="Muli"/>
              <a:sym typeface="Muli"/>
            </a:endParaRPr>
          </a:p>
        </p:txBody>
      </p:sp>
      <p:sp>
        <p:nvSpPr>
          <p:cNvPr id="636" name="Google Shape;636;p38"/>
          <p:cNvSpPr/>
          <p:nvPr/>
        </p:nvSpPr>
        <p:spPr>
          <a:xfrm>
            <a:off x="0" y="2755950"/>
            <a:ext cx="5556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sp>
        <p:nvSpPr>
          <p:cNvPr id="4" name="TextBox 3">
            <a:extLst>
              <a:ext uri="{FF2B5EF4-FFF2-40B4-BE49-F238E27FC236}">
                <a16:creationId xmlns:a16="http://schemas.microsoft.com/office/drawing/2014/main" id="{4C3E6358-980C-4ADC-B4C6-C8F07450226D}"/>
              </a:ext>
            </a:extLst>
          </p:cNvPr>
          <p:cNvSpPr txBox="1"/>
          <p:nvPr/>
        </p:nvSpPr>
        <p:spPr>
          <a:xfrm>
            <a:off x="1807535" y="663069"/>
            <a:ext cx="6922868" cy="4185761"/>
          </a:xfrm>
          <a:prstGeom prst="rect">
            <a:avLst/>
          </a:prstGeom>
          <a:noFill/>
        </p:spPr>
        <p:txBody>
          <a:bodyPr wrap="square" rtlCol="0">
            <a:spAutoFit/>
          </a:bodyPr>
          <a:lstStyle/>
          <a:p>
            <a:pPr algn="l"/>
            <a:r>
              <a:rPr lang="es-ES" b="1" i="0" dirty="0">
                <a:solidFill>
                  <a:schemeClr val="tx1"/>
                </a:solidFill>
                <a:effectLst/>
                <a:latin typeface="Times New Roman" panose="02020603050405020304" pitchFamily="18" charset="0"/>
                <a:cs typeface="Times New Roman" panose="02020603050405020304" pitchFamily="18" charset="0"/>
              </a:rPr>
              <a:t>8. Animaciones, pero no en exceso</a:t>
            </a:r>
          </a:p>
          <a:p>
            <a:pPr algn="l"/>
            <a:r>
              <a:rPr lang="es-ES" b="0" i="0" dirty="0">
                <a:solidFill>
                  <a:schemeClr val="tx1"/>
                </a:solidFill>
                <a:effectLst/>
                <a:latin typeface="Times New Roman" panose="02020603050405020304" pitchFamily="18" charset="0"/>
                <a:cs typeface="Times New Roman" panose="02020603050405020304" pitchFamily="18" charset="0"/>
              </a:rPr>
              <a:t>Las animaciones son efectos muy visuales que hacen una página web muy llamativa.</a:t>
            </a:r>
          </a:p>
          <a:p>
            <a:pPr algn="l"/>
            <a:r>
              <a:rPr lang="es-ES" b="0" i="0" dirty="0">
                <a:solidFill>
                  <a:schemeClr val="tx1"/>
                </a:solidFill>
                <a:effectLst/>
                <a:latin typeface="Times New Roman" panose="02020603050405020304" pitchFamily="18" charset="0"/>
                <a:cs typeface="Times New Roman" panose="02020603050405020304" pitchFamily="18" charset="0"/>
              </a:rPr>
              <a:t>Estas sirven para conseguir</a:t>
            </a:r>
            <a:r>
              <a:rPr lang="es-ES" b="1" i="0" dirty="0">
                <a:solidFill>
                  <a:schemeClr val="tx1"/>
                </a:solidFill>
                <a:effectLst/>
                <a:latin typeface="Times New Roman" panose="02020603050405020304" pitchFamily="18" charset="0"/>
                <a:cs typeface="Times New Roman" panose="02020603050405020304" pitchFamily="18" charset="0"/>
              </a:rPr>
              <a:t> centrar la atención del usuario </a:t>
            </a:r>
            <a:r>
              <a:rPr lang="es-ES" b="0" i="0" dirty="0">
                <a:solidFill>
                  <a:schemeClr val="tx1"/>
                </a:solidFill>
                <a:effectLst/>
                <a:latin typeface="Times New Roman" panose="02020603050405020304" pitchFamily="18" charset="0"/>
                <a:cs typeface="Times New Roman" panose="02020603050405020304" pitchFamily="18" charset="0"/>
              </a:rPr>
              <a:t>a un elemento en concreto.</a:t>
            </a:r>
          </a:p>
          <a:p>
            <a:pPr algn="l"/>
            <a:r>
              <a:rPr lang="es-ES" b="0" i="0" dirty="0">
                <a:solidFill>
                  <a:schemeClr val="tx1"/>
                </a:solidFill>
                <a:effectLst/>
                <a:latin typeface="Times New Roman" panose="02020603050405020304" pitchFamily="18" charset="0"/>
                <a:cs typeface="Times New Roman" panose="02020603050405020304" pitchFamily="18" charset="0"/>
              </a:rPr>
              <a:t>Pero muchos se exceden y acaban llenando de animaciones su diseño, siendo contraproducente tanto por sobrecarga visual como de recursos. Utilízalas, pero sin pasarte.</a:t>
            </a:r>
          </a:p>
          <a:p>
            <a:endParaRPr lang="en-US" dirty="0">
              <a:solidFill>
                <a:schemeClr val="tx1"/>
              </a:solidFill>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9. Los </a:t>
            </a:r>
            <a:r>
              <a:rPr lang="es-ES" b="1" i="0" dirty="0" err="1">
                <a:solidFill>
                  <a:schemeClr val="tx1"/>
                </a:solidFill>
                <a:effectLst/>
                <a:latin typeface="Times New Roman" panose="02020603050405020304" pitchFamily="18" charset="0"/>
                <a:cs typeface="Times New Roman" panose="02020603050405020304" pitchFamily="18" charset="0"/>
              </a:rPr>
              <a:t>chatbots</a:t>
            </a:r>
            <a:r>
              <a:rPr lang="es-ES" b="1" i="0" dirty="0">
                <a:solidFill>
                  <a:schemeClr val="tx1"/>
                </a:solidFill>
                <a:effectLst/>
                <a:latin typeface="Times New Roman" panose="02020603050405020304" pitchFamily="18" charset="0"/>
                <a:cs typeface="Times New Roman" panose="02020603050405020304" pitchFamily="18" charset="0"/>
              </a:rPr>
              <a:t> están para quedarse</a:t>
            </a:r>
          </a:p>
          <a:p>
            <a:pPr algn="l"/>
            <a:r>
              <a:rPr lang="es-ES" b="0" i="0" dirty="0">
                <a:solidFill>
                  <a:schemeClr val="tx1"/>
                </a:solidFill>
                <a:effectLst/>
                <a:latin typeface="Times New Roman" panose="02020603050405020304" pitchFamily="18" charset="0"/>
                <a:cs typeface="Times New Roman" panose="02020603050405020304" pitchFamily="18" charset="0"/>
              </a:rPr>
              <a:t>Si tenemos un </a:t>
            </a:r>
            <a:r>
              <a:rPr lang="es-ES" b="0" i="0" dirty="0" err="1">
                <a:solidFill>
                  <a:schemeClr val="tx1"/>
                </a:solidFill>
                <a:effectLst/>
                <a:latin typeface="Times New Roman" panose="02020603050405020304" pitchFamily="18" charset="0"/>
                <a:cs typeface="Times New Roman" panose="02020603050405020304" pitchFamily="18" charset="0"/>
              </a:rPr>
              <a:t>ecommerce</a:t>
            </a:r>
            <a:r>
              <a:rPr lang="es-ES" b="0" i="0" dirty="0">
                <a:solidFill>
                  <a:schemeClr val="tx1"/>
                </a:solidFill>
                <a:effectLst/>
                <a:latin typeface="Times New Roman" panose="02020603050405020304" pitchFamily="18" charset="0"/>
                <a:cs typeface="Times New Roman" panose="02020603050405020304" pitchFamily="18" charset="0"/>
              </a:rPr>
              <a:t>, una página de servicios o vendemos algún curso (entre otros ejemplos), un </a:t>
            </a:r>
            <a:r>
              <a:rPr lang="es-ES" b="0" i="0" dirty="0" err="1">
                <a:solidFill>
                  <a:schemeClr val="tx1"/>
                </a:solidFill>
                <a:effectLst/>
                <a:latin typeface="Times New Roman" panose="02020603050405020304" pitchFamily="18" charset="0"/>
                <a:cs typeface="Times New Roman" panose="02020603050405020304" pitchFamily="18" charset="0"/>
              </a:rPr>
              <a:t>chatbot</a:t>
            </a:r>
            <a:r>
              <a:rPr lang="es-ES" b="0" i="0" dirty="0">
                <a:solidFill>
                  <a:schemeClr val="tx1"/>
                </a:solidFill>
                <a:effectLst/>
                <a:latin typeface="Times New Roman" panose="02020603050405020304" pitchFamily="18" charset="0"/>
                <a:cs typeface="Times New Roman" panose="02020603050405020304" pitchFamily="18" charset="0"/>
              </a:rPr>
              <a:t> puede ser decisivo en el proceso de compra de un cliente potencial.</a:t>
            </a:r>
          </a:p>
          <a:p>
            <a:pPr algn="l"/>
            <a:r>
              <a:rPr lang="es-ES" b="0" i="0" dirty="0">
                <a:solidFill>
                  <a:schemeClr val="tx1"/>
                </a:solidFill>
                <a:effectLst/>
                <a:latin typeface="Times New Roman" panose="02020603050405020304" pitchFamily="18" charset="0"/>
                <a:cs typeface="Times New Roman" panose="02020603050405020304" pitchFamily="18" charset="0"/>
              </a:rPr>
              <a:t>El objetivo es resolver las dudas de esta persona y que acabe terminando el proceso de compra.</a:t>
            </a:r>
          </a:p>
          <a:p>
            <a:endParaRPr lang="en-US" dirty="0">
              <a:solidFill>
                <a:schemeClr val="tx1"/>
              </a:solidFill>
              <a:latin typeface="Times New Roman" panose="02020603050405020304" pitchFamily="18" charset="0"/>
              <a:cs typeface="Times New Roman" panose="02020603050405020304" pitchFamily="18" charset="0"/>
            </a:endParaRPr>
          </a:p>
          <a:p>
            <a:pPr algn="l"/>
            <a:r>
              <a:rPr lang="es-ES" b="1" i="0" dirty="0">
                <a:solidFill>
                  <a:schemeClr val="tx1"/>
                </a:solidFill>
                <a:effectLst/>
                <a:latin typeface="Times New Roman" panose="02020603050405020304" pitchFamily="18" charset="0"/>
                <a:cs typeface="Times New Roman" panose="02020603050405020304" pitchFamily="18" charset="0"/>
              </a:rPr>
              <a:t>10. Contenidos multimedia: más vídeo, 3D e imágenes </a:t>
            </a:r>
            <a:r>
              <a:rPr lang="es-ES" b="1" i="0" dirty="0" err="1">
                <a:solidFill>
                  <a:schemeClr val="tx1"/>
                </a:solidFill>
                <a:effectLst/>
                <a:latin typeface="Times New Roman" panose="02020603050405020304" pitchFamily="18" charset="0"/>
                <a:cs typeface="Times New Roman" panose="02020603050405020304" pitchFamily="18" charset="0"/>
              </a:rPr>
              <a:t>hero</a:t>
            </a:r>
            <a:endParaRPr lang="es-ES" b="1" i="0" dirty="0">
              <a:solidFill>
                <a:schemeClr val="tx1"/>
              </a:solidFill>
              <a:effectLst/>
              <a:latin typeface="Times New Roman" panose="02020603050405020304" pitchFamily="18" charset="0"/>
              <a:cs typeface="Times New Roman" panose="02020603050405020304" pitchFamily="18" charset="0"/>
            </a:endParaRPr>
          </a:p>
          <a:p>
            <a:pPr algn="l"/>
            <a:r>
              <a:rPr lang="es-ES" b="0" i="0" dirty="0">
                <a:solidFill>
                  <a:schemeClr val="tx1"/>
                </a:solidFill>
                <a:effectLst/>
                <a:latin typeface="Times New Roman" panose="02020603050405020304" pitchFamily="18" charset="0"/>
                <a:cs typeface="Times New Roman" panose="02020603050405020304" pitchFamily="18" charset="0"/>
              </a:rPr>
              <a:t>Los textos aburren a muchos tipos de usuarios, por lo que debemos adaptarnos a nuestro público objetivo y </a:t>
            </a:r>
            <a:r>
              <a:rPr lang="es-ES" b="1" i="0" dirty="0">
                <a:solidFill>
                  <a:schemeClr val="tx1"/>
                </a:solidFill>
                <a:effectLst/>
                <a:latin typeface="Times New Roman" panose="02020603050405020304" pitchFamily="18" charset="0"/>
                <a:cs typeface="Times New Roman" panose="02020603050405020304" pitchFamily="18" charset="0"/>
              </a:rPr>
              <a:t>mostrarle los contenidos que más le llamen visualmente</a:t>
            </a:r>
            <a:r>
              <a:rPr lang="es-ES" b="0" i="0" dirty="0">
                <a:solidFill>
                  <a:schemeClr val="tx1"/>
                </a:solidFill>
                <a:effectLst/>
                <a:latin typeface="Times New Roman" panose="02020603050405020304" pitchFamily="18" charset="0"/>
                <a:cs typeface="Times New Roman" panose="02020603050405020304" pitchFamily="18" charset="0"/>
              </a:rPr>
              <a:t>.</a:t>
            </a:r>
          </a:p>
          <a:p>
            <a:pPr algn="l"/>
            <a:r>
              <a:rPr lang="es-ES" b="0" i="0" dirty="0">
                <a:solidFill>
                  <a:schemeClr val="tx1"/>
                </a:solidFill>
                <a:effectLst/>
                <a:latin typeface="Times New Roman" panose="02020603050405020304" pitchFamily="18" charset="0"/>
                <a:cs typeface="Times New Roman" panose="02020603050405020304" pitchFamily="18" charset="0"/>
              </a:rPr>
              <a:t>Los </a:t>
            </a:r>
            <a:r>
              <a:rPr lang="es-ES" b="1" i="0" dirty="0">
                <a:solidFill>
                  <a:schemeClr val="tx1"/>
                </a:solidFill>
                <a:effectLst/>
                <a:latin typeface="Times New Roman" panose="02020603050405020304" pitchFamily="18" charset="0"/>
                <a:cs typeface="Times New Roman" panose="02020603050405020304" pitchFamily="18" charset="0"/>
              </a:rPr>
              <a:t>vídeos</a:t>
            </a:r>
            <a:r>
              <a:rPr lang="es-ES" b="0" i="0" dirty="0">
                <a:solidFill>
                  <a:schemeClr val="tx1"/>
                </a:solidFill>
                <a:effectLst/>
                <a:latin typeface="Times New Roman" panose="02020603050405020304" pitchFamily="18" charset="0"/>
                <a:cs typeface="Times New Roman" panose="02020603050405020304" pitchFamily="18" charset="0"/>
              </a:rPr>
              <a:t> son un acierto seguro, ya que además de poder conocer más acerca de la marca, aumentan la retención del usuario en la página web, y esto puede ser un beneficio de cara al posicionamiento SEO.</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3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4" name="TextBox 3">
            <a:extLst>
              <a:ext uri="{FF2B5EF4-FFF2-40B4-BE49-F238E27FC236}">
                <a16:creationId xmlns:a16="http://schemas.microsoft.com/office/drawing/2014/main" id="{6345F207-403A-49F4-985D-2E82F5C9E75E}"/>
              </a:ext>
            </a:extLst>
          </p:cNvPr>
          <p:cNvSpPr txBox="1"/>
          <p:nvPr/>
        </p:nvSpPr>
        <p:spPr>
          <a:xfrm>
            <a:off x="2232837" y="712381"/>
            <a:ext cx="5826642" cy="1446550"/>
          </a:xfrm>
          <a:prstGeom prst="rect">
            <a:avLst/>
          </a:prstGeom>
          <a:noFill/>
        </p:spPr>
        <p:txBody>
          <a:bodyPr wrap="square" rtlCol="0">
            <a:spAutoFit/>
          </a:bodyPr>
          <a:lstStyle/>
          <a:p>
            <a:pPr algn="ctr"/>
            <a:r>
              <a:rPr lang="es-AR" sz="4400" dirty="0">
                <a:solidFill>
                  <a:schemeClr val="tx1"/>
                </a:solidFill>
                <a:latin typeface="Script MT Bold" panose="03040602040607080904" pitchFamily="66" charset="0"/>
              </a:rPr>
              <a:t>TENDENCIAS DEL AÑO 2021</a:t>
            </a:r>
            <a:endParaRPr lang="en-US" sz="4400" dirty="0">
              <a:solidFill>
                <a:schemeClr val="tx1"/>
              </a:solidFill>
              <a:latin typeface="Script MT Bold" panose="03040602040607080904" pitchFamily="66" charset="0"/>
            </a:endParaRPr>
          </a:p>
        </p:txBody>
      </p:sp>
      <p:pic>
        <p:nvPicPr>
          <p:cNvPr id="6" name="Picture 5">
            <a:extLst>
              <a:ext uri="{FF2B5EF4-FFF2-40B4-BE49-F238E27FC236}">
                <a16:creationId xmlns:a16="http://schemas.microsoft.com/office/drawing/2014/main" id="{50FD03CF-8381-46F9-B588-2B827AA5221A}"/>
              </a:ext>
            </a:extLst>
          </p:cNvPr>
          <p:cNvPicPr>
            <a:picLocks noChangeAspect="1"/>
          </p:cNvPicPr>
          <p:nvPr/>
        </p:nvPicPr>
        <p:blipFill>
          <a:blip r:embed="rId3"/>
          <a:stretch>
            <a:fillRect/>
          </a:stretch>
        </p:blipFill>
        <p:spPr>
          <a:xfrm>
            <a:off x="3221665" y="2336717"/>
            <a:ext cx="3540642" cy="18942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8" name="Google Shape;698;p4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
        <p:nvSpPr>
          <p:cNvPr id="5" name="TextBox 4">
            <a:extLst>
              <a:ext uri="{FF2B5EF4-FFF2-40B4-BE49-F238E27FC236}">
                <a16:creationId xmlns:a16="http://schemas.microsoft.com/office/drawing/2014/main" id="{9C0F2411-EBD1-4B59-AF5F-A0FB1053F0F2}"/>
              </a:ext>
            </a:extLst>
          </p:cNvPr>
          <p:cNvSpPr txBox="1"/>
          <p:nvPr/>
        </p:nvSpPr>
        <p:spPr>
          <a:xfrm>
            <a:off x="1414130" y="871869"/>
            <a:ext cx="7368363" cy="4456989"/>
          </a:xfrm>
          <a:prstGeom prst="rect">
            <a:avLst/>
          </a:prstGeom>
          <a:noFill/>
        </p:spPr>
        <p:txBody>
          <a:bodyPr wrap="square" rtlCol="0">
            <a:spAutoFit/>
          </a:bodyPr>
          <a:lstStyle/>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Colores brillantes e intensos</a:t>
            </a:r>
            <a:endPar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Empezamos fuerte, por la </a:t>
            </a:r>
            <a:r>
              <a:rPr lang="es-HN"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paleta de colores</a:t>
            </a: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uno de los elementos creativos más importantes de una web y que es de los primeros que debes establecer.</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 lo referente a colores, las tendencias actuales van en la dirección de tonos brillantes e intensos, que refuercen el mensaje de forma visual, creando combinaciones creativas muy potentes.</a:t>
            </a:r>
          </a:p>
          <a:p>
            <a:pPr marL="0" marR="0" fontAlgn="base">
              <a:lnSpc>
                <a:spcPct val="107000"/>
              </a:lnSpc>
              <a:spcBef>
                <a:spcPts val="0"/>
              </a:spcBef>
              <a:spcAft>
                <a:spcPts val="0"/>
              </a:spcAft>
            </a:pPr>
            <a:endParaRPr lang="es-H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Elementos flotantes</a:t>
            </a:r>
            <a:endPar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 elementos flotantes han llegado al diseño web para quedarse y seguro que ya has empezado a verlos. Se trata de crear composiciones que fluyan en torno a los diferentes elementos del sitio (textos, imágenes, </a:t>
            </a:r>
            <a:r>
              <a:rPr lang="es-HN"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etc</a:t>
            </a: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 en múltiples columnas. El resultado es una especie de efecto en movimiento, pero de forma estática.</a:t>
            </a:r>
          </a:p>
          <a:p>
            <a:pPr marL="0" marR="0" fontAlgn="base">
              <a:lnSpc>
                <a:spcPct val="107000"/>
              </a:lnSpc>
              <a:spcBef>
                <a:spcPts val="0"/>
              </a:spcBef>
              <a:spcAft>
                <a:spcPts val="0"/>
              </a:spcAft>
            </a:pPr>
            <a:endParaRPr lang="es-HN"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Mezcla de fotografía con gráficos</a:t>
            </a:r>
            <a:endPar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 combinación de fotografías y gráficos es otra de las tendencias en diseño web para 2021, ya que, al combinar los dos tipos de contenido, se consigue un resultado muy creativo y moderno.</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FE0786B1-981C-4FA2-9AA8-96CC9E6256E4}"/>
              </a:ext>
            </a:extLst>
          </p:cNvPr>
          <p:cNvSpPr txBox="1"/>
          <p:nvPr/>
        </p:nvSpPr>
        <p:spPr>
          <a:xfrm>
            <a:off x="1488558" y="829339"/>
            <a:ext cx="6166884" cy="1446550"/>
          </a:xfrm>
          <a:prstGeom prst="rect">
            <a:avLst/>
          </a:prstGeom>
          <a:noFill/>
        </p:spPr>
        <p:txBody>
          <a:bodyPr wrap="square" rtlCol="0">
            <a:spAutoFit/>
          </a:bodyPr>
          <a:lstStyle/>
          <a:p>
            <a:pPr algn="ctr"/>
            <a:r>
              <a:rPr lang="es-AR" sz="4400" dirty="0">
                <a:solidFill>
                  <a:schemeClr val="tx1"/>
                </a:solidFill>
                <a:latin typeface="Script MT Bold" panose="03040602040607080904" pitchFamily="66" charset="0"/>
              </a:rPr>
              <a:t>TENDENCIAS DEL AÑO 2015</a:t>
            </a:r>
            <a:endParaRPr lang="en-US" sz="4400" dirty="0">
              <a:solidFill>
                <a:schemeClr val="tx1"/>
              </a:solidFill>
              <a:latin typeface="Script MT Bold" panose="03040602040607080904" pitchFamily="66" charset="0"/>
            </a:endParaRPr>
          </a:p>
        </p:txBody>
      </p:sp>
      <p:pic>
        <p:nvPicPr>
          <p:cNvPr id="5" name="Picture 4">
            <a:extLst>
              <a:ext uri="{FF2B5EF4-FFF2-40B4-BE49-F238E27FC236}">
                <a16:creationId xmlns:a16="http://schemas.microsoft.com/office/drawing/2014/main" id="{203BB70F-DC33-4D10-B1DE-66F5482A2010}"/>
              </a:ext>
            </a:extLst>
          </p:cNvPr>
          <p:cNvPicPr>
            <a:picLocks noChangeAspect="1"/>
          </p:cNvPicPr>
          <p:nvPr/>
        </p:nvPicPr>
        <p:blipFill>
          <a:blip r:embed="rId3"/>
          <a:stretch>
            <a:fillRect/>
          </a:stretch>
        </p:blipFill>
        <p:spPr>
          <a:xfrm>
            <a:off x="2488018" y="2275889"/>
            <a:ext cx="4470695" cy="2038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5" name="Google Shape;705;p41"/>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30</a:t>
            </a:fld>
            <a:endParaRPr/>
          </a:p>
        </p:txBody>
      </p:sp>
      <p:sp>
        <p:nvSpPr>
          <p:cNvPr id="4" name="TextBox 3">
            <a:extLst>
              <a:ext uri="{FF2B5EF4-FFF2-40B4-BE49-F238E27FC236}">
                <a16:creationId xmlns:a16="http://schemas.microsoft.com/office/drawing/2014/main" id="{7A8965AA-41A0-4DE3-99BB-DE9766FAACEA}"/>
              </a:ext>
            </a:extLst>
          </p:cNvPr>
          <p:cNvSpPr txBox="1"/>
          <p:nvPr/>
        </p:nvSpPr>
        <p:spPr>
          <a:xfrm>
            <a:off x="1733107" y="648586"/>
            <a:ext cx="7176977" cy="4672433"/>
          </a:xfrm>
          <a:prstGeom prst="rect">
            <a:avLst/>
          </a:prstGeom>
          <a:noFill/>
        </p:spPr>
        <p:txBody>
          <a:bodyPr wrap="square" rtlCol="0">
            <a:spAutoFit/>
          </a:bodyPr>
          <a:lstStyle/>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Elementos apilados</a:t>
            </a:r>
            <a:endPar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 elementos que se apilan unos sobre otros son una buena idea para </a:t>
            </a:r>
            <a:r>
              <a:rPr lang="es-HN"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maquetar páginas</a:t>
            </a: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con mucho contenido, pero en las que no queremos que el usuario haga un </a:t>
            </a:r>
            <a:r>
              <a:rPr lang="es-HN"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scroll</a:t>
            </a: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muy largo a la hora de navegar. Por lo tanto, esta técnica es muy interesante para concentrar contenido en el mismo campo de visión de la web.</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b="1" dirty="0"/>
          </a:p>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Degradados / transparencias</a:t>
            </a:r>
            <a:endParaRPr lang="en-US"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 degradados son otra de las tendencias que están en vigor desde hace un tiempo y que seguirán estando durante 2021.</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Combinar varios tonos para crear gamas de colores modernas y atrevidas es un plus en el diseño web actual.</a:t>
            </a:r>
          </a:p>
          <a:p>
            <a:pPr marL="0" marR="0" fontAlgn="base">
              <a:lnSpc>
                <a:spcPct val="107000"/>
              </a:lnSpc>
              <a:spcBef>
                <a:spcPts val="0"/>
              </a:spcBef>
              <a:spcAft>
                <a:spcPts val="0"/>
              </a:spcAft>
            </a:pPr>
            <a:endParaRPr lang="es-H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 Interactividad</a:t>
            </a:r>
            <a:endPar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Las formas de interacción del usuario con los sitios web también son una de las tendencias en diseño web que ya llevan un tiempo en vigor.</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 trata de pequeñas acciones que se producen cuando el usuario realiza una interacción con alguno de los elementos que forman parte del diseño.</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endPar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grpSp>
        <p:nvGrpSpPr>
          <p:cNvPr id="737" name="Google Shape;737;p42"/>
          <p:cNvGrpSpPr/>
          <p:nvPr/>
        </p:nvGrpSpPr>
        <p:grpSpPr>
          <a:xfrm>
            <a:off x="8561977" y="3732397"/>
            <a:ext cx="233502" cy="171203"/>
            <a:chOff x="4610450" y="3703750"/>
            <a:chExt cx="453050" cy="332175"/>
          </a:xfrm>
        </p:grpSpPr>
        <p:sp>
          <p:nvSpPr>
            <p:cNvPr id="738" name="Google Shape;738;p4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9" name="Google Shape;739;p4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 name="TextBox 1">
            <a:extLst>
              <a:ext uri="{FF2B5EF4-FFF2-40B4-BE49-F238E27FC236}">
                <a16:creationId xmlns:a16="http://schemas.microsoft.com/office/drawing/2014/main" id="{2F000FB7-2A18-4338-9A80-0BD5A9CA1512}"/>
              </a:ext>
            </a:extLst>
          </p:cNvPr>
          <p:cNvSpPr txBox="1"/>
          <p:nvPr/>
        </p:nvSpPr>
        <p:spPr>
          <a:xfrm>
            <a:off x="1541721" y="361507"/>
            <a:ext cx="7602279" cy="4589141"/>
          </a:xfrm>
          <a:prstGeom prst="rect">
            <a:avLst/>
          </a:prstGeom>
          <a:noFill/>
        </p:spPr>
        <p:txBody>
          <a:bodyPr wrap="square" rtlCol="0">
            <a:spAutoFit/>
          </a:bodyPr>
          <a:lstStyle/>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 El énfasis en los datos</a:t>
            </a:r>
            <a:endPar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Mostrar una gran cantidad de datos es importante en determinados tipos de negocios o sectores. Si tu web se encuentra en este caso, te anticipo que hay posibilidad de mostrar estos datos de forma creativa.</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Puedes recurrir a elementos como contadores, barras, vectores o animaciones para mostrar muchos datos de forma creativa.</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 Textos animados</a:t>
            </a:r>
            <a:endPar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Ya has visto que las animaciones y los elementos interactivos son otra de las tendencias en diseño web para 2021, también en lo que a textos se refiere.</a:t>
            </a:r>
            <a:r>
              <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 textos animados han llegado para quedarse y el resultado </a:t>
            </a:r>
            <a:r>
              <a:rPr lang="es-HN" sz="1800" dirty="0">
                <a:solidFill>
                  <a:srgbClr val="2D2E33"/>
                </a:solidFill>
                <a:effectLst/>
                <a:latin typeface="Times New Roman" panose="02020603050405020304" pitchFamily="18" charset="0"/>
                <a:ea typeface="Times New Roman" panose="02020603050405020304" pitchFamily="18" charset="0"/>
                <a:cs typeface="Times New Roman" panose="02020603050405020304" pitchFamily="18" charset="0"/>
              </a:rPr>
              <a:t>es </a:t>
            </a:r>
          </a:p>
          <a:p>
            <a:pPr marL="0" marR="0" fontAlgn="base">
              <a:lnSpc>
                <a:spcPct val="107000"/>
              </a:lnSpc>
              <a:spcBef>
                <a:spcPts val="0"/>
              </a:spcBef>
              <a:spcAft>
                <a:spcPts val="0"/>
              </a:spcAft>
            </a:pPr>
            <a:endParaRPr lang="es-HN"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 Realidad virtual</a:t>
            </a:r>
            <a:endPar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 realidad aplicada en diseño web permite crear entornos con apariencia real para transmitirle al usuario la sensación de estar dentro de esa escena.</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Para ver ejemplos muy buenos de esta tendencia, te recomiendo visitar la web de IKEA, donde han creado marcos de realidad en las que el usuario puede interactuar y comprobar cómo quedaría cualquier estancia de su hogar en tiempo real</a:t>
            </a:r>
            <a:endParaRPr lang="en-US" dirty="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3" name="Google Shape;763;p4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32</a:t>
            </a:fld>
            <a:endParaRPr/>
          </a:p>
        </p:txBody>
      </p:sp>
      <p:sp>
        <p:nvSpPr>
          <p:cNvPr id="4" name="TextBox 3">
            <a:extLst>
              <a:ext uri="{FF2B5EF4-FFF2-40B4-BE49-F238E27FC236}">
                <a16:creationId xmlns:a16="http://schemas.microsoft.com/office/drawing/2014/main" id="{7A5B5446-7097-4102-AD5B-0AE6078E539C}"/>
              </a:ext>
            </a:extLst>
          </p:cNvPr>
          <p:cNvSpPr txBox="1"/>
          <p:nvPr/>
        </p:nvSpPr>
        <p:spPr>
          <a:xfrm>
            <a:off x="2083980" y="1010093"/>
            <a:ext cx="5762847" cy="1459695"/>
          </a:xfrm>
          <a:prstGeom prst="rect">
            <a:avLst/>
          </a:prstGeom>
          <a:noFill/>
        </p:spPr>
        <p:txBody>
          <a:bodyPr wrap="square" rtlCol="0">
            <a:spAutoFit/>
          </a:bodyPr>
          <a:lstStyle/>
          <a:p>
            <a:pPr marL="0" marR="0" fontAlgn="base">
              <a:lnSpc>
                <a:spcPct val="107000"/>
              </a:lnSpc>
              <a:spcBef>
                <a:spcPts val="0"/>
              </a:spcBef>
              <a:spcAft>
                <a:spcPts val="0"/>
              </a:spcAft>
            </a:pPr>
            <a:r>
              <a:rPr lang="es-H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 Elementos desplazables</a:t>
            </a:r>
            <a:endParaRPr lang="en-US"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Los elementos que se desplazan al realizar una acción determinada en la web también van ganando terreno y se están convirtiendo en tendencia.</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Como puedes ver en este ejemplo, se trata de una página de servicios en la que la llamada a la acción (contáctanos) se desplaza desde la parte superior y, al hace </a:t>
            </a:r>
            <a:r>
              <a:rPr lang="es-HN"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scroll</a:t>
            </a:r>
            <a:r>
              <a:rPr lang="es-H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entonces aparece el formulario de contacto.</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sp>
        <p:nvSpPr>
          <p:cNvPr id="5" name="TextBox 4">
            <a:extLst>
              <a:ext uri="{FF2B5EF4-FFF2-40B4-BE49-F238E27FC236}">
                <a16:creationId xmlns:a16="http://schemas.microsoft.com/office/drawing/2014/main" id="{034817E2-34E7-40FE-A5E6-C31583577DE1}"/>
              </a:ext>
            </a:extLst>
          </p:cNvPr>
          <p:cNvSpPr txBox="1"/>
          <p:nvPr/>
        </p:nvSpPr>
        <p:spPr>
          <a:xfrm>
            <a:off x="2641969" y="255181"/>
            <a:ext cx="6092456" cy="5478423"/>
          </a:xfrm>
          <a:prstGeom prst="rect">
            <a:avLst/>
          </a:prstGeom>
          <a:noFill/>
        </p:spPr>
        <p:txBody>
          <a:bodyPr wrap="square" rtlCol="0">
            <a:spAutoFit/>
          </a:bodyPr>
          <a:lstStyle/>
          <a:p>
            <a:pPr algn="just" fontAlgn="base"/>
            <a:r>
              <a:rPr lang="es-AR" dirty="0">
                <a:solidFill>
                  <a:schemeClr val="tx1"/>
                </a:solidFill>
                <a:latin typeface="Times New Roman" panose="02020603050405020304" pitchFamily="18" charset="0"/>
                <a:cs typeface="Times New Roman" panose="02020603050405020304" pitchFamily="18" charset="0"/>
              </a:rPr>
              <a:t>1. </a:t>
            </a:r>
            <a:r>
              <a:rPr lang="es-ES" b="1" i="0" dirty="0">
                <a:solidFill>
                  <a:schemeClr val="tx1"/>
                </a:solidFill>
                <a:effectLst/>
                <a:latin typeface="Times New Roman" panose="02020603050405020304" pitchFamily="18" charset="0"/>
                <a:cs typeface="Times New Roman" panose="02020603050405020304" pitchFamily="18" charset="0"/>
              </a:rPr>
              <a:t>Diseño plano</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El diseño plano o flat </a:t>
            </a:r>
            <a:r>
              <a:rPr lang="es-ES" b="0" i="0" dirty="0" err="1">
                <a:solidFill>
                  <a:schemeClr val="tx1"/>
                </a:solidFill>
                <a:effectLst/>
                <a:latin typeface="Times New Roman" panose="02020603050405020304" pitchFamily="18" charset="0"/>
                <a:cs typeface="Times New Roman" panose="02020603050405020304" pitchFamily="18" charset="0"/>
              </a:rPr>
              <a:t>design</a:t>
            </a:r>
            <a:r>
              <a:rPr lang="es-ES" b="0" i="0" dirty="0">
                <a:solidFill>
                  <a:schemeClr val="tx1"/>
                </a:solidFill>
                <a:effectLst/>
                <a:latin typeface="Times New Roman" panose="02020603050405020304" pitchFamily="18" charset="0"/>
                <a:cs typeface="Times New Roman" panose="02020603050405020304" pitchFamily="18" charset="0"/>
              </a:rPr>
              <a:t> es una tendencia creciente en este momento. Este diseño deja de lado el uso de relieves, texturas, sombras o degradados y se centra en el minimalismo. Los diseñadores han entendido la ventaja de utilizar elementos simples, suaves y limpios en las pantallas plana</a:t>
            </a:r>
          </a:p>
          <a:p>
            <a:pPr algn="just" fontAlgn="base"/>
            <a:endParaRPr lang="es-ES" dirty="0">
              <a:solidFill>
                <a:schemeClr val="tx1"/>
              </a:solidFill>
              <a:latin typeface="Times New Roman" panose="02020603050405020304" pitchFamily="18" charset="0"/>
              <a:cs typeface="Times New Roman" panose="02020603050405020304" pitchFamily="18" charset="0"/>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2. </a:t>
            </a:r>
            <a:r>
              <a:rPr lang="es-ES" b="1" i="0" dirty="0">
                <a:solidFill>
                  <a:schemeClr val="tx1"/>
                </a:solidFill>
                <a:effectLst/>
                <a:latin typeface="Times New Roman" panose="02020603050405020304" pitchFamily="18" charset="0"/>
                <a:cs typeface="Times New Roman" panose="02020603050405020304" pitchFamily="18" charset="0"/>
              </a:rPr>
              <a:t>Colores pastel</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Los colores pastel están de moda en el diseño gráfico. El principal motivo es lo bien que combinan con el diseño plano (que como ya hemos dicho es otra de las tendencias de 2015).</a:t>
            </a:r>
          </a:p>
          <a:p>
            <a:pPr algn="just" fontAlgn="base"/>
            <a:endParaRPr lang="es-ES" dirty="0">
              <a:solidFill>
                <a:schemeClr val="tx1"/>
              </a:solidFill>
              <a:latin typeface="Times New Roman" panose="02020603050405020304" pitchFamily="18" charset="0"/>
              <a:cs typeface="Times New Roman" panose="02020603050405020304" pitchFamily="18" charset="0"/>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3. </a:t>
            </a:r>
            <a:r>
              <a:rPr lang="es-ES" b="1" i="0" dirty="0">
                <a:solidFill>
                  <a:schemeClr val="tx1"/>
                </a:solidFill>
                <a:effectLst/>
                <a:latin typeface="Times New Roman" panose="02020603050405020304" pitchFamily="18" charset="0"/>
                <a:cs typeface="Times New Roman" panose="02020603050405020304" pitchFamily="18" charset="0"/>
              </a:rPr>
              <a:t>Uso de ilustraciones</a:t>
            </a: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Las ilustraciones parecen estar desplazando a las fotografías procedentes de bancos de imágenes. Con su uso se consigue lanzar un mensaje único de la marca y son difíciles de duplicar</a:t>
            </a:r>
            <a:r>
              <a:rPr lang="es-ES" b="0" i="0" dirty="0">
                <a:solidFill>
                  <a:schemeClr val="tx1"/>
                </a:solidFill>
                <a:effectLst/>
                <a:latin typeface="Lato"/>
              </a:rPr>
              <a:t>.</a:t>
            </a:r>
          </a:p>
          <a:p>
            <a:pPr algn="just" fontAlgn="base"/>
            <a:endParaRPr lang="es-ES" dirty="0">
              <a:solidFill>
                <a:schemeClr val="tx1"/>
              </a:solidFill>
              <a:latin typeface="Lato"/>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4. </a:t>
            </a:r>
            <a:r>
              <a:rPr lang="es-ES" b="1" i="0" dirty="0">
                <a:solidFill>
                  <a:schemeClr val="tx1"/>
                </a:solidFill>
                <a:effectLst/>
                <a:latin typeface="Times New Roman" panose="02020603050405020304" pitchFamily="18" charset="0"/>
                <a:cs typeface="Times New Roman" panose="02020603050405020304" pitchFamily="18" charset="0"/>
              </a:rPr>
              <a:t>Tipografía manuscrita</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La caligrafía Hand </a:t>
            </a:r>
            <a:r>
              <a:rPr lang="es-ES" b="0" i="0" dirty="0" err="1">
                <a:solidFill>
                  <a:schemeClr val="tx1"/>
                </a:solidFill>
                <a:effectLst/>
                <a:latin typeface="Times New Roman" panose="02020603050405020304" pitchFamily="18" charset="0"/>
                <a:cs typeface="Times New Roman" panose="02020603050405020304" pitchFamily="18" charset="0"/>
              </a:rPr>
              <a:t>Lettering</a:t>
            </a:r>
            <a:r>
              <a:rPr lang="es-ES" b="0" i="0" dirty="0">
                <a:solidFill>
                  <a:schemeClr val="tx1"/>
                </a:solidFill>
                <a:effectLst/>
                <a:latin typeface="Times New Roman" panose="02020603050405020304" pitchFamily="18" charset="0"/>
                <a:cs typeface="Times New Roman" panose="02020603050405020304" pitchFamily="18" charset="0"/>
              </a:rPr>
              <a:t>, que simula la escritura a mano está ganando enteros rápidamente entre los diseñadores ya que es un estilo atractivo y con un punto de nostalgia. Estas tipografías ya se empezaron a usar mucho en 2014 y es de esperar que sigan entre las favoritas.</a:t>
            </a:r>
          </a:p>
          <a:p>
            <a:pPr algn="just" fontAlgn="base"/>
            <a:endParaRPr lang="es-ES" b="0" i="0" dirty="0">
              <a:solidFill>
                <a:schemeClr val="tx1"/>
              </a:solidFill>
              <a:effectLst/>
              <a:latin typeface="Lato"/>
            </a:endParaRPr>
          </a:p>
          <a:p>
            <a:pPr algn="just" fontAlgn="base"/>
            <a:endParaRPr lang="es-ES" b="0" i="0" dirty="0">
              <a:solidFill>
                <a:schemeClr val="tx1"/>
              </a:solidFill>
              <a:effectLst/>
              <a:latin typeface="Lato"/>
            </a:endParaRPr>
          </a:p>
          <a:p>
            <a:pPr algn="just" fontAlgn="base"/>
            <a:endParaRPr lang="es-ES" b="0" i="0" dirty="0">
              <a:solidFill>
                <a:schemeClr val="tx1"/>
              </a:solidFill>
              <a:effectLst/>
              <a:latin typeface="Lato"/>
            </a:endParaRPr>
          </a:p>
          <a:p>
            <a:pPr>
              <a:buClr>
                <a:schemeClr val="accent1">
                  <a:lumMod val="60000"/>
                  <a:lumOff val="40000"/>
                </a:schemeClr>
              </a:buClr>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1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5" name="TextBox 4">
            <a:extLst>
              <a:ext uri="{FF2B5EF4-FFF2-40B4-BE49-F238E27FC236}">
                <a16:creationId xmlns:a16="http://schemas.microsoft.com/office/drawing/2014/main" id="{F77241B9-F41D-45BD-98B4-AB2760726DFF}"/>
              </a:ext>
            </a:extLst>
          </p:cNvPr>
          <p:cNvSpPr txBox="1"/>
          <p:nvPr/>
        </p:nvSpPr>
        <p:spPr>
          <a:xfrm>
            <a:off x="1935125" y="345558"/>
            <a:ext cx="6751675" cy="4616648"/>
          </a:xfrm>
          <a:prstGeom prst="rect">
            <a:avLst/>
          </a:prstGeom>
          <a:noFill/>
        </p:spPr>
        <p:txBody>
          <a:bodyPr wrap="square" rtlCol="0">
            <a:spAutoFit/>
          </a:bodyPr>
          <a:lstStyle/>
          <a:p>
            <a:pPr algn="just" fontAlgn="base"/>
            <a:r>
              <a:rPr lang="es-ES" b="1" i="0" dirty="0">
                <a:solidFill>
                  <a:schemeClr val="tx1"/>
                </a:solidFill>
                <a:effectLst/>
                <a:latin typeface="Times New Roman" panose="02020603050405020304" pitchFamily="18" charset="0"/>
                <a:cs typeface="Times New Roman" panose="02020603050405020304" pitchFamily="18" charset="0"/>
              </a:rPr>
              <a:t>5. Un nuevo tipo de archivo: SVG</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SVG significa Gráficos Vectoriales Escalables (por sus siglas en inglés). SVG es un formato de imagen vectorial basado en XML. La principal ventaja de este tipo de archivos es que las imágenes no pierden calidad se impriman al tamaño o a la resolución que se impriman.</a:t>
            </a:r>
          </a:p>
          <a:p>
            <a:pPr algn="just" fontAlgn="base"/>
            <a:endParaRPr lang="es-E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s-ES" b="1" i="0" dirty="0">
                <a:solidFill>
                  <a:schemeClr val="tx1"/>
                </a:solidFill>
                <a:effectLst/>
                <a:latin typeface="Times New Roman" panose="02020603050405020304" pitchFamily="18" charset="0"/>
                <a:cs typeface="Times New Roman" panose="02020603050405020304" pitchFamily="18" charset="0"/>
              </a:rPr>
              <a:t>6. Adaptación a pantallas pequeñas</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Cada vez más, las empresas ven sus logos en pantallas de móvil. Por eso los diseñadores son muy conscientes de la importancia de hacer diseños que se vean bien a pequeño tamaño. La escalabilidad es un punto favor de cualquier diseño.</a:t>
            </a:r>
          </a:p>
          <a:p>
            <a:pPr algn="just" fontAlgn="base"/>
            <a:endParaRPr lang="es-E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s-ES" b="1" i="0" dirty="0">
                <a:solidFill>
                  <a:schemeClr val="tx1"/>
                </a:solidFill>
                <a:effectLst/>
                <a:latin typeface="Times New Roman" panose="02020603050405020304" pitchFamily="18" charset="0"/>
                <a:cs typeface="Times New Roman" panose="02020603050405020304" pitchFamily="18" charset="0"/>
              </a:rPr>
              <a:t>7. Lo real gana a lo digital</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fontAlgn="base"/>
            <a:r>
              <a:rPr lang="es-ES" b="0" i="0" dirty="0">
                <a:solidFill>
                  <a:schemeClr val="tx1"/>
                </a:solidFill>
                <a:effectLst/>
                <a:latin typeface="Times New Roman" panose="02020603050405020304" pitchFamily="18" charset="0"/>
                <a:cs typeface="Times New Roman" panose="02020603050405020304" pitchFamily="18" charset="0"/>
              </a:rPr>
              <a:t>Parece que en la época de los nativos digitales, la gente está volviendo a apreciar más lo real por encima de lo artificial. Esto se traduce en la preferencia por los elementos dibujados a mano frente a los hechos exclusivamente con ordenador.</a:t>
            </a:r>
          </a:p>
          <a:p>
            <a:pPr algn="just" fontAlgn="base"/>
            <a:endParaRPr lang="es-ES" dirty="0">
              <a:solidFill>
                <a:schemeClr val="tx1"/>
              </a:solidFill>
              <a:latin typeface="Times New Roman" panose="02020603050405020304" pitchFamily="18" charset="0"/>
              <a:cs typeface="Times New Roman" panose="02020603050405020304" pitchFamily="18" charset="0"/>
            </a:endParaRPr>
          </a:p>
          <a:p>
            <a:pPr algn="l"/>
            <a:r>
              <a:rPr lang="es-ES" dirty="0">
                <a:solidFill>
                  <a:schemeClr val="tx1"/>
                </a:solidFill>
                <a:latin typeface="Times New Roman" panose="02020603050405020304" pitchFamily="18" charset="0"/>
                <a:cs typeface="Times New Roman" panose="02020603050405020304" pitchFamily="18" charset="0"/>
              </a:rPr>
              <a:t>8</a:t>
            </a:r>
            <a:r>
              <a:rPr lang="es-ES" b="0" i="0" dirty="0">
                <a:solidFill>
                  <a:schemeClr val="tx1"/>
                </a:solidFill>
                <a:effectLst/>
                <a:latin typeface="Times New Roman" panose="02020603050405020304" pitchFamily="18" charset="0"/>
                <a:cs typeface="Times New Roman" panose="02020603050405020304" pitchFamily="18" charset="0"/>
              </a:rPr>
              <a:t>. </a:t>
            </a:r>
            <a:r>
              <a:rPr lang="es-ES" b="1" i="0" dirty="0">
                <a:solidFill>
                  <a:schemeClr val="tx1"/>
                </a:solidFill>
                <a:effectLst/>
                <a:latin typeface="Times New Roman" panose="02020603050405020304" pitchFamily="18" charset="0"/>
                <a:cs typeface="Times New Roman" panose="02020603050405020304" pitchFamily="18" charset="0"/>
              </a:rPr>
              <a:t>Fondos difuminados</a:t>
            </a:r>
          </a:p>
          <a:p>
            <a:pPr algn="l"/>
            <a:r>
              <a:rPr lang="es-ES" b="0" i="0" dirty="0">
                <a:solidFill>
                  <a:schemeClr val="tx1"/>
                </a:solidFill>
                <a:effectLst/>
                <a:latin typeface="Times New Roman" panose="02020603050405020304" pitchFamily="18" charset="0"/>
                <a:cs typeface="Times New Roman" panose="02020603050405020304" pitchFamily="18" charset="0"/>
              </a:rPr>
              <a:t>Este año, los fondos difuminados y los fondos desenfocados en capas detrás del texto han estado en alza en la publicidad y en el diseño, y las búsquedas de «difuminado» aumentaron un 144%</a:t>
            </a:r>
          </a:p>
          <a:p>
            <a:pPr algn="just" fontAlgn="base"/>
            <a:endParaRPr lang="es-ES"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
        <p:nvSpPr>
          <p:cNvPr id="6" name="TextBox 5">
            <a:extLst>
              <a:ext uri="{FF2B5EF4-FFF2-40B4-BE49-F238E27FC236}">
                <a16:creationId xmlns:a16="http://schemas.microsoft.com/office/drawing/2014/main" id="{987F4A17-7286-431A-97D9-CEFB9FB1A64C}"/>
              </a:ext>
            </a:extLst>
          </p:cNvPr>
          <p:cNvSpPr txBox="1"/>
          <p:nvPr/>
        </p:nvSpPr>
        <p:spPr>
          <a:xfrm>
            <a:off x="1740921" y="1495348"/>
            <a:ext cx="5938091" cy="2462213"/>
          </a:xfrm>
          <a:prstGeom prst="rect">
            <a:avLst/>
          </a:prstGeom>
          <a:noFill/>
        </p:spPr>
        <p:txBody>
          <a:bodyPr wrap="square" rtlCol="0">
            <a:spAutoFit/>
          </a:bodyPr>
          <a:lstStyle/>
          <a:p>
            <a:pPr algn="l"/>
            <a:r>
              <a:rPr lang="es-ES" b="1" dirty="0">
                <a:solidFill>
                  <a:schemeClr val="tx1"/>
                </a:solidFill>
                <a:latin typeface="Times New Roman" panose="02020603050405020304" pitchFamily="18" charset="0"/>
                <a:cs typeface="Times New Roman" panose="02020603050405020304" pitchFamily="18" charset="0"/>
              </a:rPr>
              <a:t>9</a:t>
            </a:r>
            <a:r>
              <a:rPr lang="es-ES" b="1" i="0" dirty="0">
                <a:solidFill>
                  <a:schemeClr val="tx1"/>
                </a:solidFill>
                <a:effectLst/>
                <a:latin typeface="Times New Roman" panose="02020603050405020304" pitchFamily="18" charset="0"/>
                <a:cs typeface="Times New Roman" panose="02020603050405020304" pitchFamily="18" charset="0"/>
              </a:rPr>
              <a:t>. Lineal.</a:t>
            </a:r>
          </a:p>
          <a:p>
            <a:pPr algn="l"/>
            <a:r>
              <a:rPr lang="es-ES" b="0" i="0" dirty="0">
                <a:solidFill>
                  <a:schemeClr val="tx1"/>
                </a:solidFill>
                <a:effectLst/>
                <a:latin typeface="Times New Roman" panose="02020603050405020304" pitchFamily="18" charset="0"/>
                <a:cs typeface="Times New Roman" panose="02020603050405020304" pitchFamily="18" charset="0"/>
              </a:rPr>
              <a:t>La estética global mantiene su tendencia hacia la simplicidad, con iconos delineados y otros estilos lineales en alza. Las búsquedas de «icono lineal» aumentaron un 921%</a:t>
            </a:r>
          </a:p>
          <a:p>
            <a:endParaRPr lang="en-US" dirty="0">
              <a:solidFill>
                <a:schemeClr val="tx1"/>
              </a:solidFill>
              <a:latin typeface="Times New Roman" panose="02020603050405020304" pitchFamily="18" charset="0"/>
              <a:cs typeface="Times New Roman" panose="02020603050405020304" pitchFamily="18" charset="0"/>
            </a:endParaRPr>
          </a:p>
          <a:p>
            <a:pPr algn="l"/>
            <a:r>
              <a:rPr lang="es-ES" b="1" dirty="0">
                <a:solidFill>
                  <a:schemeClr val="tx1"/>
                </a:solidFill>
                <a:latin typeface="Times New Roman" panose="02020603050405020304" pitchFamily="18" charset="0"/>
                <a:cs typeface="Times New Roman" panose="02020603050405020304" pitchFamily="18" charset="0"/>
              </a:rPr>
              <a:t>10</a:t>
            </a:r>
            <a:r>
              <a:rPr lang="es-ES" b="1" i="0" dirty="0">
                <a:solidFill>
                  <a:schemeClr val="tx1"/>
                </a:solidFill>
                <a:effectLst/>
                <a:latin typeface="Times New Roman" panose="02020603050405020304" pitchFamily="18" charset="0"/>
                <a:cs typeface="Times New Roman" panose="02020603050405020304" pitchFamily="18" charset="0"/>
              </a:rPr>
              <a:t>. </a:t>
            </a:r>
            <a:r>
              <a:rPr lang="es-ES" b="1" i="0" dirty="0" err="1">
                <a:solidFill>
                  <a:schemeClr val="tx1"/>
                </a:solidFill>
                <a:effectLst/>
                <a:latin typeface="Times New Roman" panose="02020603050405020304" pitchFamily="18" charset="0"/>
                <a:cs typeface="Times New Roman" panose="02020603050405020304" pitchFamily="18" charset="0"/>
              </a:rPr>
              <a:t>Hipster</a:t>
            </a:r>
            <a:r>
              <a:rPr lang="es-ES" b="1" i="0" dirty="0">
                <a:solidFill>
                  <a:schemeClr val="tx1"/>
                </a:solidFill>
                <a:effectLst/>
                <a:latin typeface="Times New Roman" panose="02020603050405020304" pitchFamily="18" charset="0"/>
                <a:cs typeface="Times New Roman" panose="02020603050405020304" pitchFamily="18" charset="0"/>
              </a:rPr>
              <a:t>.</a:t>
            </a:r>
          </a:p>
          <a:p>
            <a:pPr algn="l"/>
            <a:r>
              <a:rPr lang="es-ES" b="0" i="0" dirty="0">
                <a:solidFill>
                  <a:schemeClr val="tx1"/>
                </a:solidFill>
                <a:effectLst/>
                <a:latin typeface="Times New Roman" panose="02020603050405020304" pitchFamily="18" charset="0"/>
                <a:cs typeface="Times New Roman" panose="02020603050405020304" pitchFamily="18" charset="0"/>
              </a:rPr>
              <a:t>Estilo asociado a lo vintage, lo alternativo y lo independiente; un look y una interpretación absolutamente particular, y una sensibilidad variada, inclinada a estilos de vida alternativos, que se arraiga en el rechazo a las corrientes culturales predominantes.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3" name="TextBox 2">
            <a:extLst>
              <a:ext uri="{FF2B5EF4-FFF2-40B4-BE49-F238E27FC236}">
                <a16:creationId xmlns:a16="http://schemas.microsoft.com/office/drawing/2014/main" id="{9C1F3364-D519-4449-B129-A912FB020B61}"/>
              </a:ext>
            </a:extLst>
          </p:cNvPr>
          <p:cNvSpPr txBox="1"/>
          <p:nvPr/>
        </p:nvSpPr>
        <p:spPr>
          <a:xfrm>
            <a:off x="3572540" y="952450"/>
            <a:ext cx="5167423" cy="1446550"/>
          </a:xfrm>
          <a:prstGeom prst="rect">
            <a:avLst/>
          </a:prstGeom>
          <a:noFill/>
        </p:spPr>
        <p:txBody>
          <a:bodyPr wrap="square" rtlCol="0">
            <a:spAutoFit/>
          </a:bodyPr>
          <a:lstStyle/>
          <a:p>
            <a:pPr algn="ctr"/>
            <a:r>
              <a:rPr lang="es-AR" sz="4400" dirty="0">
                <a:solidFill>
                  <a:schemeClr val="tx1"/>
                </a:solidFill>
                <a:latin typeface="Script MT Bold" panose="03040602040607080904" pitchFamily="66" charset="0"/>
              </a:rPr>
              <a:t>TENDENCIAS DEL AÑO 2016</a:t>
            </a:r>
            <a:endParaRPr lang="en-US" sz="4400" dirty="0">
              <a:solidFill>
                <a:schemeClr val="tx1"/>
              </a:solidFill>
              <a:latin typeface="Script MT Bold" panose="03040602040607080904" pitchFamily="66" charset="0"/>
            </a:endParaRPr>
          </a:p>
        </p:txBody>
      </p:sp>
      <p:pic>
        <p:nvPicPr>
          <p:cNvPr id="5" name="Picture 4">
            <a:extLst>
              <a:ext uri="{FF2B5EF4-FFF2-40B4-BE49-F238E27FC236}">
                <a16:creationId xmlns:a16="http://schemas.microsoft.com/office/drawing/2014/main" id="{E3F3EA29-9802-4E60-BD9D-79FDBBDE20C3}"/>
              </a:ext>
            </a:extLst>
          </p:cNvPr>
          <p:cNvPicPr>
            <a:picLocks noChangeAspect="1"/>
          </p:cNvPicPr>
          <p:nvPr/>
        </p:nvPicPr>
        <p:blipFill>
          <a:blip r:embed="rId3"/>
          <a:stretch>
            <a:fillRect/>
          </a:stretch>
        </p:blipFill>
        <p:spPr>
          <a:xfrm>
            <a:off x="4689318" y="2363647"/>
            <a:ext cx="3008349" cy="19213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8" name="TextBox 7">
            <a:extLst>
              <a:ext uri="{FF2B5EF4-FFF2-40B4-BE49-F238E27FC236}">
                <a16:creationId xmlns:a16="http://schemas.microsoft.com/office/drawing/2014/main" id="{BC634196-BD51-4706-B399-8932F917B62A}"/>
              </a:ext>
            </a:extLst>
          </p:cNvPr>
          <p:cNvSpPr txBox="1"/>
          <p:nvPr/>
        </p:nvSpPr>
        <p:spPr>
          <a:xfrm>
            <a:off x="1137684" y="839972"/>
            <a:ext cx="7325832" cy="3754874"/>
          </a:xfrm>
          <a:prstGeom prst="rect">
            <a:avLst/>
          </a:prstGeom>
          <a:noFill/>
        </p:spPr>
        <p:txBody>
          <a:bodyPr wrap="square" rtlCol="0">
            <a:spAutoFit/>
          </a:bodyPr>
          <a:lstStyle/>
          <a:p>
            <a:pPr algn="just"/>
            <a:r>
              <a:rPr lang="es-ES" b="1" i="0" dirty="0">
                <a:solidFill>
                  <a:schemeClr val="tx1"/>
                </a:solidFill>
                <a:effectLst/>
                <a:latin typeface="Times New Roman" panose="02020603050405020304" pitchFamily="18" charset="0"/>
                <a:cs typeface="Times New Roman" panose="02020603050405020304" pitchFamily="18" charset="0"/>
              </a:rPr>
              <a:t>1. Vuelta a las ilustraciones y animaciones</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En los últimos años, pasamos de las ingeniosas (aunque a veces pesadas) animaciones en </a:t>
            </a:r>
            <a:r>
              <a:rPr lang="es-ES" b="0" i="1" dirty="0">
                <a:solidFill>
                  <a:schemeClr val="tx1"/>
                </a:solidFill>
                <a:effectLst/>
                <a:latin typeface="Times New Roman" panose="02020603050405020304" pitchFamily="18" charset="0"/>
                <a:cs typeface="Times New Roman" panose="02020603050405020304" pitchFamily="18" charset="0"/>
              </a:rPr>
              <a:t>flash </a:t>
            </a:r>
            <a:r>
              <a:rPr lang="es-ES" b="0" i="0" dirty="0">
                <a:solidFill>
                  <a:schemeClr val="tx1"/>
                </a:solidFill>
                <a:effectLst/>
                <a:latin typeface="Times New Roman" panose="02020603050405020304" pitchFamily="18" charset="0"/>
                <a:cs typeface="Times New Roman" panose="02020603050405020304" pitchFamily="18" charset="0"/>
              </a:rPr>
              <a:t>al total protagonismo de las imágenes, cuanto más grandes mejor. Una foto potente no va a dejar de tener protagonismo, pero vamos a volver a disfrutar de las ilustraciones, vectores y animaciones de una manera más moderna y menos pesada para la navegación.</a:t>
            </a:r>
          </a:p>
          <a:p>
            <a:pPr algn="just"/>
            <a:endParaRPr lang="es-ES" dirty="0">
              <a:solidFill>
                <a:schemeClr val="tx1"/>
              </a:solidFill>
              <a:latin typeface="Times New Roman" panose="02020603050405020304" pitchFamily="18" charset="0"/>
              <a:cs typeface="Times New Roman" panose="02020603050405020304" pitchFamily="18" charset="0"/>
            </a:endParaRPr>
          </a:p>
          <a:p>
            <a:pPr algn="just"/>
            <a:r>
              <a:rPr lang="es-ES" b="1" i="0" dirty="0">
                <a:solidFill>
                  <a:schemeClr val="tx1"/>
                </a:solidFill>
                <a:effectLst/>
                <a:latin typeface="Times New Roman" panose="02020603050405020304" pitchFamily="18" charset="0"/>
                <a:cs typeface="Times New Roman" panose="02020603050405020304" pitchFamily="18" charset="0"/>
              </a:rPr>
              <a:t>2. Flat </a:t>
            </a:r>
            <a:r>
              <a:rPr lang="es-ES" b="1" i="0" dirty="0" err="1">
                <a:solidFill>
                  <a:schemeClr val="tx1"/>
                </a:solidFill>
                <a:effectLst/>
                <a:latin typeface="Times New Roman" panose="02020603050405020304" pitchFamily="18" charset="0"/>
                <a:cs typeface="Times New Roman" panose="02020603050405020304" pitchFamily="18" charset="0"/>
              </a:rPr>
              <a:t>design</a:t>
            </a:r>
            <a:r>
              <a:rPr lang="es-ES" b="1" i="0" dirty="0">
                <a:solidFill>
                  <a:schemeClr val="tx1"/>
                </a:solidFill>
                <a:effectLst/>
                <a:latin typeface="Times New Roman" panose="02020603050405020304" pitchFamily="18" charset="0"/>
                <a:cs typeface="Times New Roman" panose="02020603050405020304" pitchFamily="18" charset="0"/>
              </a:rPr>
              <a:t> VS desorden</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Ya os hablamos del flat </a:t>
            </a:r>
            <a:r>
              <a:rPr lang="es-ES" b="0" i="0" dirty="0" err="1">
                <a:solidFill>
                  <a:schemeClr val="tx1"/>
                </a:solidFill>
                <a:effectLst/>
                <a:latin typeface="Times New Roman" panose="02020603050405020304" pitchFamily="18" charset="0"/>
                <a:cs typeface="Times New Roman" panose="02020603050405020304" pitchFamily="18" charset="0"/>
              </a:rPr>
              <a:t>design</a:t>
            </a:r>
            <a:r>
              <a:rPr lang="es-ES" b="0" i="0" dirty="0">
                <a:solidFill>
                  <a:schemeClr val="tx1"/>
                </a:solidFill>
                <a:effectLst/>
                <a:latin typeface="Times New Roman" panose="02020603050405020304" pitchFamily="18" charset="0"/>
                <a:cs typeface="Times New Roman" panose="02020603050405020304" pitchFamily="18" charset="0"/>
              </a:rPr>
              <a:t>, un diseño geométrico, lleno de iconos, surgido del estilo “</a:t>
            </a:r>
            <a:r>
              <a:rPr lang="es-ES" b="0" i="1" dirty="0">
                <a:solidFill>
                  <a:schemeClr val="tx1"/>
                </a:solidFill>
                <a:effectLst/>
                <a:latin typeface="Times New Roman" panose="02020603050405020304" pitchFamily="18" charset="0"/>
                <a:cs typeface="Times New Roman" panose="02020603050405020304" pitchFamily="18" charset="0"/>
              </a:rPr>
              <a:t>Metro</a:t>
            </a:r>
            <a:r>
              <a:rPr lang="es-ES" b="0" i="0" dirty="0">
                <a:solidFill>
                  <a:schemeClr val="tx1"/>
                </a:solidFill>
                <a:effectLst/>
                <a:latin typeface="Times New Roman" panose="02020603050405020304" pitchFamily="18" charset="0"/>
                <a:cs typeface="Times New Roman" panose="02020603050405020304" pitchFamily="18" charset="0"/>
              </a:rPr>
              <a:t>” que Microsoft sacó en 2013 y que ha ido en auge y seguiremos viendo a pesar de las pegas que tiene respecto a la usabilidad. Como contraste a la geometría, veremos un incremento en el “desorden ordenado” con diseños, aparentemente fuera de cuadrícula, pero pensados al detalle</a:t>
            </a:r>
          </a:p>
          <a:p>
            <a:pPr algn="just"/>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1" i="0" dirty="0">
                <a:solidFill>
                  <a:schemeClr val="tx1"/>
                </a:solidFill>
                <a:effectLst/>
                <a:latin typeface="Times New Roman" panose="02020603050405020304" pitchFamily="18" charset="0"/>
                <a:cs typeface="Times New Roman" panose="02020603050405020304" pitchFamily="18" charset="0"/>
              </a:rPr>
              <a:t>3. </a:t>
            </a:r>
            <a:r>
              <a:rPr lang="es-ES" b="1" i="0" dirty="0" err="1">
                <a:solidFill>
                  <a:schemeClr val="tx1"/>
                </a:solidFill>
                <a:effectLst/>
                <a:latin typeface="Times New Roman" panose="02020603050405020304" pitchFamily="18" charset="0"/>
                <a:cs typeface="Times New Roman" panose="02020603050405020304" pitchFamily="18" charset="0"/>
              </a:rPr>
              <a:t>Scroll</a:t>
            </a:r>
            <a:r>
              <a:rPr lang="es-ES" b="1" i="0" dirty="0">
                <a:solidFill>
                  <a:schemeClr val="tx1"/>
                </a:solidFill>
                <a:effectLst/>
                <a:latin typeface="Times New Roman" panose="02020603050405020304" pitchFamily="18" charset="0"/>
                <a:cs typeface="Times New Roman" panose="02020603050405020304" pitchFamily="18" charset="0"/>
              </a:rPr>
              <a:t> infinito</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El </a:t>
            </a:r>
            <a:r>
              <a:rPr lang="es-ES" b="0" i="0" dirty="0" err="1">
                <a:solidFill>
                  <a:schemeClr val="tx1"/>
                </a:solidFill>
                <a:effectLst/>
                <a:latin typeface="Times New Roman" panose="02020603050405020304" pitchFamily="18" charset="0"/>
                <a:cs typeface="Times New Roman" panose="02020603050405020304" pitchFamily="18" charset="0"/>
              </a:rPr>
              <a:t>scroll</a:t>
            </a:r>
            <a:r>
              <a:rPr lang="es-ES" b="0" i="0" dirty="0">
                <a:solidFill>
                  <a:schemeClr val="tx1"/>
                </a:solidFill>
                <a:effectLst/>
                <a:latin typeface="Times New Roman" panose="02020603050405020304" pitchFamily="18" charset="0"/>
                <a:cs typeface="Times New Roman" panose="02020603050405020304" pitchFamily="18" charset="0"/>
              </a:rPr>
              <a:t> seguirá siendo el amo y señor de los diseños durante este nuevo año, con páginas infinitas, lo que facilitará la aparición de </a:t>
            </a:r>
            <a:r>
              <a:rPr lang="es-ES" b="0" i="0" dirty="0" err="1">
                <a:solidFill>
                  <a:schemeClr val="tx1"/>
                </a:solidFill>
                <a:effectLst/>
                <a:latin typeface="Times New Roman" panose="02020603050405020304" pitchFamily="18" charset="0"/>
                <a:cs typeface="Times New Roman" panose="02020603050405020304" pitchFamily="18" charset="0"/>
              </a:rPr>
              <a:t>story</a:t>
            </a:r>
            <a:r>
              <a:rPr lang="es-ES" b="0" i="0" dirty="0">
                <a:solidFill>
                  <a:schemeClr val="tx1"/>
                </a:solidFill>
                <a:effectLst/>
                <a:latin typeface="Times New Roman" panose="02020603050405020304" pitchFamily="18" charset="0"/>
                <a:cs typeface="Times New Roman" panose="02020603050405020304" pitchFamily="18" charset="0"/>
              </a:rPr>
              <a:t> </a:t>
            </a:r>
            <a:r>
              <a:rPr lang="es-ES" b="0" i="0" dirty="0" err="1">
                <a:solidFill>
                  <a:schemeClr val="tx1"/>
                </a:solidFill>
                <a:effectLst/>
                <a:latin typeface="Times New Roman" panose="02020603050405020304" pitchFamily="18" charset="0"/>
                <a:cs typeface="Times New Roman" panose="02020603050405020304" pitchFamily="18" charset="0"/>
              </a:rPr>
              <a:t>tellings</a:t>
            </a:r>
            <a:r>
              <a:rPr lang="es-ES" b="0" i="0" dirty="0">
                <a:solidFill>
                  <a:schemeClr val="tx1"/>
                </a:solidFill>
                <a:effectLst/>
                <a:latin typeface="Times New Roman" panose="02020603050405020304" pitchFamily="18" charset="0"/>
                <a:cs typeface="Times New Roman" panose="02020603050405020304" pitchFamily="18" charset="0"/>
              </a:rPr>
              <a:t>, diseños en </a:t>
            </a:r>
            <a:r>
              <a:rPr lang="es-ES" b="0" i="0" dirty="0" err="1">
                <a:solidFill>
                  <a:schemeClr val="tx1"/>
                </a:solidFill>
                <a:effectLst/>
                <a:latin typeface="Times New Roman" panose="02020603050405020304" pitchFamily="18" charset="0"/>
                <a:cs typeface="Times New Roman" panose="02020603050405020304" pitchFamily="18" charset="0"/>
              </a:rPr>
              <a:t>parallax</a:t>
            </a:r>
            <a:r>
              <a:rPr lang="es-ES" b="0" i="0" dirty="0">
                <a:solidFill>
                  <a:schemeClr val="tx1"/>
                </a:solidFill>
                <a:effectLst/>
                <a:latin typeface="Times New Roman" panose="02020603050405020304" pitchFamily="18" charset="0"/>
                <a:cs typeface="Times New Roman" panose="02020603050405020304" pitchFamily="18" charset="0"/>
              </a:rPr>
              <a:t> y páginas corporativas cada vez más usables e intuitivas.</a:t>
            </a:r>
          </a:p>
          <a:p>
            <a:pPr algn="just"/>
            <a:endParaRPr lang="es-ES" b="0" i="0" dirty="0">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4" name="TextBox 3">
            <a:extLst>
              <a:ext uri="{FF2B5EF4-FFF2-40B4-BE49-F238E27FC236}">
                <a16:creationId xmlns:a16="http://schemas.microsoft.com/office/drawing/2014/main" id="{939297DF-9A97-4596-8A0E-CF6382DB9562}"/>
              </a:ext>
            </a:extLst>
          </p:cNvPr>
          <p:cNvSpPr txBox="1"/>
          <p:nvPr/>
        </p:nvSpPr>
        <p:spPr>
          <a:xfrm>
            <a:off x="1733107" y="141830"/>
            <a:ext cx="7219506" cy="5262979"/>
          </a:xfrm>
          <a:prstGeom prst="rect">
            <a:avLst/>
          </a:prstGeom>
          <a:noFill/>
        </p:spPr>
        <p:txBody>
          <a:bodyPr wrap="square" rtlCol="0">
            <a:spAutoFit/>
          </a:bodyPr>
          <a:lstStyle/>
          <a:p>
            <a:pPr algn="just"/>
            <a:r>
              <a:rPr lang="es-ES" b="1" i="0" dirty="0">
                <a:solidFill>
                  <a:schemeClr val="tx1"/>
                </a:solidFill>
                <a:effectLst/>
                <a:latin typeface="Times New Roman" panose="02020603050405020304" pitchFamily="18" charset="0"/>
                <a:cs typeface="Times New Roman" panose="02020603050405020304" pitchFamily="18" charset="0"/>
              </a:rPr>
              <a:t>4. Parallax</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Siguiendo en la misma línea que comentábamos, el </a:t>
            </a:r>
            <a:r>
              <a:rPr lang="es-ES" b="0" i="0" dirty="0" err="1">
                <a:solidFill>
                  <a:schemeClr val="tx1"/>
                </a:solidFill>
                <a:effectLst/>
                <a:latin typeface="Times New Roman" panose="02020603050405020304" pitchFamily="18" charset="0"/>
                <a:cs typeface="Times New Roman" panose="02020603050405020304" pitchFamily="18" charset="0"/>
              </a:rPr>
              <a:t>parallax</a:t>
            </a:r>
            <a:r>
              <a:rPr lang="es-ES" b="0" i="0" dirty="0">
                <a:solidFill>
                  <a:schemeClr val="tx1"/>
                </a:solidFill>
                <a:effectLst/>
                <a:latin typeface="Times New Roman" panose="02020603050405020304" pitchFamily="18" charset="0"/>
                <a:cs typeface="Times New Roman" panose="02020603050405020304" pitchFamily="18" charset="0"/>
              </a:rPr>
              <a:t> sigue en alza, y ofreciendo mucho juego para los diseños, desde el más sencillo al más original, como éste con banda sonora sobre la evolución de la marca </a:t>
            </a:r>
            <a:r>
              <a:rPr lang="es-ES" b="0" i="1" dirty="0">
                <a:solidFill>
                  <a:schemeClr val="tx1"/>
                </a:solidFill>
                <a:effectLst/>
                <a:latin typeface="Times New Roman" panose="02020603050405020304" pitchFamily="18" charset="0"/>
                <a:cs typeface="Times New Roman" panose="02020603050405020304" pitchFamily="18" charset="0"/>
              </a:rPr>
              <a:t>Porsche</a:t>
            </a:r>
            <a:endParaRPr lang="es-ES" b="0" i="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algn="just"/>
            <a:r>
              <a:rPr lang="es-ES" b="1" i="0" dirty="0">
                <a:solidFill>
                  <a:schemeClr val="tx1"/>
                </a:solidFill>
                <a:effectLst/>
                <a:latin typeface="Times New Roman" panose="02020603050405020304" pitchFamily="18" charset="0"/>
                <a:cs typeface="Times New Roman" panose="02020603050405020304" pitchFamily="18" charset="0"/>
              </a:rPr>
              <a:t>5. Tipografías al poder</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El diseño tipográfico vuelve con más fuerza que nunca, tanto en diseño gráfico como web, lo cual nos encanta. El arte de la tipografía resurge para hacer juegos de palabras, superponerse en las imágenes o protagonizar nuestra página principal.</a:t>
            </a:r>
          </a:p>
          <a:p>
            <a:endParaRPr lang="en-US" dirty="0">
              <a:solidFill>
                <a:schemeClr val="tx1"/>
              </a:solidFill>
              <a:latin typeface="Times New Roman" panose="02020603050405020304" pitchFamily="18" charset="0"/>
              <a:cs typeface="Times New Roman" panose="02020603050405020304" pitchFamily="18" charset="0"/>
            </a:endParaRPr>
          </a:p>
          <a:p>
            <a:pPr algn="just"/>
            <a:r>
              <a:rPr lang="es-ES" b="1" i="0" dirty="0">
                <a:solidFill>
                  <a:schemeClr val="tx1"/>
                </a:solidFill>
                <a:effectLst/>
                <a:latin typeface="Times New Roman" panose="02020603050405020304" pitchFamily="18" charset="0"/>
                <a:cs typeface="Times New Roman" panose="02020603050405020304" pitchFamily="18" charset="0"/>
              </a:rPr>
              <a:t>6. Minimalismo</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Como hemos diseño, menos es más. Queremos menos anuncios, menos banners, todo más resumido y agradable a la vista. Diseños sencillos y claros que hagan de la navegación una experiencia cada vez mejor y que no resulten recargados en las versiones móviles</a:t>
            </a:r>
          </a:p>
          <a:p>
            <a:pPr algn="just"/>
            <a:endParaRPr lang="es-ES" dirty="0">
              <a:solidFill>
                <a:schemeClr val="tx1"/>
              </a:solidFill>
              <a:latin typeface="Times New Roman" panose="02020603050405020304" pitchFamily="18" charset="0"/>
              <a:cs typeface="Times New Roman" panose="02020603050405020304" pitchFamily="18" charset="0"/>
            </a:endParaRPr>
          </a:p>
          <a:p>
            <a:pPr algn="just"/>
            <a:r>
              <a:rPr lang="es-ES" b="1" i="0" dirty="0">
                <a:solidFill>
                  <a:schemeClr val="tx1"/>
                </a:solidFill>
                <a:effectLst/>
                <a:latin typeface="Times New Roman" panose="02020603050405020304" pitchFamily="18" charset="0"/>
                <a:cs typeface="Times New Roman" panose="02020603050405020304" pitchFamily="18" charset="0"/>
              </a:rPr>
              <a:t>7. Menús hamburguesa</a:t>
            </a:r>
            <a:endParaRPr lang="es-ES" b="0" i="0" dirty="0">
              <a:solidFill>
                <a:schemeClr val="tx1"/>
              </a:solidFill>
              <a:effectLst/>
              <a:latin typeface="Times New Roman" panose="02020603050405020304" pitchFamily="18" charset="0"/>
              <a:cs typeface="Times New Roman" panose="02020603050405020304" pitchFamily="18" charset="0"/>
            </a:endParaRPr>
          </a:p>
          <a:p>
            <a:pPr algn="just"/>
            <a:r>
              <a:rPr lang="es-ES" b="0" i="0" dirty="0">
                <a:solidFill>
                  <a:schemeClr val="tx1"/>
                </a:solidFill>
                <a:effectLst/>
                <a:latin typeface="Times New Roman" panose="02020603050405020304" pitchFamily="18" charset="0"/>
                <a:cs typeface="Times New Roman" panose="02020603050405020304" pitchFamily="18" charset="0"/>
              </a:rPr>
              <a:t>Los llamados “</a:t>
            </a:r>
            <a:r>
              <a:rPr lang="es-ES" b="0" i="1" dirty="0" err="1">
                <a:solidFill>
                  <a:schemeClr val="tx1"/>
                </a:solidFill>
                <a:effectLst/>
                <a:latin typeface="Times New Roman" panose="02020603050405020304" pitchFamily="18" charset="0"/>
                <a:cs typeface="Times New Roman" panose="02020603050405020304" pitchFamily="18" charset="0"/>
              </a:rPr>
              <a:t>hamburguer</a:t>
            </a:r>
            <a:r>
              <a:rPr lang="es-ES" b="0" i="1" dirty="0">
                <a:solidFill>
                  <a:schemeClr val="tx1"/>
                </a:solidFill>
                <a:effectLst/>
                <a:latin typeface="Times New Roman" panose="02020603050405020304" pitchFamily="18" charset="0"/>
                <a:cs typeface="Times New Roman" panose="02020603050405020304" pitchFamily="18" charset="0"/>
              </a:rPr>
              <a:t> </a:t>
            </a:r>
            <a:r>
              <a:rPr lang="es-ES" b="0" i="1" dirty="0" err="1">
                <a:solidFill>
                  <a:schemeClr val="tx1"/>
                </a:solidFill>
                <a:effectLst/>
                <a:latin typeface="Times New Roman" panose="02020603050405020304" pitchFamily="18" charset="0"/>
                <a:cs typeface="Times New Roman" panose="02020603050405020304" pitchFamily="18" charset="0"/>
              </a:rPr>
              <a:t>menu</a:t>
            </a:r>
            <a:r>
              <a:rPr lang="es-ES" b="0" i="0" dirty="0">
                <a:solidFill>
                  <a:schemeClr val="tx1"/>
                </a:solidFill>
                <a:effectLst/>
                <a:latin typeface="Times New Roman" panose="02020603050405020304" pitchFamily="18" charset="0"/>
                <a:cs typeface="Times New Roman" panose="02020603050405020304" pitchFamily="18" charset="0"/>
              </a:rPr>
              <a:t>”, que podemos ver en multitud de webs hoy en día, sobre todo tiendas online, van a seguir marcando tendencia por su sencillez y mejora de la tasa de conversión en ciertas páginas. También se asocia con la comodidad y discreción, que permite centrarse al usuario en otros elementos de la página. Por ese mismo motivo, debemos de usarlo solamente en las páginas que puedan sacar rendimiento de él, y no en las que nos interesa que el menú esté siempre visible, donde optaremos por un menú fijo.</a:t>
            </a:r>
          </a:p>
          <a:p>
            <a:pPr algn="just"/>
            <a:endParaRPr lang="es-ES" b="0" i="0" dirty="0">
              <a:solidFill>
                <a:srgbClr val="555555"/>
              </a:solidFill>
              <a:effectLst/>
              <a:latin typeface="Arial" panose="020B0604020202020204" pitchFamily="34" charset="0"/>
            </a:endParaRPr>
          </a:p>
          <a:p>
            <a:endParaRPr lang="en-US" dirty="0"/>
          </a:p>
        </p:txBody>
      </p:sp>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4764</Words>
  <Application>Microsoft Office PowerPoint</Application>
  <PresentationFormat>On-screen Show (16:9)</PresentationFormat>
  <Paragraphs>255</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Script MT Bold</vt:lpstr>
      <vt:lpstr>Nixie One</vt:lpstr>
      <vt:lpstr>Wingdings</vt:lpstr>
      <vt:lpstr>Times New Roman</vt:lpstr>
      <vt:lpstr>Lato</vt:lpstr>
      <vt:lpstr>Arial</vt:lpstr>
      <vt:lpstr>Muli</vt:lpstr>
      <vt:lpstr>Helvetica Neue</vt:lpstr>
      <vt:lpstr>Calibri</vt:lpstr>
      <vt:lpstr>Poppins</vt:lpstr>
      <vt:lpstr>Imogen template</vt:lpstr>
      <vt:lpstr>TENDENCIAS DEL DISEÑO</vt:lpstr>
      <vt:lpstr>GRUPO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Genesis</dc:creator>
  <cp:lastModifiedBy>Yanori Flores</cp:lastModifiedBy>
  <cp:revision>18</cp:revision>
  <dcterms:modified xsi:type="dcterms:W3CDTF">2021-04-27T22:37:35Z</dcterms:modified>
</cp:coreProperties>
</file>