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3" r:id="rId4"/>
    <p:sldId id="284" r:id="rId5"/>
    <p:sldId id="285" r:id="rId6"/>
    <p:sldId id="286" r:id="rId7"/>
    <p:sldId id="287"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9" r:id="rId22"/>
    <p:sldId id="278" r:id="rId23"/>
    <p:sldId id="272" r:id="rId24"/>
    <p:sldId id="273" r:id="rId25"/>
    <p:sldId id="274" r:id="rId26"/>
    <p:sldId id="275" r:id="rId27"/>
    <p:sldId id="276" r:id="rId28"/>
    <p:sldId id="280" r:id="rId29"/>
    <p:sldId id="281" r:id="rId30"/>
    <p:sldId id="282" r:id="rId31"/>
    <p:sldId id="27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9" autoAdjust="0"/>
    <p:restoredTop sz="94660"/>
  </p:normalViewPr>
  <p:slideViewPr>
    <p:cSldViewPr snapToGrid="0">
      <p:cViewPr>
        <p:scale>
          <a:sx n="83" d="100"/>
          <a:sy n="83" d="100"/>
        </p:scale>
        <p:origin x="333"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7/30/2024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7/30/2024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C6C7-4D0F-F2AA-84FB-70DB88EA3641}"/>
              </a:ext>
            </a:extLst>
          </p:cNvPr>
          <p:cNvSpPr>
            <a:spLocks noGrp="1"/>
          </p:cNvSpPr>
          <p:nvPr>
            <p:ph type="ctrTitle"/>
          </p:nvPr>
        </p:nvSpPr>
        <p:spPr/>
        <p:txBody>
          <a:bodyPr>
            <a:normAutofit fontScale="90000"/>
          </a:bodyPr>
          <a:lstStyle/>
          <a:p>
            <a:r>
              <a:rPr lang="en-US" dirty="0"/>
              <a:t> Analyzing vehicle sales among brands to SQL query</a:t>
            </a:r>
          </a:p>
        </p:txBody>
      </p:sp>
      <p:sp>
        <p:nvSpPr>
          <p:cNvPr id="3" name="Subtitle 2">
            <a:extLst>
              <a:ext uri="{FF2B5EF4-FFF2-40B4-BE49-F238E27FC236}">
                <a16:creationId xmlns:a16="http://schemas.microsoft.com/office/drawing/2014/main" id="{E71980D1-C239-7C91-F6E6-6A07B0A18518}"/>
              </a:ext>
            </a:extLst>
          </p:cNvPr>
          <p:cNvSpPr>
            <a:spLocks noGrp="1"/>
          </p:cNvSpPr>
          <p:nvPr>
            <p:ph type="subTitle" idx="1"/>
          </p:nvPr>
        </p:nvSpPr>
        <p:spPr>
          <a:xfrm rot="21420000">
            <a:off x="1218406" y="3683429"/>
            <a:ext cx="9755187" cy="1232544"/>
          </a:xfrm>
        </p:spPr>
        <p:txBody>
          <a:bodyPr/>
          <a:lstStyle/>
          <a:p>
            <a:r>
              <a:rPr lang="en-US" dirty="0"/>
              <a:t>Present by: </a:t>
            </a:r>
            <a:r>
              <a:rPr lang="en-US" dirty="0" err="1"/>
              <a:t>lohit</a:t>
            </a:r>
            <a:r>
              <a:rPr lang="en-US" dirty="0"/>
              <a:t> &amp; </a:t>
            </a:r>
            <a:r>
              <a:rPr lang="en-US" dirty="0" err="1"/>
              <a:t>pavithra</a:t>
            </a:r>
            <a:r>
              <a:rPr lang="en-US" dirty="0"/>
              <a:t>.</a:t>
            </a:r>
          </a:p>
        </p:txBody>
      </p:sp>
    </p:spTree>
    <p:extLst>
      <p:ext uri="{BB962C8B-B14F-4D97-AF65-F5344CB8AC3E}">
        <p14:creationId xmlns:p14="http://schemas.microsoft.com/office/powerpoint/2010/main" val="135847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2B42-5C66-193D-8AAB-F3DAC93B11CA}"/>
              </a:ext>
            </a:extLst>
          </p:cNvPr>
          <p:cNvSpPr>
            <a:spLocks noGrp="1"/>
          </p:cNvSpPr>
          <p:nvPr>
            <p:ph type="title"/>
          </p:nvPr>
        </p:nvSpPr>
        <p:spPr>
          <a:xfrm>
            <a:off x="538771" y="354984"/>
            <a:ext cx="10396882" cy="1151965"/>
          </a:xfrm>
        </p:spPr>
        <p:txBody>
          <a:bodyPr>
            <a:normAutofit/>
          </a:bodyPr>
          <a:lstStyle/>
          <a:p>
            <a:r>
              <a:rPr lang="en-US" sz="3200" dirty="0"/>
              <a:t>3. Customers with the phone number starting with ‘908’:</a:t>
            </a:r>
          </a:p>
        </p:txBody>
      </p:sp>
      <p:pic>
        <p:nvPicPr>
          <p:cNvPr id="7" name="Content Placeholder 6">
            <a:extLst>
              <a:ext uri="{FF2B5EF4-FFF2-40B4-BE49-F238E27FC236}">
                <a16:creationId xmlns:a16="http://schemas.microsoft.com/office/drawing/2014/main" id="{3E081B0F-0DA3-AC42-CF2E-00B11E00F137}"/>
              </a:ext>
            </a:extLst>
          </p:cNvPr>
          <p:cNvPicPr>
            <a:picLocks noGrp="1" noChangeAspect="1"/>
          </p:cNvPicPr>
          <p:nvPr>
            <p:ph sz="quarter" idx="13"/>
          </p:nvPr>
        </p:nvPicPr>
        <p:blipFill>
          <a:blip r:embed="rId2"/>
          <a:stretch>
            <a:fillRect/>
          </a:stretch>
        </p:blipFill>
        <p:spPr>
          <a:xfrm>
            <a:off x="739775" y="1654080"/>
            <a:ext cx="10287000" cy="3237007"/>
          </a:xfrm>
        </p:spPr>
      </p:pic>
    </p:spTree>
    <p:extLst>
      <p:ext uri="{BB962C8B-B14F-4D97-AF65-F5344CB8AC3E}">
        <p14:creationId xmlns:p14="http://schemas.microsoft.com/office/powerpoint/2010/main" val="22120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4B2AB89-8F54-5C82-E221-78344EB355FE}"/>
              </a:ext>
            </a:extLst>
          </p:cNvPr>
          <p:cNvPicPr>
            <a:picLocks noGrp="1" noChangeAspect="1"/>
          </p:cNvPicPr>
          <p:nvPr>
            <p:ph sz="quarter" idx="13"/>
          </p:nvPr>
        </p:nvPicPr>
        <p:blipFill>
          <a:blip r:embed="rId2"/>
          <a:stretch>
            <a:fillRect/>
          </a:stretch>
        </p:blipFill>
        <p:spPr>
          <a:xfrm>
            <a:off x="674293" y="1603282"/>
            <a:ext cx="10287000" cy="3297695"/>
          </a:xfrm>
        </p:spPr>
      </p:pic>
      <p:sp>
        <p:nvSpPr>
          <p:cNvPr id="6" name="Title 5">
            <a:extLst>
              <a:ext uri="{FF2B5EF4-FFF2-40B4-BE49-F238E27FC236}">
                <a16:creationId xmlns:a16="http://schemas.microsoft.com/office/drawing/2014/main" id="{D3FE33BD-F9BF-9A3B-8793-4F44CC5F2633}"/>
              </a:ext>
            </a:extLst>
          </p:cNvPr>
          <p:cNvSpPr>
            <a:spLocks noGrp="1"/>
          </p:cNvSpPr>
          <p:nvPr>
            <p:ph type="title"/>
          </p:nvPr>
        </p:nvSpPr>
        <p:spPr>
          <a:xfrm>
            <a:off x="674293" y="-220544"/>
            <a:ext cx="10396882" cy="2058309"/>
          </a:xfrm>
        </p:spPr>
        <p:txBody>
          <a:bodyPr>
            <a:normAutofit/>
          </a:bodyPr>
          <a:lstStyle/>
          <a:p>
            <a:r>
              <a:rPr lang="en-US" sz="3200" dirty="0"/>
              <a:t>4.List of all customers sort by their names:</a:t>
            </a:r>
          </a:p>
        </p:txBody>
      </p:sp>
    </p:spTree>
    <p:extLst>
      <p:ext uri="{BB962C8B-B14F-4D97-AF65-F5344CB8AC3E}">
        <p14:creationId xmlns:p14="http://schemas.microsoft.com/office/powerpoint/2010/main" val="226097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8ADA-C21B-BB98-D99B-474E50851AC5}"/>
              </a:ext>
            </a:extLst>
          </p:cNvPr>
          <p:cNvSpPr>
            <a:spLocks noGrp="1"/>
          </p:cNvSpPr>
          <p:nvPr>
            <p:ph type="title"/>
          </p:nvPr>
        </p:nvSpPr>
        <p:spPr>
          <a:xfrm>
            <a:off x="575529" y="122525"/>
            <a:ext cx="10396882" cy="1457939"/>
          </a:xfrm>
        </p:spPr>
        <p:txBody>
          <a:bodyPr>
            <a:normAutofit/>
          </a:bodyPr>
          <a:lstStyle/>
          <a:p>
            <a:r>
              <a:rPr lang="en-US" sz="3200" dirty="0"/>
              <a:t>5.Average price of vehicle by the year:</a:t>
            </a:r>
          </a:p>
        </p:txBody>
      </p:sp>
      <p:pic>
        <p:nvPicPr>
          <p:cNvPr id="4" name="Content Placeholder 3">
            <a:extLst>
              <a:ext uri="{FF2B5EF4-FFF2-40B4-BE49-F238E27FC236}">
                <a16:creationId xmlns:a16="http://schemas.microsoft.com/office/drawing/2014/main" id="{82D9F5F2-9ECC-4B3D-F904-AA99C24CB9F6}"/>
              </a:ext>
            </a:extLst>
          </p:cNvPr>
          <p:cNvPicPr>
            <a:picLocks noGrp="1" noChangeAspect="1"/>
          </p:cNvPicPr>
          <p:nvPr>
            <p:ph sz="quarter" idx="13"/>
          </p:nvPr>
        </p:nvPicPr>
        <p:blipFill>
          <a:blip r:embed="rId2"/>
          <a:stretch>
            <a:fillRect/>
          </a:stretch>
        </p:blipFill>
        <p:spPr>
          <a:xfrm>
            <a:off x="575529" y="1580464"/>
            <a:ext cx="9704272" cy="3311525"/>
          </a:xfrm>
        </p:spPr>
      </p:pic>
    </p:spTree>
    <p:extLst>
      <p:ext uri="{BB962C8B-B14F-4D97-AF65-F5344CB8AC3E}">
        <p14:creationId xmlns:p14="http://schemas.microsoft.com/office/powerpoint/2010/main" val="135055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1EC6-ADD9-DF1A-50D1-AD4AC5369C29}"/>
              </a:ext>
            </a:extLst>
          </p:cNvPr>
          <p:cNvSpPr>
            <a:spLocks noGrp="1"/>
          </p:cNvSpPr>
          <p:nvPr>
            <p:ph type="title"/>
          </p:nvPr>
        </p:nvSpPr>
        <p:spPr>
          <a:xfrm>
            <a:off x="397097" y="0"/>
            <a:ext cx="10396882" cy="1360357"/>
          </a:xfrm>
        </p:spPr>
        <p:txBody>
          <a:bodyPr>
            <a:normAutofit/>
          </a:bodyPr>
          <a:lstStyle/>
          <a:p>
            <a:r>
              <a:rPr lang="en-US" sz="3200" dirty="0"/>
              <a:t>6.Number of vehicles manufactured by each manufacture:</a:t>
            </a:r>
          </a:p>
        </p:txBody>
      </p:sp>
      <p:pic>
        <p:nvPicPr>
          <p:cNvPr id="4" name="Content Placeholder 3">
            <a:extLst>
              <a:ext uri="{FF2B5EF4-FFF2-40B4-BE49-F238E27FC236}">
                <a16:creationId xmlns:a16="http://schemas.microsoft.com/office/drawing/2014/main" id="{C4EB5971-5A9B-DAB3-F38F-06868B39BA78}"/>
              </a:ext>
            </a:extLst>
          </p:cNvPr>
          <p:cNvPicPr>
            <a:picLocks noGrp="1" noChangeAspect="1"/>
          </p:cNvPicPr>
          <p:nvPr>
            <p:ph sz="quarter" idx="13"/>
          </p:nvPr>
        </p:nvPicPr>
        <p:blipFill>
          <a:blip r:embed="rId2"/>
          <a:stretch>
            <a:fillRect/>
          </a:stretch>
        </p:blipFill>
        <p:spPr>
          <a:xfrm>
            <a:off x="617251" y="1360357"/>
            <a:ext cx="10287000" cy="3475090"/>
          </a:xfrm>
        </p:spPr>
      </p:pic>
    </p:spTree>
    <p:extLst>
      <p:ext uri="{BB962C8B-B14F-4D97-AF65-F5344CB8AC3E}">
        <p14:creationId xmlns:p14="http://schemas.microsoft.com/office/powerpoint/2010/main" val="79227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036D-6511-9975-9A68-664C8C173E10}"/>
              </a:ext>
            </a:extLst>
          </p:cNvPr>
          <p:cNvSpPr>
            <a:spLocks noGrp="1"/>
          </p:cNvSpPr>
          <p:nvPr>
            <p:ph type="title"/>
          </p:nvPr>
        </p:nvSpPr>
        <p:spPr>
          <a:xfrm>
            <a:off x="629893" y="183450"/>
            <a:ext cx="10396882" cy="1151965"/>
          </a:xfrm>
        </p:spPr>
        <p:txBody>
          <a:bodyPr>
            <a:normAutofit/>
          </a:bodyPr>
          <a:lstStyle/>
          <a:p>
            <a:r>
              <a:rPr lang="en-US" sz="3200" dirty="0"/>
              <a:t>7.All sales with the GST rate are higher than 30:</a:t>
            </a:r>
          </a:p>
        </p:txBody>
      </p:sp>
      <p:pic>
        <p:nvPicPr>
          <p:cNvPr id="4" name="Content Placeholder 3">
            <a:extLst>
              <a:ext uri="{FF2B5EF4-FFF2-40B4-BE49-F238E27FC236}">
                <a16:creationId xmlns:a16="http://schemas.microsoft.com/office/drawing/2014/main" id="{4EE48628-A5D7-0A9D-98BB-097BF4CBC193}"/>
              </a:ext>
            </a:extLst>
          </p:cNvPr>
          <p:cNvPicPr>
            <a:picLocks noGrp="1" noChangeAspect="1"/>
          </p:cNvPicPr>
          <p:nvPr>
            <p:ph sz="quarter" idx="13"/>
          </p:nvPr>
        </p:nvPicPr>
        <p:blipFill>
          <a:blip r:embed="rId2"/>
          <a:stretch>
            <a:fillRect/>
          </a:stretch>
        </p:blipFill>
        <p:spPr>
          <a:xfrm>
            <a:off x="739775" y="1458042"/>
            <a:ext cx="10287000" cy="3321872"/>
          </a:xfrm>
        </p:spPr>
      </p:pic>
    </p:spTree>
    <p:extLst>
      <p:ext uri="{BB962C8B-B14F-4D97-AF65-F5344CB8AC3E}">
        <p14:creationId xmlns:p14="http://schemas.microsoft.com/office/powerpoint/2010/main" val="186673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EC1E-3C8A-1A7E-2345-D7FC7E3CC683}"/>
              </a:ext>
            </a:extLst>
          </p:cNvPr>
          <p:cNvSpPr>
            <a:spLocks noGrp="1"/>
          </p:cNvSpPr>
          <p:nvPr>
            <p:ph type="title"/>
          </p:nvPr>
        </p:nvSpPr>
        <p:spPr>
          <a:xfrm>
            <a:off x="514267" y="0"/>
            <a:ext cx="10396882" cy="1188823"/>
          </a:xfrm>
        </p:spPr>
        <p:txBody>
          <a:bodyPr>
            <a:normAutofit/>
          </a:bodyPr>
          <a:lstStyle/>
          <a:p>
            <a:r>
              <a:rPr lang="en-US" sz="3200" dirty="0"/>
              <a:t>8.Count the vehicles by brand:</a:t>
            </a:r>
          </a:p>
        </p:txBody>
      </p:sp>
      <p:pic>
        <p:nvPicPr>
          <p:cNvPr id="4" name="Content Placeholder 3">
            <a:extLst>
              <a:ext uri="{FF2B5EF4-FFF2-40B4-BE49-F238E27FC236}">
                <a16:creationId xmlns:a16="http://schemas.microsoft.com/office/drawing/2014/main" id="{72BB1486-548F-5113-CC4C-B10C44551F81}"/>
              </a:ext>
            </a:extLst>
          </p:cNvPr>
          <p:cNvPicPr>
            <a:picLocks noGrp="1" noChangeAspect="1"/>
          </p:cNvPicPr>
          <p:nvPr>
            <p:ph sz="quarter" idx="13"/>
          </p:nvPr>
        </p:nvPicPr>
        <p:blipFill>
          <a:blip r:embed="rId2"/>
          <a:stretch>
            <a:fillRect/>
          </a:stretch>
        </p:blipFill>
        <p:spPr>
          <a:xfrm>
            <a:off x="796410" y="1188823"/>
            <a:ext cx="9348616" cy="4014919"/>
          </a:xfrm>
        </p:spPr>
      </p:pic>
    </p:spTree>
    <p:extLst>
      <p:ext uri="{BB962C8B-B14F-4D97-AF65-F5344CB8AC3E}">
        <p14:creationId xmlns:p14="http://schemas.microsoft.com/office/powerpoint/2010/main" val="4192983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28B0-B4CC-670B-9FBC-EF395427464B}"/>
              </a:ext>
            </a:extLst>
          </p:cNvPr>
          <p:cNvSpPr>
            <a:spLocks noGrp="1"/>
          </p:cNvSpPr>
          <p:nvPr>
            <p:ph type="title"/>
          </p:nvPr>
        </p:nvSpPr>
        <p:spPr>
          <a:xfrm>
            <a:off x="897559" y="0"/>
            <a:ext cx="10396882" cy="1323264"/>
          </a:xfrm>
        </p:spPr>
        <p:txBody>
          <a:bodyPr>
            <a:normAutofit/>
          </a:bodyPr>
          <a:lstStyle/>
          <a:p>
            <a:r>
              <a:rPr lang="en-US" sz="3200" dirty="0"/>
              <a:t>9.List all vehicles manufactured before the year 2010:</a:t>
            </a:r>
          </a:p>
        </p:txBody>
      </p:sp>
      <p:pic>
        <p:nvPicPr>
          <p:cNvPr id="4" name="Content Placeholder 3">
            <a:extLst>
              <a:ext uri="{FF2B5EF4-FFF2-40B4-BE49-F238E27FC236}">
                <a16:creationId xmlns:a16="http://schemas.microsoft.com/office/drawing/2014/main" id="{D81F6777-9629-80D9-7481-1AE22F4D0C24}"/>
              </a:ext>
            </a:extLst>
          </p:cNvPr>
          <p:cNvPicPr>
            <a:picLocks noGrp="1" noChangeAspect="1"/>
          </p:cNvPicPr>
          <p:nvPr>
            <p:ph sz="quarter" idx="13"/>
          </p:nvPr>
        </p:nvPicPr>
        <p:blipFill>
          <a:blip r:embed="rId2"/>
          <a:stretch>
            <a:fillRect/>
          </a:stretch>
        </p:blipFill>
        <p:spPr>
          <a:xfrm>
            <a:off x="897559" y="1409031"/>
            <a:ext cx="9771713" cy="3700239"/>
          </a:xfrm>
        </p:spPr>
      </p:pic>
    </p:spTree>
    <p:extLst>
      <p:ext uri="{BB962C8B-B14F-4D97-AF65-F5344CB8AC3E}">
        <p14:creationId xmlns:p14="http://schemas.microsoft.com/office/powerpoint/2010/main" val="2698598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21A9-7D38-CAC0-EB68-8EB6E1B36DAE}"/>
              </a:ext>
            </a:extLst>
          </p:cNvPr>
          <p:cNvSpPr>
            <a:spLocks noGrp="1"/>
          </p:cNvSpPr>
          <p:nvPr>
            <p:ph type="title"/>
          </p:nvPr>
        </p:nvSpPr>
        <p:spPr>
          <a:xfrm>
            <a:off x="624539" y="0"/>
            <a:ext cx="10396882" cy="1396677"/>
          </a:xfrm>
        </p:spPr>
        <p:txBody>
          <a:bodyPr>
            <a:normAutofit/>
          </a:bodyPr>
          <a:lstStyle/>
          <a:p>
            <a:r>
              <a:rPr lang="en-US" sz="3200" dirty="0"/>
              <a:t>10.Vehicle and the price sort by the year:</a:t>
            </a:r>
          </a:p>
        </p:txBody>
      </p:sp>
      <p:pic>
        <p:nvPicPr>
          <p:cNvPr id="4" name="Content Placeholder 3">
            <a:extLst>
              <a:ext uri="{FF2B5EF4-FFF2-40B4-BE49-F238E27FC236}">
                <a16:creationId xmlns:a16="http://schemas.microsoft.com/office/drawing/2014/main" id="{18F4B38B-02DB-CD04-3146-3AB216A828DF}"/>
              </a:ext>
            </a:extLst>
          </p:cNvPr>
          <p:cNvPicPr>
            <a:picLocks noGrp="1" noChangeAspect="1"/>
          </p:cNvPicPr>
          <p:nvPr>
            <p:ph sz="quarter" idx="13"/>
          </p:nvPr>
        </p:nvPicPr>
        <p:blipFill>
          <a:blip r:embed="rId2"/>
          <a:stretch>
            <a:fillRect/>
          </a:stretch>
        </p:blipFill>
        <p:spPr>
          <a:xfrm>
            <a:off x="857671" y="1396677"/>
            <a:ext cx="9446635" cy="3737098"/>
          </a:xfrm>
        </p:spPr>
      </p:pic>
    </p:spTree>
    <p:extLst>
      <p:ext uri="{BB962C8B-B14F-4D97-AF65-F5344CB8AC3E}">
        <p14:creationId xmlns:p14="http://schemas.microsoft.com/office/powerpoint/2010/main" val="302788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AF655-3E7F-B332-E070-4BD9DC578305}"/>
              </a:ext>
            </a:extLst>
          </p:cNvPr>
          <p:cNvSpPr>
            <a:spLocks noGrp="1"/>
          </p:cNvSpPr>
          <p:nvPr>
            <p:ph type="title"/>
          </p:nvPr>
        </p:nvSpPr>
        <p:spPr>
          <a:xfrm>
            <a:off x="684834" y="115249"/>
            <a:ext cx="10396882" cy="1249985"/>
          </a:xfrm>
        </p:spPr>
        <p:txBody>
          <a:bodyPr>
            <a:normAutofit/>
          </a:bodyPr>
          <a:lstStyle/>
          <a:p>
            <a:r>
              <a:rPr lang="en-US" sz="3200" dirty="0"/>
              <a:t>11.The costliest priced vehicle each by the  manufacturer:</a:t>
            </a:r>
          </a:p>
        </p:txBody>
      </p:sp>
      <p:pic>
        <p:nvPicPr>
          <p:cNvPr id="4" name="Content Placeholder 3">
            <a:extLst>
              <a:ext uri="{FF2B5EF4-FFF2-40B4-BE49-F238E27FC236}">
                <a16:creationId xmlns:a16="http://schemas.microsoft.com/office/drawing/2014/main" id="{83D51BA7-CBF5-D57A-2685-8499E1869BC6}"/>
              </a:ext>
            </a:extLst>
          </p:cNvPr>
          <p:cNvPicPr>
            <a:picLocks noGrp="1" noChangeAspect="1"/>
          </p:cNvPicPr>
          <p:nvPr>
            <p:ph sz="quarter" idx="13"/>
          </p:nvPr>
        </p:nvPicPr>
        <p:blipFill>
          <a:blip r:embed="rId2"/>
          <a:stretch>
            <a:fillRect/>
          </a:stretch>
        </p:blipFill>
        <p:spPr>
          <a:xfrm>
            <a:off x="684834" y="1482546"/>
            <a:ext cx="10287000" cy="3663482"/>
          </a:xfrm>
        </p:spPr>
      </p:pic>
      <p:sp>
        <p:nvSpPr>
          <p:cNvPr id="5" name="TextBox 4">
            <a:extLst>
              <a:ext uri="{FF2B5EF4-FFF2-40B4-BE49-F238E27FC236}">
                <a16:creationId xmlns:a16="http://schemas.microsoft.com/office/drawing/2014/main" id="{098908D7-B160-A509-1AA8-7CC1C092B6EA}"/>
              </a:ext>
            </a:extLst>
          </p:cNvPr>
          <p:cNvSpPr txBox="1"/>
          <p:nvPr/>
        </p:nvSpPr>
        <p:spPr>
          <a:xfrm>
            <a:off x="5138308" y="249790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163927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A40E-16D7-D6CD-55E1-443EBDA7B008}"/>
              </a:ext>
            </a:extLst>
          </p:cNvPr>
          <p:cNvSpPr>
            <a:spLocks noGrp="1"/>
          </p:cNvSpPr>
          <p:nvPr>
            <p:ph type="title"/>
          </p:nvPr>
        </p:nvSpPr>
        <p:spPr>
          <a:xfrm>
            <a:off x="538772" y="244712"/>
            <a:ext cx="10396882" cy="1151965"/>
          </a:xfrm>
        </p:spPr>
        <p:txBody>
          <a:bodyPr>
            <a:normAutofit/>
          </a:bodyPr>
          <a:lstStyle/>
          <a:p>
            <a:r>
              <a:rPr lang="en-US" sz="3200" dirty="0"/>
              <a:t>12.average price of vehicle by the year:</a:t>
            </a:r>
          </a:p>
        </p:txBody>
      </p:sp>
      <p:pic>
        <p:nvPicPr>
          <p:cNvPr id="4" name="Content Placeholder 3">
            <a:extLst>
              <a:ext uri="{FF2B5EF4-FFF2-40B4-BE49-F238E27FC236}">
                <a16:creationId xmlns:a16="http://schemas.microsoft.com/office/drawing/2014/main" id="{066F7400-ED1D-381F-2962-3951DB1227DA}"/>
              </a:ext>
            </a:extLst>
          </p:cNvPr>
          <p:cNvPicPr>
            <a:picLocks noGrp="1" noChangeAspect="1"/>
          </p:cNvPicPr>
          <p:nvPr>
            <p:ph sz="quarter" idx="13"/>
          </p:nvPr>
        </p:nvPicPr>
        <p:blipFill>
          <a:blip r:embed="rId2"/>
          <a:stretch>
            <a:fillRect/>
          </a:stretch>
        </p:blipFill>
        <p:spPr>
          <a:xfrm>
            <a:off x="445716" y="1641829"/>
            <a:ext cx="10287000" cy="3378408"/>
          </a:xfrm>
        </p:spPr>
      </p:pic>
    </p:spTree>
    <p:extLst>
      <p:ext uri="{BB962C8B-B14F-4D97-AF65-F5344CB8AC3E}">
        <p14:creationId xmlns:p14="http://schemas.microsoft.com/office/powerpoint/2010/main" val="110470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EF5C-6E67-C5A5-CFDA-49CD20611FB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BAA6FCD-8244-0522-4CE8-50CE6F3497F3}"/>
              </a:ext>
            </a:extLst>
          </p:cNvPr>
          <p:cNvSpPr>
            <a:spLocks noGrp="1"/>
          </p:cNvSpPr>
          <p:nvPr>
            <p:ph sz="quarter" idx="13"/>
          </p:nvPr>
        </p:nvSpPr>
        <p:spPr>
          <a:xfrm>
            <a:off x="685801" y="1837765"/>
            <a:ext cx="10394707" cy="3311189"/>
          </a:xfrm>
        </p:spPr>
        <p:txBody>
          <a:bodyPr/>
          <a:lstStyle/>
          <a:p>
            <a:r>
              <a:rPr lang="en-US" dirty="0"/>
              <a:t>Analyzing vehicle sales among brands is essential for understanding market trends, customer preferences, and overall brand performance. By using SQL queries, we can efficiently extract and analyze data from a database to gain insights into vehicle sales patterns. This process involves writing queries to retrieve data such as total sales, sales distribution across different brands, sales growth over time, and more. The results of these analyses can help businesses make informed decisions, optimize their strategies, and improve their competitive edge in the market.</a:t>
            </a:r>
          </a:p>
        </p:txBody>
      </p:sp>
    </p:spTree>
    <p:extLst>
      <p:ext uri="{BB962C8B-B14F-4D97-AF65-F5344CB8AC3E}">
        <p14:creationId xmlns:p14="http://schemas.microsoft.com/office/powerpoint/2010/main" val="2187272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8999-21E9-2236-C01C-22329731F3B4}"/>
              </a:ext>
            </a:extLst>
          </p:cNvPr>
          <p:cNvSpPr>
            <a:spLocks noGrp="1"/>
          </p:cNvSpPr>
          <p:nvPr>
            <p:ph type="title"/>
          </p:nvPr>
        </p:nvSpPr>
        <p:spPr>
          <a:xfrm>
            <a:off x="684834" y="330479"/>
            <a:ext cx="10396882" cy="1151965"/>
          </a:xfrm>
        </p:spPr>
        <p:txBody>
          <a:bodyPr>
            <a:normAutofit/>
          </a:bodyPr>
          <a:lstStyle/>
          <a:p>
            <a:r>
              <a:rPr lang="en-US" sz="3200" dirty="0"/>
              <a:t>13.Finding the total vehicle manufactured in type=“A”.</a:t>
            </a:r>
          </a:p>
        </p:txBody>
      </p:sp>
      <p:pic>
        <p:nvPicPr>
          <p:cNvPr id="7" name="Content Placeholder 6">
            <a:extLst>
              <a:ext uri="{FF2B5EF4-FFF2-40B4-BE49-F238E27FC236}">
                <a16:creationId xmlns:a16="http://schemas.microsoft.com/office/drawing/2014/main" id="{3A9693D7-6E7B-0A9B-8655-E241FF87D500}"/>
              </a:ext>
            </a:extLst>
          </p:cNvPr>
          <p:cNvPicPr>
            <a:picLocks noGrp="1" noChangeAspect="1"/>
          </p:cNvPicPr>
          <p:nvPr>
            <p:ph sz="quarter" idx="13"/>
          </p:nvPr>
        </p:nvPicPr>
        <p:blipFill>
          <a:blip r:embed="rId2"/>
          <a:stretch>
            <a:fillRect/>
          </a:stretch>
        </p:blipFill>
        <p:spPr>
          <a:xfrm>
            <a:off x="684834" y="1886877"/>
            <a:ext cx="10287000" cy="2900563"/>
          </a:xfrm>
        </p:spPr>
      </p:pic>
    </p:spTree>
    <p:extLst>
      <p:ext uri="{BB962C8B-B14F-4D97-AF65-F5344CB8AC3E}">
        <p14:creationId xmlns:p14="http://schemas.microsoft.com/office/powerpoint/2010/main" val="2760023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766C-07A6-424C-F6B7-9F19A15E7F5C}"/>
              </a:ext>
            </a:extLst>
          </p:cNvPr>
          <p:cNvSpPr>
            <a:spLocks noGrp="1"/>
          </p:cNvSpPr>
          <p:nvPr>
            <p:ph type="title"/>
          </p:nvPr>
        </p:nvSpPr>
        <p:spPr>
          <a:xfrm>
            <a:off x="684834" y="158945"/>
            <a:ext cx="10396882" cy="1151965"/>
          </a:xfrm>
        </p:spPr>
        <p:txBody>
          <a:bodyPr>
            <a:normAutofit/>
          </a:bodyPr>
          <a:lstStyle/>
          <a:p>
            <a:r>
              <a:rPr lang="en-US" sz="3200" dirty="0"/>
              <a:t>14.Find Customers and vehicles they bought:</a:t>
            </a:r>
          </a:p>
        </p:txBody>
      </p:sp>
      <p:pic>
        <p:nvPicPr>
          <p:cNvPr id="4" name="Content Placeholder 3">
            <a:extLst>
              <a:ext uri="{FF2B5EF4-FFF2-40B4-BE49-F238E27FC236}">
                <a16:creationId xmlns:a16="http://schemas.microsoft.com/office/drawing/2014/main" id="{64876C9B-F021-E226-76FF-58D4064CD6F7}"/>
              </a:ext>
            </a:extLst>
          </p:cNvPr>
          <p:cNvPicPr>
            <a:picLocks noGrp="1" noChangeAspect="1"/>
          </p:cNvPicPr>
          <p:nvPr>
            <p:ph sz="quarter" idx="13"/>
          </p:nvPr>
        </p:nvPicPr>
        <p:blipFill>
          <a:blip r:embed="rId2"/>
          <a:stretch>
            <a:fillRect/>
          </a:stretch>
        </p:blipFill>
        <p:spPr>
          <a:xfrm>
            <a:off x="951797" y="1684801"/>
            <a:ext cx="9054296" cy="3488398"/>
          </a:xfrm>
        </p:spPr>
      </p:pic>
    </p:spTree>
    <p:extLst>
      <p:ext uri="{BB962C8B-B14F-4D97-AF65-F5344CB8AC3E}">
        <p14:creationId xmlns:p14="http://schemas.microsoft.com/office/powerpoint/2010/main" val="1910756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2AB1-4241-57C5-0C37-258958DF7BD0}"/>
              </a:ext>
            </a:extLst>
          </p:cNvPr>
          <p:cNvSpPr>
            <a:spLocks noGrp="1"/>
          </p:cNvSpPr>
          <p:nvPr>
            <p:ph type="title"/>
          </p:nvPr>
        </p:nvSpPr>
        <p:spPr>
          <a:xfrm>
            <a:off x="575919" y="416246"/>
            <a:ext cx="10396882" cy="1151965"/>
          </a:xfrm>
        </p:spPr>
        <p:txBody>
          <a:bodyPr>
            <a:normAutofit/>
          </a:bodyPr>
          <a:lstStyle/>
          <a:p>
            <a:r>
              <a:rPr lang="en-US" sz="3200" dirty="0"/>
              <a:t>15.Total sales amount for each type of manufactured vehicles:</a:t>
            </a:r>
          </a:p>
        </p:txBody>
      </p:sp>
      <p:pic>
        <p:nvPicPr>
          <p:cNvPr id="4" name="Content Placeholder 3">
            <a:extLst>
              <a:ext uri="{FF2B5EF4-FFF2-40B4-BE49-F238E27FC236}">
                <a16:creationId xmlns:a16="http://schemas.microsoft.com/office/drawing/2014/main" id="{BFA69539-1E64-7DA1-35A7-F40957C56FB7}"/>
              </a:ext>
            </a:extLst>
          </p:cNvPr>
          <p:cNvPicPr>
            <a:picLocks noGrp="1" noChangeAspect="1"/>
          </p:cNvPicPr>
          <p:nvPr>
            <p:ph sz="quarter" idx="13"/>
          </p:nvPr>
        </p:nvPicPr>
        <p:blipFill>
          <a:blip r:embed="rId2"/>
          <a:stretch>
            <a:fillRect/>
          </a:stretch>
        </p:blipFill>
        <p:spPr>
          <a:xfrm>
            <a:off x="575919" y="2144178"/>
            <a:ext cx="10287000" cy="2744547"/>
          </a:xfrm>
        </p:spPr>
      </p:pic>
    </p:spTree>
    <p:extLst>
      <p:ext uri="{BB962C8B-B14F-4D97-AF65-F5344CB8AC3E}">
        <p14:creationId xmlns:p14="http://schemas.microsoft.com/office/powerpoint/2010/main" val="2186383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EDFD-102A-EC66-AF41-2BBD84E14F85}"/>
              </a:ext>
            </a:extLst>
          </p:cNvPr>
          <p:cNvSpPr>
            <a:spLocks noGrp="1"/>
          </p:cNvSpPr>
          <p:nvPr>
            <p:ph type="title"/>
          </p:nvPr>
        </p:nvSpPr>
        <p:spPr>
          <a:xfrm>
            <a:off x="502013" y="318227"/>
            <a:ext cx="10396882" cy="1151965"/>
          </a:xfrm>
        </p:spPr>
        <p:txBody>
          <a:bodyPr>
            <a:normAutofit/>
          </a:bodyPr>
          <a:lstStyle/>
          <a:p>
            <a:r>
              <a:rPr lang="en-US" sz="3200" dirty="0"/>
              <a:t>16.Find the most expensive vehicles sold :</a:t>
            </a:r>
          </a:p>
        </p:txBody>
      </p:sp>
      <p:pic>
        <p:nvPicPr>
          <p:cNvPr id="11" name="Content Placeholder 10">
            <a:extLst>
              <a:ext uri="{FF2B5EF4-FFF2-40B4-BE49-F238E27FC236}">
                <a16:creationId xmlns:a16="http://schemas.microsoft.com/office/drawing/2014/main" id="{CD4A9B95-7DD3-DDCD-E12C-6E6329447675}"/>
              </a:ext>
            </a:extLst>
          </p:cNvPr>
          <p:cNvPicPr>
            <a:picLocks noGrp="1" noChangeAspect="1"/>
          </p:cNvPicPr>
          <p:nvPr>
            <p:ph sz="quarter" idx="13"/>
          </p:nvPr>
        </p:nvPicPr>
        <p:blipFill>
          <a:blip r:embed="rId2"/>
          <a:stretch>
            <a:fillRect/>
          </a:stretch>
        </p:blipFill>
        <p:spPr>
          <a:xfrm>
            <a:off x="384454" y="1917065"/>
            <a:ext cx="10287000" cy="3023869"/>
          </a:xfrm>
        </p:spPr>
      </p:pic>
    </p:spTree>
    <p:extLst>
      <p:ext uri="{BB962C8B-B14F-4D97-AF65-F5344CB8AC3E}">
        <p14:creationId xmlns:p14="http://schemas.microsoft.com/office/powerpoint/2010/main" val="3897610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5064-C42E-C1A7-DC3F-CDEDA61D17EE}"/>
              </a:ext>
            </a:extLst>
          </p:cNvPr>
          <p:cNvSpPr>
            <a:spLocks noGrp="1"/>
          </p:cNvSpPr>
          <p:nvPr>
            <p:ph type="title"/>
          </p:nvPr>
        </p:nvSpPr>
        <p:spPr>
          <a:xfrm>
            <a:off x="1065625" y="288784"/>
            <a:ext cx="10396882" cy="1151965"/>
          </a:xfrm>
        </p:spPr>
        <p:txBody>
          <a:bodyPr>
            <a:normAutofit/>
          </a:bodyPr>
          <a:lstStyle/>
          <a:p>
            <a:r>
              <a:rPr lang="en-US" sz="3200" dirty="0"/>
              <a:t>17.Vehicles and brand sort by year :</a:t>
            </a:r>
          </a:p>
        </p:txBody>
      </p:sp>
      <p:pic>
        <p:nvPicPr>
          <p:cNvPr id="4" name="Content Placeholder 3">
            <a:extLst>
              <a:ext uri="{FF2B5EF4-FFF2-40B4-BE49-F238E27FC236}">
                <a16:creationId xmlns:a16="http://schemas.microsoft.com/office/drawing/2014/main" id="{9342BB82-8FE1-8670-454A-2D9E3D6AC89E}"/>
              </a:ext>
            </a:extLst>
          </p:cNvPr>
          <p:cNvPicPr>
            <a:picLocks noGrp="1" noChangeAspect="1"/>
          </p:cNvPicPr>
          <p:nvPr>
            <p:ph sz="quarter" idx="13"/>
          </p:nvPr>
        </p:nvPicPr>
        <p:blipFill>
          <a:blip r:embed="rId2"/>
          <a:stretch>
            <a:fillRect/>
          </a:stretch>
        </p:blipFill>
        <p:spPr>
          <a:xfrm>
            <a:off x="1335179" y="1591124"/>
            <a:ext cx="8528039" cy="3311525"/>
          </a:xfrm>
        </p:spPr>
      </p:pic>
    </p:spTree>
    <p:extLst>
      <p:ext uri="{BB962C8B-B14F-4D97-AF65-F5344CB8AC3E}">
        <p14:creationId xmlns:p14="http://schemas.microsoft.com/office/powerpoint/2010/main" val="2623659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BED3-5142-1312-B33B-C6C4C3A6CA9A}"/>
              </a:ext>
            </a:extLst>
          </p:cNvPr>
          <p:cNvSpPr>
            <a:spLocks noGrp="1"/>
          </p:cNvSpPr>
          <p:nvPr>
            <p:ph type="title"/>
          </p:nvPr>
        </p:nvSpPr>
        <p:spPr>
          <a:xfrm>
            <a:off x="685801" y="281470"/>
            <a:ext cx="10396882" cy="1151965"/>
          </a:xfrm>
        </p:spPr>
        <p:txBody>
          <a:bodyPr>
            <a:normAutofit/>
          </a:bodyPr>
          <a:lstStyle/>
          <a:p>
            <a:r>
              <a:rPr lang="en-US" sz="3200" dirty="0"/>
              <a:t>18.Find the vehicle sold for lowest price :</a:t>
            </a:r>
          </a:p>
        </p:txBody>
      </p:sp>
      <p:pic>
        <p:nvPicPr>
          <p:cNvPr id="4" name="Content Placeholder 3">
            <a:extLst>
              <a:ext uri="{FF2B5EF4-FFF2-40B4-BE49-F238E27FC236}">
                <a16:creationId xmlns:a16="http://schemas.microsoft.com/office/drawing/2014/main" id="{9552F33C-CCAF-7250-676D-0A5A52D63195}"/>
              </a:ext>
            </a:extLst>
          </p:cNvPr>
          <p:cNvPicPr>
            <a:picLocks noGrp="1" noChangeAspect="1"/>
          </p:cNvPicPr>
          <p:nvPr>
            <p:ph sz="quarter" idx="13"/>
          </p:nvPr>
        </p:nvPicPr>
        <p:blipFill>
          <a:blip r:embed="rId2"/>
          <a:stretch>
            <a:fillRect/>
          </a:stretch>
        </p:blipFill>
        <p:spPr>
          <a:xfrm>
            <a:off x="494726" y="1923635"/>
            <a:ext cx="10287000" cy="2732294"/>
          </a:xfrm>
        </p:spPr>
      </p:pic>
    </p:spTree>
    <p:extLst>
      <p:ext uri="{BB962C8B-B14F-4D97-AF65-F5344CB8AC3E}">
        <p14:creationId xmlns:p14="http://schemas.microsoft.com/office/powerpoint/2010/main" val="1542559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5307-1555-E97D-630C-AC10C607E7C5}"/>
              </a:ext>
            </a:extLst>
          </p:cNvPr>
          <p:cNvSpPr>
            <a:spLocks noGrp="1"/>
          </p:cNvSpPr>
          <p:nvPr>
            <p:ph type="title"/>
          </p:nvPr>
        </p:nvSpPr>
        <p:spPr>
          <a:xfrm>
            <a:off x="552181" y="330760"/>
            <a:ext cx="10396882" cy="1151965"/>
          </a:xfrm>
        </p:spPr>
        <p:txBody>
          <a:bodyPr>
            <a:normAutofit/>
          </a:bodyPr>
          <a:lstStyle/>
          <a:p>
            <a:r>
              <a:rPr lang="en-US" sz="3200" dirty="0"/>
              <a:t>19.find the total price for the customer with adding the </a:t>
            </a:r>
            <a:r>
              <a:rPr lang="en-US" sz="3200" dirty="0" err="1"/>
              <a:t>gst</a:t>
            </a:r>
            <a:r>
              <a:rPr lang="en-US" sz="3200" dirty="0"/>
              <a:t> with total price:</a:t>
            </a:r>
          </a:p>
        </p:txBody>
      </p:sp>
      <p:pic>
        <p:nvPicPr>
          <p:cNvPr id="4" name="Content Placeholder 3">
            <a:extLst>
              <a:ext uri="{FF2B5EF4-FFF2-40B4-BE49-F238E27FC236}">
                <a16:creationId xmlns:a16="http://schemas.microsoft.com/office/drawing/2014/main" id="{AC14C38F-6050-CC0B-B7C7-4B87E6D4E593}"/>
              </a:ext>
            </a:extLst>
          </p:cNvPr>
          <p:cNvPicPr>
            <a:picLocks noGrp="1" noChangeAspect="1"/>
          </p:cNvPicPr>
          <p:nvPr>
            <p:ph sz="quarter" idx="13"/>
          </p:nvPr>
        </p:nvPicPr>
        <p:blipFill>
          <a:blip r:embed="rId2"/>
          <a:stretch>
            <a:fillRect/>
          </a:stretch>
        </p:blipFill>
        <p:spPr>
          <a:xfrm>
            <a:off x="684833" y="1660296"/>
            <a:ext cx="10131577" cy="3537408"/>
          </a:xfrm>
        </p:spPr>
      </p:pic>
    </p:spTree>
    <p:extLst>
      <p:ext uri="{BB962C8B-B14F-4D97-AF65-F5344CB8AC3E}">
        <p14:creationId xmlns:p14="http://schemas.microsoft.com/office/powerpoint/2010/main" val="2811972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249F-6A64-8554-0C3C-EF7FEC8CEAA8}"/>
              </a:ext>
            </a:extLst>
          </p:cNvPr>
          <p:cNvSpPr>
            <a:spLocks noGrp="1"/>
          </p:cNvSpPr>
          <p:nvPr>
            <p:ph type="title"/>
          </p:nvPr>
        </p:nvSpPr>
        <p:spPr>
          <a:xfrm>
            <a:off x="453005" y="330759"/>
            <a:ext cx="10396882" cy="1151965"/>
          </a:xfrm>
        </p:spPr>
        <p:txBody>
          <a:bodyPr>
            <a:normAutofit/>
          </a:bodyPr>
          <a:lstStyle/>
          <a:p>
            <a:r>
              <a:rPr lang="en-US" sz="3200" dirty="0"/>
              <a:t>20.Update the price of all vehicles by increasing it by 10%:</a:t>
            </a:r>
          </a:p>
        </p:txBody>
      </p:sp>
      <p:pic>
        <p:nvPicPr>
          <p:cNvPr id="4" name="Content Placeholder 3">
            <a:extLst>
              <a:ext uri="{FF2B5EF4-FFF2-40B4-BE49-F238E27FC236}">
                <a16:creationId xmlns:a16="http://schemas.microsoft.com/office/drawing/2014/main" id="{BC35CCB1-0BB6-0FA9-1593-DFCB4BDC3E5E}"/>
              </a:ext>
            </a:extLst>
          </p:cNvPr>
          <p:cNvPicPr>
            <a:picLocks noGrp="1" noChangeAspect="1"/>
          </p:cNvPicPr>
          <p:nvPr>
            <p:ph sz="quarter" idx="13"/>
          </p:nvPr>
        </p:nvPicPr>
        <p:blipFill>
          <a:blip r:embed="rId2"/>
          <a:stretch>
            <a:fillRect/>
          </a:stretch>
        </p:blipFill>
        <p:spPr>
          <a:xfrm>
            <a:off x="551360" y="1773237"/>
            <a:ext cx="9887723" cy="3311525"/>
          </a:xfrm>
        </p:spPr>
      </p:pic>
    </p:spTree>
    <p:extLst>
      <p:ext uri="{BB962C8B-B14F-4D97-AF65-F5344CB8AC3E}">
        <p14:creationId xmlns:p14="http://schemas.microsoft.com/office/powerpoint/2010/main" val="2931376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3F22-750B-E863-47FC-3BCEEC26B43B}"/>
              </a:ext>
            </a:extLst>
          </p:cNvPr>
          <p:cNvSpPr>
            <a:spLocks noGrp="1"/>
          </p:cNvSpPr>
          <p:nvPr>
            <p:ph type="title"/>
          </p:nvPr>
        </p:nvSpPr>
        <p:spPr>
          <a:xfrm>
            <a:off x="1154860" y="109936"/>
            <a:ext cx="10396882" cy="1151965"/>
          </a:xfrm>
        </p:spPr>
        <p:txBody>
          <a:bodyPr>
            <a:normAutofit/>
          </a:bodyPr>
          <a:lstStyle/>
          <a:p>
            <a:r>
              <a:rPr lang="en-US" sz="3200" dirty="0"/>
              <a:t>21.add a column color to the vehicle table:</a:t>
            </a:r>
          </a:p>
        </p:txBody>
      </p:sp>
      <p:pic>
        <p:nvPicPr>
          <p:cNvPr id="4" name="Content Placeholder 3">
            <a:extLst>
              <a:ext uri="{FF2B5EF4-FFF2-40B4-BE49-F238E27FC236}">
                <a16:creationId xmlns:a16="http://schemas.microsoft.com/office/drawing/2014/main" id="{4AC021F9-716C-6F45-C5AD-48808E4A8AF6}"/>
              </a:ext>
            </a:extLst>
          </p:cNvPr>
          <p:cNvPicPr>
            <a:picLocks noGrp="1" noChangeAspect="1"/>
          </p:cNvPicPr>
          <p:nvPr>
            <p:ph sz="quarter" idx="13"/>
          </p:nvPr>
        </p:nvPicPr>
        <p:blipFill>
          <a:blip r:embed="rId2"/>
          <a:stretch>
            <a:fillRect/>
          </a:stretch>
        </p:blipFill>
        <p:spPr>
          <a:xfrm>
            <a:off x="848550" y="1592817"/>
            <a:ext cx="9532402" cy="3357171"/>
          </a:xfrm>
        </p:spPr>
      </p:pic>
    </p:spTree>
    <p:extLst>
      <p:ext uri="{BB962C8B-B14F-4D97-AF65-F5344CB8AC3E}">
        <p14:creationId xmlns:p14="http://schemas.microsoft.com/office/powerpoint/2010/main" val="2889285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2901-6306-7AE0-D2BB-BF23CC4CF29D}"/>
              </a:ext>
            </a:extLst>
          </p:cNvPr>
          <p:cNvSpPr>
            <a:spLocks noGrp="1"/>
          </p:cNvSpPr>
          <p:nvPr>
            <p:ph type="title"/>
          </p:nvPr>
        </p:nvSpPr>
        <p:spPr>
          <a:xfrm>
            <a:off x="379488" y="147029"/>
            <a:ext cx="10608641" cy="1336386"/>
          </a:xfrm>
        </p:spPr>
        <p:txBody>
          <a:bodyPr>
            <a:normAutofit/>
          </a:bodyPr>
          <a:lstStyle/>
          <a:p>
            <a:r>
              <a:rPr lang="en-US" sz="3200" dirty="0"/>
              <a:t>22.Modify the price column in the vehicle table to DECIMAL(10, 2):</a:t>
            </a:r>
          </a:p>
        </p:txBody>
      </p:sp>
      <p:pic>
        <p:nvPicPr>
          <p:cNvPr id="4" name="Content Placeholder 3">
            <a:extLst>
              <a:ext uri="{FF2B5EF4-FFF2-40B4-BE49-F238E27FC236}">
                <a16:creationId xmlns:a16="http://schemas.microsoft.com/office/drawing/2014/main" id="{242DE093-F6E1-E6AA-E017-1283C22A1C62}"/>
              </a:ext>
            </a:extLst>
          </p:cNvPr>
          <p:cNvPicPr>
            <a:picLocks noGrp="1" noChangeAspect="1"/>
          </p:cNvPicPr>
          <p:nvPr>
            <p:ph sz="quarter" idx="13"/>
          </p:nvPr>
        </p:nvPicPr>
        <p:blipFill>
          <a:blip r:embed="rId2"/>
          <a:stretch>
            <a:fillRect/>
          </a:stretch>
        </p:blipFill>
        <p:spPr>
          <a:xfrm>
            <a:off x="612622" y="1732037"/>
            <a:ext cx="9434383" cy="3393925"/>
          </a:xfrm>
        </p:spPr>
      </p:pic>
    </p:spTree>
    <p:extLst>
      <p:ext uri="{BB962C8B-B14F-4D97-AF65-F5344CB8AC3E}">
        <p14:creationId xmlns:p14="http://schemas.microsoft.com/office/powerpoint/2010/main" val="206474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7EF6-1352-A5AC-71D5-D0C1CDDD06CC}"/>
              </a:ext>
            </a:extLst>
          </p:cNvPr>
          <p:cNvSpPr>
            <a:spLocks noGrp="1"/>
          </p:cNvSpPr>
          <p:nvPr>
            <p:ph type="title"/>
          </p:nvPr>
        </p:nvSpPr>
        <p:spPr>
          <a:xfrm>
            <a:off x="3068456" y="337528"/>
            <a:ext cx="4126860" cy="604091"/>
          </a:xfrm>
        </p:spPr>
        <p:txBody>
          <a:bodyPr/>
          <a:lstStyle/>
          <a:p>
            <a:r>
              <a:rPr lang="en-US" u="sng" dirty="0"/>
              <a:t>tables</a:t>
            </a:r>
            <a:endParaRPr lang="en-IN" u="sng" dirty="0"/>
          </a:p>
        </p:txBody>
      </p:sp>
      <p:pic>
        <p:nvPicPr>
          <p:cNvPr id="6" name="Content Placeholder 5">
            <a:extLst>
              <a:ext uri="{FF2B5EF4-FFF2-40B4-BE49-F238E27FC236}">
                <a16:creationId xmlns:a16="http://schemas.microsoft.com/office/drawing/2014/main" id="{54A6E74B-4A4A-436A-2C6C-99A9544301E1}"/>
              </a:ext>
            </a:extLst>
          </p:cNvPr>
          <p:cNvPicPr>
            <a:picLocks noGrp="1" noChangeAspect="1"/>
          </p:cNvPicPr>
          <p:nvPr>
            <p:ph sz="quarter" idx="13"/>
          </p:nvPr>
        </p:nvPicPr>
        <p:blipFill>
          <a:blip r:embed="rId2"/>
          <a:stretch>
            <a:fillRect/>
          </a:stretch>
        </p:blipFill>
        <p:spPr>
          <a:xfrm>
            <a:off x="3146680" y="2083382"/>
            <a:ext cx="4344935" cy="2407489"/>
          </a:xfrm>
        </p:spPr>
      </p:pic>
      <p:sp>
        <p:nvSpPr>
          <p:cNvPr id="4" name="Text Placeholder 3">
            <a:extLst>
              <a:ext uri="{FF2B5EF4-FFF2-40B4-BE49-F238E27FC236}">
                <a16:creationId xmlns:a16="http://schemas.microsoft.com/office/drawing/2014/main" id="{F80C0DEA-4372-0A4B-1343-7A820E895031}"/>
              </a:ext>
            </a:extLst>
          </p:cNvPr>
          <p:cNvSpPr>
            <a:spLocks noGrp="1"/>
          </p:cNvSpPr>
          <p:nvPr>
            <p:ph type="body" sz="half" idx="2"/>
          </p:nvPr>
        </p:nvSpPr>
        <p:spPr>
          <a:xfrm>
            <a:off x="2990231" y="1414163"/>
            <a:ext cx="4501384" cy="2665534"/>
          </a:xfrm>
        </p:spPr>
        <p:txBody>
          <a:bodyPr/>
          <a:lstStyle/>
          <a:p>
            <a:pPr marL="285750" indent="-285750">
              <a:buFont typeface="Wingdings" panose="05000000000000000000" pitchFamily="2" charset="2"/>
              <a:buChar char="Ø"/>
            </a:pPr>
            <a:r>
              <a:rPr lang="en-US" dirty="0"/>
              <a:t>show tables;</a:t>
            </a:r>
            <a:endParaRPr lang="en-IN" dirty="0"/>
          </a:p>
        </p:txBody>
      </p:sp>
    </p:spTree>
    <p:extLst>
      <p:ext uri="{BB962C8B-B14F-4D97-AF65-F5344CB8AC3E}">
        <p14:creationId xmlns:p14="http://schemas.microsoft.com/office/powerpoint/2010/main" val="287922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8F51-7E87-413C-1F46-2BF4FC9DBCF3}"/>
              </a:ext>
            </a:extLst>
          </p:cNvPr>
          <p:cNvSpPr>
            <a:spLocks noGrp="1"/>
          </p:cNvSpPr>
          <p:nvPr>
            <p:ph type="title"/>
          </p:nvPr>
        </p:nvSpPr>
        <p:spPr>
          <a:xfrm>
            <a:off x="921727" y="208291"/>
            <a:ext cx="10396882" cy="1151730"/>
          </a:xfrm>
        </p:spPr>
        <p:txBody>
          <a:bodyPr>
            <a:normAutofit/>
          </a:bodyPr>
          <a:lstStyle/>
          <a:p>
            <a:r>
              <a:rPr lang="en-US" sz="3200" dirty="0"/>
              <a:t>23.Sql query to drop column ‘</a:t>
            </a:r>
            <a:r>
              <a:rPr lang="en-US" sz="3200" dirty="0" err="1"/>
              <a:t>colour</a:t>
            </a:r>
            <a:r>
              <a:rPr lang="en-US" sz="3200" dirty="0"/>
              <a:t>’ :</a:t>
            </a:r>
          </a:p>
        </p:txBody>
      </p:sp>
      <p:pic>
        <p:nvPicPr>
          <p:cNvPr id="4" name="Content Placeholder 3">
            <a:extLst>
              <a:ext uri="{FF2B5EF4-FFF2-40B4-BE49-F238E27FC236}">
                <a16:creationId xmlns:a16="http://schemas.microsoft.com/office/drawing/2014/main" id="{E52AEBCE-438B-671B-C6A7-CDA7034298C7}"/>
              </a:ext>
            </a:extLst>
          </p:cNvPr>
          <p:cNvPicPr>
            <a:picLocks noGrp="1" noChangeAspect="1"/>
          </p:cNvPicPr>
          <p:nvPr>
            <p:ph sz="quarter" idx="13"/>
          </p:nvPr>
        </p:nvPicPr>
        <p:blipFill>
          <a:blip r:embed="rId2"/>
          <a:stretch>
            <a:fillRect/>
          </a:stretch>
        </p:blipFill>
        <p:spPr>
          <a:xfrm>
            <a:off x="248441" y="1851771"/>
            <a:ext cx="4848576" cy="3154456"/>
          </a:xfrm>
        </p:spPr>
      </p:pic>
      <p:pic>
        <p:nvPicPr>
          <p:cNvPr id="5" name="Picture 4">
            <a:extLst>
              <a:ext uri="{FF2B5EF4-FFF2-40B4-BE49-F238E27FC236}">
                <a16:creationId xmlns:a16="http://schemas.microsoft.com/office/drawing/2014/main" id="{7545D622-0E45-CDFF-B46E-5697A4C0BAC0}"/>
              </a:ext>
            </a:extLst>
          </p:cNvPr>
          <p:cNvPicPr>
            <a:picLocks noChangeAspect="1"/>
          </p:cNvPicPr>
          <p:nvPr/>
        </p:nvPicPr>
        <p:blipFill>
          <a:blip r:embed="rId3"/>
          <a:stretch>
            <a:fillRect/>
          </a:stretch>
        </p:blipFill>
        <p:spPr>
          <a:xfrm>
            <a:off x="5884241" y="1851771"/>
            <a:ext cx="5434368" cy="3154457"/>
          </a:xfrm>
          <a:prstGeom prst="rect">
            <a:avLst/>
          </a:prstGeom>
        </p:spPr>
      </p:pic>
    </p:spTree>
    <p:extLst>
      <p:ext uri="{BB962C8B-B14F-4D97-AF65-F5344CB8AC3E}">
        <p14:creationId xmlns:p14="http://schemas.microsoft.com/office/powerpoint/2010/main" val="32241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36FC5C-603B-E338-C066-5DECE098E2C2}"/>
              </a:ext>
            </a:extLst>
          </p:cNvPr>
          <p:cNvPicPr>
            <a:picLocks noGrp="1" noChangeAspect="1"/>
          </p:cNvPicPr>
          <p:nvPr>
            <p:ph sz="quarter" idx="13"/>
          </p:nvPr>
        </p:nvPicPr>
        <p:blipFill>
          <a:blip r:embed="rId2"/>
          <a:stretch>
            <a:fillRect/>
          </a:stretch>
        </p:blipFill>
        <p:spPr>
          <a:xfrm>
            <a:off x="248902" y="206134"/>
            <a:ext cx="11121984" cy="5081216"/>
          </a:xfrm>
        </p:spPr>
      </p:pic>
      <p:sp>
        <p:nvSpPr>
          <p:cNvPr id="3" name="TextBox 2">
            <a:extLst>
              <a:ext uri="{FF2B5EF4-FFF2-40B4-BE49-F238E27FC236}">
                <a16:creationId xmlns:a16="http://schemas.microsoft.com/office/drawing/2014/main" id="{574E9678-1479-62F5-3202-D19E2831D365}"/>
              </a:ext>
            </a:extLst>
          </p:cNvPr>
          <p:cNvSpPr txBox="1"/>
          <p:nvPr/>
        </p:nvSpPr>
        <p:spPr>
          <a:xfrm>
            <a:off x="6836865" y="5734145"/>
            <a:ext cx="4717191" cy="5232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l"/>
            <a:r>
              <a:rPr lang="en-US" sz="2800" dirty="0"/>
              <a:t>Present by: </a:t>
            </a:r>
            <a:r>
              <a:rPr lang="en-US" sz="2800" dirty="0" err="1"/>
              <a:t>pavithra</a:t>
            </a:r>
            <a:r>
              <a:rPr lang="en-US" sz="2800" dirty="0"/>
              <a:t> &amp; </a:t>
            </a:r>
            <a:r>
              <a:rPr lang="en-US" sz="2800" dirty="0" err="1"/>
              <a:t>lohith</a:t>
            </a:r>
            <a:r>
              <a:rPr lang="en-US" sz="2800" dirty="0"/>
              <a:t> </a:t>
            </a:r>
          </a:p>
        </p:txBody>
      </p:sp>
    </p:spTree>
    <p:extLst>
      <p:ext uri="{BB962C8B-B14F-4D97-AF65-F5344CB8AC3E}">
        <p14:creationId xmlns:p14="http://schemas.microsoft.com/office/powerpoint/2010/main" val="288886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1C2C-94D3-2F13-FBEC-F4C9681B824E}"/>
              </a:ext>
            </a:extLst>
          </p:cNvPr>
          <p:cNvSpPr>
            <a:spLocks noGrp="1"/>
          </p:cNvSpPr>
          <p:nvPr>
            <p:ph type="title"/>
          </p:nvPr>
        </p:nvSpPr>
        <p:spPr>
          <a:xfrm>
            <a:off x="3387748" y="599884"/>
            <a:ext cx="4126860" cy="504761"/>
          </a:xfrm>
        </p:spPr>
        <p:txBody>
          <a:bodyPr>
            <a:normAutofit fontScale="90000"/>
          </a:bodyPr>
          <a:lstStyle/>
          <a:p>
            <a:r>
              <a:rPr lang="en-US" u="sng" dirty="0"/>
              <a:t>Table</a:t>
            </a:r>
            <a:r>
              <a:rPr lang="en-US" dirty="0"/>
              <a:t> </a:t>
            </a:r>
            <a:r>
              <a:rPr lang="en-US" u="sng" dirty="0"/>
              <a:t>vehicle</a:t>
            </a:r>
            <a:endParaRPr lang="en-IN" u="sng" dirty="0"/>
          </a:p>
        </p:txBody>
      </p:sp>
      <p:pic>
        <p:nvPicPr>
          <p:cNvPr id="6" name="Content Placeholder 5">
            <a:extLst>
              <a:ext uri="{FF2B5EF4-FFF2-40B4-BE49-F238E27FC236}">
                <a16:creationId xmlns:a16="http://schemas.microsoft.com/office/drawing/2014/main" id="{BE103C0B-68C6-FF5C-DDC3-DDFAA34C3FCB}"/>
              </a:ext>
            </a:extLst>
          </p:cNvPr>
          <p:cNvPicPr>
            <a:picLocks noGrp="1" noChangeAspect="1"/>
          </p:cNvPicPr>
          <p:nvPr>
            <p:ph sz="quarter" idx="13"/>
          </p:nvPr>
        </p:nvPicPr>
        <p:blipFill>
          <a:blip r:embed="rId2"/>
          <a:stretch>
            <a:fillRect/>
          </a:stretch>
        </p:blipFill>
        <p:spPr>
          <a:xfrm>
            <a:off x="1926991" y="1601567"/>
            <a:ext cx="7529992" cy="3399069"/>
          </a:xfrm>
        </p:spPr>
      </p:pic>
      <p:sp>
        <p:nvSpPr>
          <p:cNvPr id="4" name="Text Placeholder 3">
            <a:extLst>
              <a:ext uri="{FF2B5EF4-FFF2-40B4-BE49-F238E27FC236}">
                <a16:creationId xmlns:a16="http://schemas.microsoft.com/office/drawing/2014/main" id="{A1B4D129-3716-B43C-EB3E-01D2EBEA763C}"/>
              </a:ext>
            </a:extLst>
          </p:cNvPr>
          <p:cNvSpPr>
            <a:spLocks noGrp="1"/>
          </p:cNvSpPr>
          <p:nvPr>
            <p:ph type="body" sz="half" idx="2"/>
          </p:nvPr>
        </p:nvSpPr>
        <p:spPr>
          <a:xfrm>
            <a:off x="693642" y="5420303"/>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114153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3764-5841-EFD2-C34A-B000D34F4DD9}"/>
              </a:ext>
            </a:extLst>
          </p:cNvPr>
          <p:cNvSpPr>
            <a:spLocks noGrp="1"/>
          </p:cNvSpPr>
          <p:nvPr>
            <p:ph type="title"/>
          </p:nvPr>
        </p:nvSpPr>
        <p:spPr/>
        <p:txBody>
          <a:bodyPr>
            <a:normAutofit/>
          </a:bodyPr>
          <a:lstStyle/>
          <a:p>
            <a:r>
              <a:rPr lang="en-US" sz="3200" dirty="0"/>
              <a:t>                                           </a:t>
            </a:r>
            <a:r>
              <a:rPr lang="en-US" sz="3200" u="sng" dirty="0"/>
              <a:t>table</a:t>
            </a:r>
            <a:r>
              <a:rPr lang="en-US" sz="3200" dirty="0"/>
              <a:t> </a:t>
            </a:r>
            <a:r>
              <a:rPr lang="en-US" sz="3200" u="sng" dirty="0"/>
              <a:t>manufacture</a:t>
            </a:r>
            <a:endParaRPr lang="en-IN" sz="3200" u="sng" dirty="0"/>
          </a:p>
        </p:txBody>
      </p:sp>
      <p:pic>
        <p:nvPicPr>
          <p:cNvPr id="5" name="Content Placeholder 4">
            <a:extLst>
              <a:ext uri="{FF2B5EF4-FFF2-40B4-BE49-F238E27FC236}">
                <a16:creationId xmlns:a16="http://schemas.microsoft.com/office/drawing/2014/main" id="{92A365C3-20D9-7277-7972-755B41AF48B2}"/>
              </a:ext>
            </a:extLst>
          </p:cNvPr>
          <p:cNvPicPr>
            <a:picLocks noGrp="1" noChangeAspect="1"/>
          </p:cNvPicPr>
          <p:nvPr>
            <p:ph sz="quarter" idx="13"/>
          </p:nvPr>
        </p:nvPicPr>
        <p:blipFill>
          <a:blip r:embed="rId2"/>
          <a:stretch>
            <a:fillRect/>
          </a:stretch>
        </p:blipFill>
        <p:spPr>
          <a:xfrm>
            <a:off x="2374822" y="2160194"/>
            <a:ext cx="6388688" cy="2202709"/>
          </a:xfrm>
        </p:spPr>
      </p:pic>
    </p:spTree>
    <p:extLst>
      <p:ext uri="{BB962C8B-B14F-4D97-AF65-F5344CB8AC3E}">
        <p14:creationId xmlns:p14="http://schemas.microsoft.com/office/powerpoint/2010/main" val="1691245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F308-0BBE-D13C-FB51-110750F9D3AA}"/>
              </a:ext>
            </a:extLst>
          </p:cNvPr>
          <p:cNvSpPr>
            <a:spLocks noGrp="1"/>
          </p:cNvSpPr>
          <p:nvPr>
            <p:ph type="title"/>
          </p:nvPr>
        </p:nvSpPr>
        <p:spPr>
          <a:xfrm>
            <a:off x="728759" y="331450"/>
            <a:ext cx="10396882" cy="1151965"/>
          </a:xfrm>
        </p:spPr>
        <p:txBody>
          <a:bodyPr>
            <a:normAutofit/>
          </a:bodyPr>
          <a:lstStyle/>
          <a:p>
            <a:r>
              <a:rPr lang="en-US" sz="3200" dirty="0"/>
              <a:t>                                              </a:t>
            </a:r>
            <a:r>
              <a:rPr lang="en-US" sz="3200" u="sng" dirty="0"/>
              <a:t>table</a:t>
            </a:r>
            <a:r>
              <a:rPr lang="en-US" sz="3200" dirty="0"/>
              <a:t> </a:t>
            </a:r>
            <a:r>
              <a:rPr lang="en-US" sz="3200" u="sng" dirty="0"/>
              <a:t>customer</a:t>
            </a:r>
            <a:endParaRPr lang="en-IN" sz="3200" u="sng" dirty="0"/>
          </a:p>
        </p:txBody>
      </p:sp>
      <p:pic>
        <p:nvPicPr>
          <p:cNvPr id="5" name="Content Placeholder 4">
            <a:extLst>
              <a:ext uri="{FF2B5EF4-FFF2-40B4-BE49-F238E27FC236}">
                <a16:creationId xmlns:a16="http://schemas.microsoft.com/office/drawing/2014/main" id="{7B2CD499-495C-3A20-8C5A-D872E8D45895}"/>
              </a:ext>
            </a:extLst>
          </p:cNvPr>
          <p:cNvPicPr>
            <a:picLocks noGrp="1" noChangeAspect="1"/>
          </p:cNvPicPr>
          <p:nvPr>
            <p:ph sz="quarter" idx="13"/>
          </p:nvPr>
        </p:nvPicPr>
        <p:blipFill>
          <a:blip r:embed="rId2"/>
          <a:stretch>
            <a:fillRect/>
          </a:stretch>
        </p:blipFill>
        <p:spPr>
          <a:xfrm>
            <a:off x="1326332" y="1798115"/>
            <a:ext cx="9014015" cy="2572977"/>
          </a:xfrm>
        </p:spPr>
      </p:pic>
    </p:spTree>
    <p:extLst>
      <p:ext uri="{BB962C8B-B14F-4D97-AF65-F5344CB8AC3E}">
        <p14:creationId xmlns:p14="http://schemas.microsoft.com/office/powerpoint/2010/main" val="422184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2B724-0B39-621C-E4DC-A36A693D4D06}"/>
              </a:ext>
            </a:extLst>
          </p:cNvPr>
          <p:cNvSpPr>
            <a:spLocks noGrp="1"/>
          </p:cNvSpPr>
          <p:nvPr>
            <p:ph type="title"/>
          </p:nvPr>
        </p:nvSpPr>
        <p:spPr>
          <a:xfrm>
            <a:off x="808539" y="331450"/>
            <a:ext cx="10396882" cy="1151965"/>
          </a:xfrm>
        </p:spPr>
        <p:txBody>
          <a:bodyPr>
            <a:normAutofit/>
          </a:bodyPr>
          <a:lstStyle/>
          <a:p>
            <a:r>
              <a:rPr lang="en-US" sz="3200" dirty="0"/>
              <a:t>                                                </a:t>
            </a:r>
            <a:r>
              <a:rPr lang="en-US" sz="3200" u="sng" dirty="0"/>
              <a:t>table</a:t>
            </a:r>
            <a:r>
              <a:rPr lang="en-US" sz="3200" dirty="0"/>
              <a:t> </a:t>
            </a:r>
            <a:r>
              <a:rPr lang="en-US" sz="3200" u="sng" dirty="0"/>
              <a:t>sales</a:t>
            </a:r>
            <a:endParaRPr lang="en-IN" sz="3200" u="sng" dirty="0"/>
          </a:p>
        </p:txBody>
      </p:sp>
      <p:pic>
        <p:nvPicPr>
          <p:cNvPr id="5" name="Content Placeholder 4">
            <a:extLst>
              <a:ext uri="{FF2B5EF4-FFF2-40B4-BE49-F238E27FC236}">
                <a16:creationId xmlns:a16="http://schemas.microsoft.com/office/drawing/2014/main" id="{6CA09785-A90A-09A6-D4FE-960EE24B6B77}"/>
              </a:ext>
            </a:extLst>
          </p:cNvPr>
          <p:cNvPicPr>
            <a:picLocks noGrp="1" noChangeAspect="1"/>
          </p:cNvPicPr>
          <p:nvPr>
            <p:ph sz="quarter" idx="13"/>
          </p:nvPr>
        </p:nvPicPr>
        <p:blipFill>
          <a:blip r:embed="rId2"/>
          <a:stretch>
            <a:fillRect/>
          </a:stretch>
        </p:blipFill>
        <p:spPr>
          <a:xfrm>
            <a:off x="2213351" y="1571049"/>
            <a:ext cx="6904645" cy="3258701"/>
          </a:xfrm>
        </p:spPr>
      </p:pic>
    </p:spTree>
    <p:extLst>
      <p:ext uri="{BB962C8B-B14F-4D97-AF65-F5344CB8AC3E}">
        <p14:creationId xmlns:p14="http://schemas.microsoft.com/office/powerpoint/2010/main" val="32160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1E2A-AC09-C080-9881-E2BA01C7CF84}"/>
              </a:ext>
            </a:extLst>
          </p:cNvPr>
          <p:cNvSpPr>
            <a:spLocks noGrp="1"/>
          </p:cNvSpPr>
          <p:nvPr>
            <p:ph type="title"/>
          </p:nvPr>
        </p:nvSpPr>
        <p:spPr>
          <a:xfrm>
            <a:off x="666806" y="249798"/>
            <a:ext cx="10396882" cy="1151965"/>
          </a:xfrm>
          <a:noFill/>
          <a:ln>
            <a:noFill/>
          </a:ln>
        </p:spPr>
        <p:style>
          <a:lnRef idx="0">
            <a:scrgbClr r="0" g="0" b="0"/>
          </a:lnRef>
          <a:fillRef idx="0">
            <a:scrgbClr r="0" g="0" b="0"/>
          </a:fillRef>
          <a:effectRef idx="0">
            <a:scrgbClr r="0" g="0" b="0"/>
          </a:effectRef>
          <a:fontRef idx="minor">
            <a:schemeClr val="accent1"/>
          </a:fontRef>
        </p:style>
        <p:txBody>
          <a:bodyPr>
            <a:normAutofit/>
          </a:bodyPr>
          <a:lstStyle/>
          <a:p>
            <a:r>
              <a:rPr lang="en-US" sz="2800" dirty="0"/>
              <a:t>1. List the all vehicles along with the manufacture details:</a:t>
            </a:r>
          </a:p>
        </p:txBody>
      </p:sp>
      <p:pic>
        <p:nvPicPr>
          <p:cNvPr id="6" name="Content Placeholder 5">
            <a:extLst>
              <a:ext uri="{FF2B5EF4-FFF2-40B4-BE49-F238E27FC236}">
                <a16:creationId xmlns:a16="http://schemas.microsoft.com/office/drawing/2014/main" id="{6D6D9DD2-9E9B-FC4C-2FFD-13F319D81D2C}"/>
              </a:ext>
            </a:extLst>
          </p:cNvPr>
          <p:cNvPicPr>
            <a:picLocks noGrp="1" noChangeAspect="1"/>
          </p:cNvPicPr>
          <p:nvPr>
            <p:ph sz="quarter" idx="13"/>
          </p:nvPr>
        </p:nvPicPr>
        <p:blipFill>
          <a:blip r:embed="rId2"/>
          <a:stretch>
            <a:fillRect/>
          </a:stretch>
        </p:blipFill>
        <p:spPr>
          <a:xfrm>
            <a:off x="986662" y="1611837"/>
            <a:ext cx="9316126" cy="3374906"/>
          </a:xfrm>
        </p:spPr>
      </p:pic>
    </p:spTree>
    <p:extLst>
      <p:ext uri="{BB962C8B-B14F-4D97-AF65-F5344CB8AC3E}">
        <p14:creationId xmlns:p14="http://schemas.microsoft.com/office/powerpoint/2010/main" val="3064327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20C28-6C04-997A-07FC-2803C56EE1FA}"/>
              </a:ext>
            </a:extLst>
          </p:cNvPr>
          <p:cNvSpPr>
            <a:spLocks noGrp="1"/>
          </p:cNvSpPr>
          <p:nvPr>
            <p:ph type="title"/>
          </p:nvPr>
        </p:nvSpPr>
        <p:spPr>
          <a:xfrm>
            <a:off x="502015" y="-94138"/>
            <a:ext cx="11003032" cy="1584751"/>
          </a:xfrm>
          <a:noFill/>
          <a:ln>
            <a:noFill/>
          </a:ln>
        </p:spPr>
        <p:style>
          <a:lnRef idx="0">
            <a:scrgbClr r="0" g="0" b="0"/>
          </a:lnRef>
          <a:fillRef idx="0">
            <a:scrgbClr r="0" g="0" b="0"/>
          </a:fillRef>
          <a:effectRef idx="0">
            <a:scrgbClr r="0" g="0" b="0"/>
          </a:effectRef>
          <a:fontRef idx="minor">
            <a:schemeClr val="accent1"/>
          </a:fontRef>
        </p:style>
        <p:txBody>
          <a:bodyPr>
            <a:normAutofit/>
          </a:bodyPr>
          <a:lstStyle/>
          <a:p>
            <a:r>
              <a:rPr lang="en-US" sz="2800" dirty="0"/>
              <a:t>2.Retrieve the vehicles manufactured by TVS:</a:t>
            </a:r>
          </a:p>
        </p:txBody>
      </p:sp>
      <p:pic>
        <p:nvPicPr>
          <p:cNvPr id="4" name="Content Placeholder 3">
            <a:extLst>
              <a:ext uri="{FF2B5EF4-FFF2-40B4-BE49-F238E27FC236}">
                <a16:creationId xmlns:a16="http://schemas.microsoft.com/office/drawing/2014/main" id="{1B6AE714-7B4E-A1A4-B9DD-69F97731EAFA}"/>
              </a:ext>
            </a:extLst>
          </p:cNvPr>
          <p:cNvPicPr>
            <a:picLocks noGrp="1" noChangeAspect="1"/>
          </p:cNvPicPr>
          <p:nvPr>
            <p:ph sz="quarter" idx="13"/>
          </p:nvPr>
        </p:nvPicPr>
        <p:blipFill>
          <a:blip r:embed="rId2"/>
          <a:stretch>
            <a:fillRect/>
          </a:stretch>
        </p:blipFill>
        <p:spPr>
          <a:xfrm>
            <a:off x="588934" y="1490613"/>
            <a:ext cx="10018058" cy="3311525"/>
          </a:xfrm>
        </p:spPr>
      </p:pic>
    </p:spTree>
    <p:extLst>
      <p:ext uri="{BB962C8B-B14F-4D97-AF65-F5344CB8AC3E}">
        <p14:creationId xmlns:p14="http://schemas.microsoft.com/office/powerpoint/2010/main" val="141476332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otalTime>190</TotalTime>
  <Words>392</Words>
  <Application>Microsoft Office PowerPoint</Application>
  <PresentationFormat>Widescreen</PresentationFormat>
  <Paragraphs>34</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Impact</vt:lpstr>
      <vt:lpstr>Wingdings</vt:lpstr>
      <vt:lpstr>Main Event</vt:lpstr>
      <vt:lpstr> Analyzing vehicle sales among brands to SQL query</vt:lpstr>
      <vt:lpstr>Introduction</vt:lpstr>
      <vt:lpstr>tables</vt:lpstr>
      <vt:lpstr>Table vehicle</vt:lpstr>
      <vt:lpstr>                                           table manufacture</vt:lpstr>
      <vt:lpstr>                                              table customer</vt:lpstr>
      <vt:lpstr>                                                table sales</vt:lpstr>
      <vt:lpstr>1. List the all vehicles along with the manufacture details:</vt:lpstr>
      <vt:lpstr>2.Retrieve the vehicles manufactured by TVS:</vt:lpstr>
      <vt:lpstr>3. Customers with the phone number starting with ‘908’:</vt:lpstr>
      <vt:lpstr>4.List of all customers sort by their names:</vt:lpstr>
      <vt:lpstr>5.Average price of vehicle by the year:</vt:lpstr>
      <vt:lpstr>6.Number of vehicles manufactured by each manufacture:</vt:lpstr>
      <vt:lpstr>7.All sales with the GST rate are higher than 30:</vt:lpstr>
      <vt:lpstr>8.Count the vehicles by brand:</vt:lpstr>
      <vt:lpstr>9.List all vehicles manufactured before the year 2010:</vt:lpstr>
      <vt:lpstr>10.Vehicle and the price sort by the year:</vt:lpstr>
      <vt:lpstr>11.The costliest priced vehicle each by the  manufacturer:</vt:lpstr>
      <vt:lpstr>12.average price of vehicle by the year:</vt:lpstr>
      <vt:lpstr>13.Finding the total vehicle manufactured in type=“A”.</vt:lpstr>
      <vt:lpstr>14.Find Customers and vehicles they bought:</vt:lpstr>
      <vt:lpstr>15.Total sales amount for each type of manufactured vehicles:</vt:lpstr>
      <vt:lpstr>16.Find the most expensive vehicles sold :</vt:lpstr>
      <vt:lpstr>17.Vehicles and brand sort by year :</vt:lpstr>
      <vt:lpstr>18.Find the vehicle sold for lowest price :</vt:lpstr>
      <vt:lpstr>19.find the total price for the customer with adding the gst with total price:</vt:lpstr>
      <vt:lpstr>20.Update the price of all vehicles by increasing it by 10%:</vt:lpstr>
      <vt:lpstr>21.add a column color to the vehicle table:</vt:lpstr>
      <vt:lpstr>22.Modify the price column in the vehicle table to DECIMAL(10, 2):</vt:lpstr>
      <vt:lpstr>23.Sql query to drop column ‘colour’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vehicle sales among brands to SQL query</dc:title>
  <dc:creator>pavithra.entreprener@gmail.com</dc:creator>
  <cp:lastModifiedBy>LOHIT M E</cp:lastModifiedBy>
  <cp:revision>9</cp:revision>
  <dcterms:created xsi:type="dcterms:W3CDTF">2024-07-27T06:48:12Z</dcterms:created>
  <dcterms:modified xsi:type="dcterms:W3CDTF">2024-07-30T08:15:10Z</dcterms:modified>
</cp:coreProperties>
</file>