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A9939-A46A-4177-8E6E-4DFC7554F5A7}" v="12" dt="2024-09-04T03:34:23.384"/>
    <p1510:client id="{5DCBEC00-E484-4583-8778-76732D9EC252}" v="3899" dt="2024-09-03T17:42:19.206"/>
    <p1510:client id="{C3950DD3-3C03-455E-A1BE-2776270040CC}" v="19" dt="2024-09-04T15:44:49.360"/>
    <p1510:client id="{E34598F9-AECD-4D69-984E-F19B8B7440E1}" v="21" dt="2024-09-04T15:44:1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31T17:28:3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46 105 96 0 0,'-31'-83'0'0'0,"25"71"0"0"0,-2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31T17:28:34.2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35" units="cm"/>
      <inkml:brushProperty name="height" value="0.035" units="cm"/>
    </inkml:brush>
  </inkml:definitions>
  <inkml:trace contextRef="#ctx0" brushRef="#br0">201 92 96 0 0,'0'0'0'0'0,"0"17"0"0"0,0-5 0 0 0</inkml:trace>
  <inkml:trace contextRef="#ctx0" brushRef="#br1" timeOffset="1">76 51 3000 0 0,'0'0'0'0'0,"1"23"0"0"0,-9-10-96 0 0</inkml:trace>
  <inkml:trace contextRef="#ctx0" brushRef="#br1" timeOffset="2">95 1 96 0 0,'0'0'0'0'0,"9"0"0"0"0,-3 12 0 0 0,4-2 0 0 0</inkml:trace>
  <inkml:trace contextRef="#ctx0" brushRef="#br1" timeOffset="3">13 56 96 0 0,'0'0'0'0'0,"0"14"0"0"0,-2-2 0 0 0,-9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Percentage-of-the-general-alumni-network-that-perform-certain-re-attraction-related_fig3_265913537" TargetMode="External"/><Relationship Id="rId5" Type="http://schemas.openxmlformats.org/officeDocument/2006/relationships/hyperlink" Target="https://er.educause.edu/articles/2021/5/relationship-building-the-key-to-alumni-engagement#:~:text=%EE%80%80Building%20meaningful%EE%80%81%20relationships%20with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36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1609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Implementation of the Alumni Association for the university/institute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The Hivemind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41514" y="-319254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532131" y="775368"/>
            <a:ext cx="12191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Idea/Approach	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20798" cy="7177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Hivemind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B530FC-F1EE-A363-E0B1-E51D81F4CCC1}"/>
              </a:ext>
            </a:extLst>
          </p:cNvPr>
          <p:cNvSpPr txBox="1"/>
          <p:nvPr/>
        </p:nvSpPr>
        <p:spPr>
          <a:xfrm>
            <a:off x="239697" y="1376699"/>
            <a:ext cx="11123720" cy="78790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Since there is </a:t>
            </a:r>
            <a:r>
              <a:rPr lang="en-US" b="1" dirty="0"/>
              <a:t>no one stop solution </a:t>
            </a:r>
            <a:r>
              <a:rPr lang="en-US" dirty="0"/>
              <a:t>to provide the alumni with an environment where they can maintain engagement, facilitate donations and provide valuable services such as job networking, we, with our app</a:t>
            </a:r>
            <a:r>
              <a:rPr lang="en-US" b="1" dirty="0"/>
              <a:t> ALUMNIFY </a:t>
            </a:r>
            <a:r>
              <a:rPr lang="en-US" dirty="0"/>
              <a:t>our providing them with a user-friendly, precise solution.</a:t>
            </a:r>
          </a:p>
          <a:p>
            <a:r>
              <a:rPr lang="en-US" b="1" dirty="0"/>
              <a:t>Features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Collecting </a:t>
            </a:r>
            <a:r>
              <a:rPr lang="en-US" b="1">
                <a:latin typeface="Calibri"/>
                <a:ea typeface="ＭＳ Ｐゴシック"/>
                <a:cs typeface="Calibri"/>
              </a:rPr>
              <a:t>verified</a:t>
            </a:r>
            <a:r>
              <a:rPr lang="en-US">
                <a:latin typeface="Calibri"/>
                <a:ea typeface="ＭＳ Ｐゴシック"/>
                <a:cs typeface="Calibri"/>
              </a:rPr>
              <a:t> </a:t>
            </a:r>
            <a:r>
              <a:rPr lang="en-US" b="1">
                <a:latin typeface="Calibri"/>
                <a:ea typeface="ＭＳ Ｐゴシック"/>
                <a:cs typeface="Calibri"/>
              </a:rPr>
              <a:t>database </a:t>
            </a:r>
            <a:r>
              <a:rPr lang="en-US">
                <a:latin typeface="Calibri"/>
                <a:ea typeface="ＭＳ Ｐゴシック"/>
                <a:cs typeface="Calibri"/>
              </a:rPr>
              <a:t>through </a:t>
            </a:r>
            <a:r>
              <a:rPr lang="en-US" b="1">
                <a:latin typeface="Calibri"/>
                <a:ea typeface="ＭＳ Ｐゴシック"/>
                <a:cs typeface="Calibri"/>
              </a:rPr>
              <a:t>direct collaboration with institutions </a:t>
            </a:r>
            <a:r>
              <a:rPr lang="en-US">
                <a:latin typeface="Calibri"/>
                <a:ea typeface="ＭＳ Ｐゴシック"/>
                <a:cs typeface="Calibri"/>
              </a:rPr>
              <a:t>using blockchain algorithms for cross-verification of registrations.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Providing customized </a:t>
            </a:r>
            <a:r>
              <a:rPr lang="en-US" b="1">
                <a:latin typeface="Calibri"/>
                <a:ea typeface="ＭＳ Ｐゴシック"/>
                <a:cs typeface="Calibri"/>
              </a:rPr>
              <a:t>interfaces</a:t>
            </a:r>
            <a:r>
              <a:rPr lang="en-US">
                <a:latin typeface="Calibri"/>
                <a:ea typeface="ＭＳ Ｐゴシック"/>
                <a:cs typeface="Calibri"/>
              </a:rPr>
              <a:t> for institutions, students and alumni offering distinct features to cater their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libri"/>
                <a:ea typeface="ＭＳ Ｐゴシック"/>
                <a:cs typeface="Calibri"/>
              </a:rPr>
              <a:t>Connecting</a:t>
            </a:r>
            <a:r>
              <a:rPr lang="en-US">
                <a:latin typeface="Calibri"/>
                <a:ea typeface="ＭＳ Ｐゴシック"/>
                <a:cs typeface="Calibri"/>
              </a:rPr>
              <a:t> the user to the respective </a:t>
            </a:r>
            <a:r>
              <a:rPr lang="en-US" b="1">
                <a:latin typeface="Calibri"/>
                <a:ea typeface="ＭＳ Ｐゴシック"/>
                <a:cs typeface="Calibri"/>
              </a:rPr>
              <a:t>institute community </a:t>
            </a:r>
            <a:r>
              <a:rPr lang="en-US">
                <a:latin typeface="Calibri"/>
                <a:ea typeface="ＭＳ Ｐゴシック"/>
                <a:cs typeface="Calibri"/>
              </a:rPr>
              <a:t>using the verified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Providing access to the user to an </a:t>
            </a:r>
            <a:r>
              <a:rPr lang="en-US" b="1">
                <a:latin typeface="Calibri"/>
                <a:ea typeface="ＭＳ Ｐゴシック"/>
                <a:cs typeface="Calibri"/>
              </a:rPr>
              <a:t>alumni directory </a:t>
            </a:r>
            <a:r>
              <a:rPr lang="en-US">
                <a:latin typeface="Calibri"/>
                <a:ea typeface="ＭＳ Ｐゴシック"/>
                <a:cs typeface="Calibri"/>
              </a:rPr>
              <a:t>using a ML-powered filtered search engine.</a:t>
            </a:r>
            <a:endParaRPr lang="en-US" b="1"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Creating an expansive networking environment –</a:t>
            </a:r>
            <a:r>
              <a:rPr lang="en-US" b="1">
                <a:latin typeface="Calibri"/>
                <a:ea typeface="ＭＳ Ｐゴシック"/>
                <a:cs typeface="Calibri"/>
              </a:rPr>
              <a:t> ALUMNET, </a:t>
            </a:r>
            <a:r>
              <a:rPr lang="en-US">
                <a:latin typeface="Calibri"/>
                <a:ea typeface="ＭＳ Ｐゴシック"/>
                <a:cs typeface="Calibri"/>
              </a:rPr>
              <a:t>which provides the user with various features for enhanced </a:t>
            </a:r>
            <a:r>
              <a:rPr lang="en-US" b="1">
                <a:latin typeface="Calibri"/>
                <a:ea typeface="ＭＳ Ｐゴシック"/>
                <a:cs typeface="Calibri"/>
              </a:rPr>
              <a:t>alumni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Providing a </a:t>
            </a:r>
            <a:r>
              <a:rPr lang="en-US" b="1">
                <a:latin typeface="Calibri"/>
                <a:ea typeface="ＭＳ Ｐゴシック"/>
                <a:cs typeface="Calibri"/>
              </a:rPr>
              <a:t>donation portal </a:t>
            </a:r>
            <a:r>
              <a:rPr lang="en-US">
                <a:latin typeface="Calibri"/>
                <a:ea typeface="ＭＳ Ｐゴシック"/>
                <a:cs typeface="Calibri"/>
              </a:rPr>
              <a:t>that allows the user to either </a:t>
            </a:r>
            <a:r>
              <a:rPr lang="en-US" b="1">
                <a:latin typeface="Calibri"/>
                <a:ea typeface="ＭＳ Ｐゴシック"/>
                <a:cs typeface="Calibri"/>
              </a:rPr>
              <a:t>invest</a:t>
            </a:r>
            <a:r>
              <a:rPr lang="en-US">
                <a:latin typeface="Calibri"/>
                <a:ea typeface="ＭＳ Ｐゴシック"/>
                <a:cs typeface="Calibri"/>
              </a:rPr>
              <a:t> in an ongoing project or make </a:t>
            </a:r>
            <a:r>
              <a:rPr lang="en-US" b="1">
                <a:latin typeface="Calibri"/>
                <a:ea typeface="ＭＳ Ｐゴシック"/>
                <a:cs typeface="Calibri"/>
              </a:rPr>
              <a:t>charitable donations</a:t>
            </a:r>
            <a:r>
              <a:rPr lang="en-US">
                <a:latin typeface="Calibri"/>
                <a:ea typeface="ＭＳ Ｐゴシック"/>
                <a:cs typeface="Calibri"/>
              </a:rPr>
              <a:t> to their Alma Mater , either in monetary terms, or in-kind contributions.</a:t>
            </a:r>
            <a:endParaRPr lang="en-US" b="1"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Building a </a:t>
            </a:r>
            <a:r>
              <a:rPr lang="en-US" b="1">
                <a:latin typeface="Calibri"/>
                <a:ea typeface="ＭＳ Ｐゴシック"/>
                <a:cs typeface="Calibri"/>
              </a:rPr>
              <a:t>job portal</a:t>
            </a:r>
            <a:r>
              <a:rPr lang="en-US">
                <a:latin typeface="Calibri"/>
                <a:ea typeface="ＭＳ Ｐゴシック"/>
                <a:cs typeface="Calibri"/>
              </a:rPr>
              <a:t> facilitating </a:t>
            </a:r>
            <a:r>
              <a:rPr lang="en-US" b="1">
                <a:latin typeface="Calibri"/>
                <a:ea typeface="ＭＳ Ｐゴシック"/>
                <a:cs typeface="Calibri"/>
              </a:rPr>
              <a:t>career opportunities </a:t>
            </a:r>
            <a:r>
              <a:rPr lang="en-US">
                <a:latin typeface="Calibri"/>
                <a:ea typeface="ＭＳ Ｐゴシック"/>
                <a:cs typeface="Calibri"/>
              </a:rPr>
              <a:t>by connecting with </a:t>
            </a:r>
            <a:r>
              <a:rPr lang="en-US" b="1">
                <a:latin typeface="Calibri"/>
                <a:ea typeface="ＭＳ Ｐゴシック"/>
                <a:cs typeface="Calibri"/>
              </a:rPr>
              <a:t>potential employers </a:t>
            </a:r>
            <a:r>
              <a:rPr lang="en-US">
                <a:latin typeface="Calibri"/>
                <a:ea typeface="ＭＳ Ｐゴシック"/>
                <a:cs typeface="Calibri"/>
              </a:rPr>
              <a:t>within the</a:t>
            </a:r>
            <a:r>
              <a:rPr lang="en-US" b="1">
                <a:latin typeface="Calibri"/>
                <a:ea typeface="ＭＳ Ｐゴシック"/>
                <a:cs typeface="Calibri"/>
              </a:rPr>
              <a:t> network</a:t>
            </a:r>
            <a:r>
              <a:rPr lang="en-US">
                <a:latin typeface="Calibri"/>
                <a:ea typeface="ＭＳ Ｐゴシック"/>
                <a:cs typeface="Calibr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Providing a platform where alumni can offer mentorship to current students, sharing their expertise and guidance to help them navigate their careers.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Inspiring the current students by showcasing the success stories and notable contributions.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>
              <a:cs typeface="Calibr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25E632-1D52-9BFD-8F24-3C08E62B1E67}"/>
              </a:ext>
            </a:extLst>
          </p:cNvPr>
          <p:cNvGrpSpPr/>
          <p:nvPr/>
        </p:nvGrpSpPr>
        <p:grpSpPr>
          <a:xfrm>
            <a:off x="8894412" y="5423026"/>
            <a:ext cx="110160" cy="51840"/>
            <a:chOff x="8894412" y="5423026"/>
            <a:chExt cx="110160" cy="5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428D63-509B-D9D5-B4D7-902ED784485A}"/>
                    </a:ext>
                  </a:extLst>
                </p14:cNvPr>
                <p14:cNvContentPartPr/>
                <p14:nvPr/>
              </p14:nvContentPartPr>
              <p14:xfrm>
                <a:off x="8988012" y="5436706"/>
                <a:ext cx="16560" cy="38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428D63-509B-D9D5-B4D7-902ED78448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79012" y="5427706"/>
                  <a:ext cx="34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4F54D6-8CF7-B48C-B951-528A80167B11}"/>
                    </a:ext>
                  </a:extLst>
                </p14:cNvPr>
                <p14:cNvContentPartPr/>
                <p14:nvPr/>
              </p14:nvContentPartPr>
              <p14:xfrm>
                <a:off x="8894412" y="5423026"/>
                <a:ext cx="72720" cy="4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4F54D6-8CF7-B48C-B951-528A80167B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8292" y="5416855"/>
                  <a:ext cx="87840" cy="59165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9875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Hivemind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75FC5-6899-DC7D-C899-9894D402CFD7}"/>
              </a:ext>
            </a:extLst>
          </p:cNvPr>
          <p:cNvSpPr txBox="1"/>
          <p:nvPr/>
        </p:nvSpPr>
        <p:spPr>
          <a:xfrm>
            <a:off x="721463" y="5963848"/>
            <a:ext cx="414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Tech Stack</a:t>
            </a:r>
          </a:p>
        </p:txBody>
      </p:sp>
      <p:pic>
        <p:nvPicPr>
          <p:cNvPr id="1026" name="Picture 2" descr="Figma Logo – PNG e Vetor – Download de Logo">
            <a:extLst>
              <a:ext uri="{FF2B5EF4-FFF2-40B4-BE49-F238E27FC236}">
                <a16:creationId xmlns:a16="http://schemas.microsoft.com/office/drawing/2014/main" id="{72B9AD03-F09C-B000-D331-B57080E3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44" y="3918537"/>
            <a:ext cx="680622" cy="68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- PNG y Vector">
            <a:extLst>
              <a:ext uri="{FF2B5EF4-FFF2-40B4-BE49-F238E27FC236}">
                <a16:creationId xmlns:a16="http://schemas.microsoft.com/office/drawing/2014/main" id="{BFA786A3-CFEF-FFFF-5E9A-8AEF76D2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36" y="3615042"/>
            <a:ext cx="1285357" cy="12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 and symbol, meaning, history, PNG">
            <a:extLst>
              <a:ext uri="{FF2B5EF4-FFF2-40B4-BE49-F238E27FC236}">
                <a16:creationId xmlns:a16="http://schemas.microsoft.com/office/drawing/2014/main" id="{A43E14CA-1B28-C60D-9D32-A55BF082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21" y="4562931"/>
            <a:ext cx="661604" cy="4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 and symbol, meaning, history, PNG">
            <a:extLst>
              <a:ext uri="{FF2B5EF4-FFF2-40B4-BE49-F238E27FC236}">
                <a16:creationId xmlns:a16="http://schemas.microsoft.com/office/drawing/2014/main" id="{6BD3D194-993F-C5E2-8C82-FC57BDAE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21" y="4529496"/>
            <a:ext cx="736349" cy="4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Png">
            <a:extLst>
              <a:ext uri="{FF2B5EF4-FFF2-40B4-BE49-F238E27FC236}">
                <a16:creationId xmlns:a16="http://schemas.microsoft.com/office/drawing/2014/main" id="{C950A20B-233B-7F52-4652-880CE0F0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27" y="4511978"/>
            <a:ext cx="467309" cy="4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llection of React Logo PNG. | PlusPNG">
            <a:extLst>
              <a:ext uri="{FF2B5EF4-FFF2-40B4-BE49-F238E27FC236}">
                <a16:creationId xmlns:a16="http://schemas.microsoft.com/office/drawing/2014/main" id="{166AE724-10A7-C419-14B0-062469C4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7" y="4019224"/>
            <a:ext cx="830217" cy="4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otlin Logo Android App Development, Programming Languages, Author ...">
            <a:extLst>
              <a:ext uri="{FF2B5EF4-FFF2-40B4-BE49-F238E27FC236}">
                <a16:creationId xmlns:a16="http://schemas.microsoft.com/office/drawing/2014/main" id="{DA9E1E12-6FFD-6804-C5DA-16749F5C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40" y="5285236"/>
            <a:ext cx="826826" cy="82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 (Node.JS) – Logos Download">
            <a:extLst>
              <a:ext uri="{FF2B5EF4-FFF2-40B4-BE49-F238E27FC236}">
                <a16:creationId xmlns:a16="http://schemas.microsoft.com/office/drawing/2014/main" id="{87B13DD6-DB16-F7A2-627E-4A9CB37E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29" y="5062314"/>
            <a:ext cx="754011" cy="4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xpress.js Development Services - InApp">
            <a:extLst>
              <a:ext uri="{FF2B5EF4-FFF2-40B4-BE49-F238E27FC236}">
                <a16:creationId xmlns:a16="http://schemas.microsoft.com/office/drawing/2014/main" id="{68D0C029-CEBE-B585-48D4-E3679CEA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44" y="5040564"/>
            <a:ext cx="1000761" cy="36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eb3js Logo PNG Vector (SVG) Free Download">
            <a:extLst>
              <a:ext uri="{FF2B5EF4-FFF2-40B4-BE49-F238E27FC236}">
                <a16:creationId xmlns:a16="http://schemas.microsoft.com/office/drawing/2014/main" id="{05C3DDB7-F423-F74F-1740-89417145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61" y="5121586"/>
            <a:ext cx="429504" cy="40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B5054-098E-D4A0-EB97-BDA9825C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F6423-F99D-82E7-2EBB-2DB88A541B25}"/>
              </a:ext>
            </a:extLst>
          </p:cNvPr>
          <p:cNvSpPr txBox="1"/>
          <p:nvPr/>
        </p:nvSpPr>
        <p:spPr>
          <a:xfrm>
            <a:off x="3203130" y="641480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1050" name="Picture 26" descr="Ethereum Logo, symbol, meaning, history, PNG, brand">
            <a:extLst>
              <a:ext uri="{FF2B5EF4-FFF2-40B4-BE49-F238E27FC236}">
                <a16:creationId xmlns:a16="http://schemas.microsoft.com/office/drawing/2014/main" id="{9F355BC7-861C-38DA-5CF3-48178C0A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76" y="5493371"/>
            <a:ext cx="815368" cy="4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e Story of two Genius Scientists Behind SQL - Your Tech Story">
            <a:extLst>
              <a:ext uri="{FF2B5EF4-FFF2-40B4-BE49-F238E27FC236}">
                <a16:creationId xmlns:a16="http://schemas.microsoft.com/office/drawing/2014/main" id="{43ABBFD9-39DB-8204-7E87-212329D1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82" y="5557440"/>
            <a:ext cx="529281" cy="2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8A292C8-6498-6995-F9DD-47EDD830DFDB}"/>
              </a:ext>
            </a:extLst>
          </p:cNvPr>
          <p:cNvSpPr/>
          <p:nvPr/>
        </p:nvSpPr>
        <p:spPr>
          <a:xfrm>
            <a:off x="1359995" y="3918536"/>
            <a:ext cx="2935809" cy="203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CC7E43-DFD4-3B03-8E3F-3D660F077E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24818" y="1174262"/>
            <a:ext cx="6458553" cy="5101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882A3-D043-B056-0573-8ADCDD95DAFC}"/>
              </a:ext>
            </a:extLst>
          </p:cNvPr>
          <p:cNvSpPr txBox="1"/>
          <p:nvPr/>
        </p:nvSpPr>
        <p:spPr>
          <a:xfrm>
            <a:off x="765771" y="3352325"/>
            <a:ext cx="414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W</a:t>
            </a:r>
            <a:r>
              <a:rPr lang="en-IN" sz="2000" b="1" u="sng" dirty="0" err="1"/>
              <a:t>ireframes</a:t>
            </a:r>
            <a:endParaRPr lang="en-IN" sz="2000" b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300E3-5768-BF4E-B60B-9D660CD3A9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1420" y="1206461"/>
            <a:ext cx="4608471" cy="2158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/>
                <a:ea typeface="ＭＳ Ｐゴシック"/>
                <a:cs typeface="Times New Roman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4802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5396" y="122850"/>
            <a:ext cx="152442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Hivemind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F39BC-61BC-28AA-0C82-75D03E61438E}"/>
              </a:ext>
            </a:extLst>
          </p:cNvPr>
          <p:cNvSpPr txBox="1"/>
          <p:nvPr/>
        </p:nvSpPr>
        <p:spPr>
          <a:xfrm>
            <a:off x="451524" y="851356"/>
            <a:ext cx="11597352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</a:rPr>
              <a:t>Technical Feasibility: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Initially, the app will provide services for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android devices only </a:t>
            </a:r>
            <a:r>
              <a:rPr lang="en-US" sz="1600" dirty="0">
                <a:latin typeface="Calibri"/>
                <a:ea typeface="Calibri"/>
                <a:cs typeface="Calibri"/>
              </a:rPr>
              <a:t>and gradually we will extend it to IOS  devices.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The app will integrate with other services like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payment portals, verified databases and APIs.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As this app targets government institutions only, it is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made to handle the load accordingly</a:t>
            </a:r>
            <a:r>
              <a:rPr lang="en-US" sz="1600" dirty="0">
                <a:latin typeface="Calibri"/>
                <a:ea typeface="Calibri"/>
                <a:cs typeface="Calibri"/>
              </a:rPr>
              <a:t>. Further we will extend it for other organizations also, so the data handling capacity will be changed as per requirements.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>
                <a:latin typeface="Calibri"/>
                <a:ea typeface="Calibri"/>
                <a:cs typeface="Calibri"/>
              </a:rPr>
              <a:t>Operational Feasibility: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We will collaborate with the institutions and organizations and extract their student and alumni data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This project is made by keeping user-experience in mind and it can facilitate quicker adoption and minimize operational disruption.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>
                <a:latin typeface="Calibri"/>
                <a:ea typeface="Calibri"/>
                <a:cs typeface="Calibri"/>
              </a:rPr>
              <a:t>Market Viability: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The existing alumni connection platforms neither have a better user-experience nor do they have features which fulfil the long-term market demands.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Majority of the organizations lack an efficient alumni relations network.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b="1" dirty="0">
                <a:latin typeface="Calibri"/>
                <a:ea typeface="Calibri"/>
                <a:cs typeface="Calibri"/>
              </a:rPr>
              <a:t>Sustainability: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We will create a broad network that will gradually span every organization in the country including coaching center and will aim towards propagation overseas.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We will allocate a sufficient amount of money to increase the scalability of the project aspiring to eliminate any disruptions caused to the server to accommodate the wide range of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We will regularly keep on updating the app based on surveys and feedbacks form existing users.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600" b="1" dirty="0">
                <a:latin typeface="Calibri"/>
                <a:ea typeface="Calibri"/>
                <a:cs typeface="Calibri"/>
              </a:rPr>
              <a:t>Legal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All the data will be government verified with low apertures for forgery and scandals.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The donation platforms that we will use are all secure and encrypted.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3207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Hivemind</a:t>
            </a:r>
            <a:endParaRPr lang="en-IN" dirty="0"/>
          </a:p>
        </p:txBody>
      </p:sp>
      <p:pic>
        <p:nvPicPr>
          <p:cNvPr id="2052" name="Picture 4" descr="Audience - Free people icons">
            <a:extLst>
              <a:ext uri="{FF2B5EF4-FFF2-40B4-BE49-F238E27FC236}">
                <a16:creationId xmlns:a16="http://schemas.microsoft.com/office/drawing/2014/main" id="{05651DC5-5D1A-5034-A336-03C22B254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1630" y="1099407"/>
            <a:ext cx="623401" cy="62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2F94B-7780-78CF-CFA8-7E52821DB022}"/>
              </a:ext>
            </a:extLst>
          </p:cNvPr>
          <p:cNvSpPr txBox="1"/>
          <p:nvPr/>
        </p:nvSpPr>
        <p:spPr>
          <a:xfrm>
            <a:off x="1094630" y="1549497"/>
            <a:ext cx="17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Target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8FFC3-9FBD-9FA2-B8DC-A070F2EF3365}"/>
              </a:ext>
            </a:extLst>
          </p:cNvPr>
          <p:cNvSpPr txBox="1"/>
          <p:nvPr/>
        </p:nvSpPr>
        <p:spPr>
          <a:xfrm>
            <a:off x="609600" y="1809358"/>
            <a:ext cx="260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Government Engineering Institutions, alumni and students.</a:t>
            </a:r>
          </a:p>
        </p:txBody>
      </p:sp>
      <p:pic>
        <p:nvPicPr>
          <p:cNvPr id="2054" name="Picture 6" descr="Impact Icon #247938 - Free Icons Library">
            <a:extLst>
              <a:ext uri="{FF2B5EF4-FFF2-40B4-BE49-F238E27FC236}">
                <a16:creationId xmlns:a16="http://schemas.microsoft.com/office/drawing/2014/main" id="{EB671F57-E5BD-7365-E843-EA27F5E3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46" y="2618081"/>
            <a:ext cx="558556" cy="5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15A24-30A9-1A89-3C14-C5DCF3B9F4AE}"/>
              </a:ext>
            </a:extLst>
          </p:cNvPr>
          <p:cNvSpPr txBox="1"/>
          <p:nvPr/>
        </p:nvSpPr>
        <p:spPr>
          <a:xfrm>
            <a:off x="1037572" y="3088862"/>
            <a:ext cx="17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Direct Impact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31F09-3FFA-4C13-2D9E-7DB65B614525}"/>
              </a:ext>
            </a:extLst>
          </p:cNvPr>
          <p:cNvSpPr txBox="1"/>
          <p:nvPr/>
        </p:nvSpPr>
        <p:spPr>
          <a:xfrm>
            <a:off x="746605" y="3336993"/>
            <a:ext cx="233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Engagement through direct communication with alumni</a:t>
            </a:r>
            <a:endParaRPr lang="en-IN" sz="1400" dirty="0"/>
          </a:p>
        </p:txBody>
      </p:sp>
      <p:pic>
        <p:nvPicPr>
          <p:cNvPr id="2056" name="Picture 8" descr="Scalable Icon #4087 - Free Icons Library">
            <a:extLst>
              <a:ext uri="{FF2B5EF4-FFF2-40B4-BE49-F238E27FC236}">
                <a16:creationId xmlns:a16="http://schemas.microsoft.com/office/drawing/2014/main" id="{27701681-1269-55E0-8374-88EFEC67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46" y="4100417"/>
            <a:ext cx="47429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A10AD4-BEED-36DD-BAB2-D1193020AA58}"/>
              </a:ext>
            </a:extLst>
          </p:cNvPr>
          <p:cNvSpPr txBox="1"/>
          <p:nvPr/>
        </p:nvSpPr>
        <p:spPr>
          <a:xfrm>
            <a:off x="1094630" y="4595648"/>
            <a:ext cx="163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Scalability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96F39-1864-AA59-90D5-30AC77CBC995}"/>
              </a:ext>
            </a:extLst>
          </p:cNvPr>
          <p:cNvSpPr txBox="1"/>
          <p:nvPr/>
        </p:nvSpPr>
        <p:spPr>
          <a:xfrm>
            <a:off x="746605" y="4882644"/>
            <a:ext cx="2335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Including other organizations and institutions including coaching institutes, schools and private firms.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A1C0D-5653-72D8-8354-D284B95D250F}"/>
              </a:ext>
            </a:extLst>
          </p:cNvPr>
          <p:cNvSpPr txBox="1"/>
          <p:nvPr/>
        </p:nvSpPr>
        <p:spPr>
          <a:xfrm>
            <a:off x="3221035" y="1325616"/>
            <a:ext cx="896276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ＭＳ Ｐゴシック"/>
                <a:cs typeface="Arial"/>
              </a:rPr>
              <a:t>Social Benefits: </a:t>
            </a:r>
            <a:r>
              <a:rPr lang="en-US" dirty="0">
                <a:ea typeface="ＭＳ Ｐゴシック"/>
                <a:cs typeface="Arial"/>
              </a:rPr>
              <a:t>Fostering better alumni engagement which will lead to holistic and professional growth. Expanding job prospects for the students as well as the alumni.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ＭＳ Ｐゴシック"/>
                <a:cs typeface="Arial"/>
              </a:rPr>
              <a:t>Economic Benefits: </a:t>
            </a:r>
            <a:r>
              <a:rPr lang="en-US" dirty="0">
                <a:ea typeface="ＭＳ Ｐゴシック"/>
                <a:cs typeface="Arial"/>
              </a:rPr>
              <a:t>Aiding early startups through donations or investments for hastier growth. Promoting market expansion through provisions and opportunities for the organizations to advance their business ideas.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ea typeface="ＭＳ Ｐゴシック"/>
                <a:cs typeface="Arial"/>
              </a:rPr>
              <a:t>Long-term Impact: </a:t>
            </a:r>
            <a:r>
              <a:rPr lang="en-US" dirty="0">
                <a:ea typeface="ＭＳ Ｐゴシック"/>
                <a:cs typeface="Arial"/>
              </a:rPr>
              <a:t>The more robust the alumni network the more is the probability of placements. Improving overall ideation with respect to technology by connecting the old and experienced generation with the new-age tacky generation leading to diverse perspectives in the process thereby resulting in overall long-term sustainable development. </a:t>
            </a:r>
            <a:endParaRPr lang="en-US" b="1" dirty="0">
              <a:ea typeface="ＭＳ Ｐゴシック"/>
              <a:cs typeface="Arial"/>
            </a:endParaRPr>
          </a:p>
        </p:txBody>
      </p:sp>
      <p:pic>
        <p:nvPicPr>
          <p:cNvPr id="2058" name="Picture 10" descr="Percentage of the general alumni network that perform certain ...">
            <a:extLst>
              <a:ext uri="{FF2B5EF4-FFF2-40B4-BE49-F238E27FC236}">
                <a16:creationId xmlns:a16="http://schemas.microsoft.com/office/drawing/2014/main" id="{8E8EAD60-6E2C-3DFF-3336-BEB46905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7" y="3915717"/>
            <a:ext cx="4043390" cy="24346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2106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Hivemind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B217D-C04A-CF87-2329-4251C59D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30451"/>
            <a:ext cx="6535798" cy="3352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57AA1-4E51-6266-031E-A783E9284EB0}"/>
              </a:ext>
            </a:extLst>
          </p:cNvPr>
          <p:cNvSpPr txBox="1"/>
          <p:nvPr/>
        </p:nvSpPr>
        <p:spPr>
          <a:xfrm>
            <a:off x="7360990" y="1224376"/>
            <a:ext cx="45147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References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LinkedIn - </a:t>
            </a:r>
            <a:r>
              <a:rPr lang="en-IN" dirty="0"/>
              <a:t>for networking inspiration, extracting data for Machine Learning model training.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/>
              <a:t>Behance</a:t>
            </a:r>
            <a:r>
              <a:rPr lang="en-IN" b="1" dirty="0"/>
              <a:t> - </a:t>
            </a:r>
            <a:r>
              <a:rPr lang="en-IN" dirty="0"/>
              <a:t>for profile and success story tracking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Unstop - </a:t>
            </a:r>
            <a:r>
              <a:rPr lang="en-IN" dirty="0"/>
              <a:t>for UI cards and mentorship portals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My ALUMNI NETWORK - </a:t>
            </a:r>
            <a:r>
              <a:rPr lang="en-IN" dirty="0"/>
              <a:t>for</a:t>
            </a:r>
            <a:r>
              <a:rPr lang="en-IN" b="1" dirty="0"/>
              <a:t> </a:t>
            </a:r>
            <a:r>
              <a:rPr lang="en-IN" dirty="0"/>
              <a:t>overall user experience and feedbacks for improvisation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73FA8-3861-B636-9600-7FCB5E1632DD}"/>
              </a:ext>
            </a:extLst>
          </p:cNvPr>
          <p:cNvSpPr txBox="1"/>
          <p:nvPr/>
        </p:nvSpPr>
        <p:spPr>
          <a:xfrm>
            <a:off x="609600" y="4972593"/>
            <a:ext cx="1048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Relationship Building: The Key to Alumni Engagement | EDUCAUSE Review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Percentage of the general alumni network that perform certain... | Download Scientific Diagram (researchgate.net)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11940</TotalTime>
  <Words>805</Words>
  <Application>Microsoft Office PowerPoint</Application>
  <PresentationFormat>Widescreen</PresentationFormat>
  <Paragraphs>90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Arial,Sans-Serif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Lohitaksha Guha</cp:lastModifiedBy>
  <cp:revision>177</cp:revision>
  <dcterms:created xsi:type="dcterms:W3CDTF">2013-12-12T18:46:50Z</dcterms:created>
  <dcterms:modified xsi:type="dcterms:W3CDTF">2024-09-04T16:49:49Z</dcterms:modified>
  <cp:category/>
</cp:coreProperties>
</file>