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6" r:id="rId9"/>
    <p:sldId id="261" r:id="rId10"/>
    <p:sldId id="262"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TITLE</a:t>
            </a:r>
            <a:endParaRPr lang="en-US"/>
          </a:p>
        </p:txBody>
      </p:sp>
      <p:sp>
        <p:nvSpPr>
          <p:cNvPr id="3" name="Subtitle 2"/>
          <p:cNvSpPr>
            <a:spLocks noGrp="1"/>
          </p:cNvSpPr>
          <p:nvPr>
            <p:ph type="subTitle" idx="1"/>
          </p:nvPr>
        </p:nvSpPr>
        <p:spPr/>
        <p:txBody>
          <a:bodyPr/>
          <a:p>
            <a:r>
              <a:rPr lang="en-US"/>
              <a:t>DROWSINESS DEETCTION USING OPEN CV FACE RECOGNIZATION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normAutofit lnSpcReduction="10000"/>
          </a:bodyPr>
          <a:p>
            <a:r>
              <a:rPr lang="en-US"/>
              <a:t>A new approach towards automobile safety and security with autonomous region based automatic car system is proposed in this concept. </a:t>
            </a:r>
            <a:endParaRPr lang="en-US"/>
          </a:p>
          <a:p>
            <a:r>
              <a:rPr lang="en-US"/>
              <a:t>We propose three distinct but closely related concepts viz. a Drowsy Driver Detection system and a traffic detection system with external vehicle intrusion avoidance based concept. </a:t>
            </a:r>
            <a:endParaRPr lang="en-US"/>
          </a:p>
          <a:p>
            <a:r>
              <a:rPr lang="en-US"/>
              <a:t>In recent time's automobile fatigue related crashes have really magnified. In order to minimize these issues, we have incorporated driver alert system by monitoring both the driver's eyes as well as sensing as well as the driver situation based local environment recognition based AI system is proposed.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In this system we are going to detect sleep of the driver and alert driver using alarm. </a:t>
            </a:r>
            <a:endParaRPr lang="en-US"/>
          </a:p>
          <a:p>
            <a:r>
              <a:rPr lang="en-US"/>
              <a:t>Using camera, face is detected with the help of face detection. The main objective is the eye ball is monitoring for the fatigue detection. </a:t>
            </a:r>
            <a:endParaRPr lang="en-US"/>
          </a:p>
          <a:p>
            <a:r>
              <a:rPr lang="en-US"/>
              <a:t>The control unit control the every part in this system, if fatigue is detected the system will give the alarm using the buzzer.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EXISITNG SYSTEM</a:t>
            </a:r>
            <a:endParaRPr lang="en-US"/>
          </a:p>
        </p:txBody>
      </p:sp>
      <p:sp>
        <p:nvSpPr>
          <p:cNvPr id="3" name="Content Placeholder 2"/>
          <p:cNvSpPr>
            <a:spLocks noGrp="1"/>
          </p:cNvSpPr>
          <p:nvPr>
            <p:ph idx="1"/>
          </p:nvPr>
        </p:nvSpPr>
        <p:spPr/>
        <p:txBody>
          <a:bodyPr/>
          <a:p>
            <a:r>
              <a:rPr lang="en-US"/>
              <a:t>IR sensor placing on eye for fatigue detection the problem with the system it is having user aiding in complex with placing sensor over the eye directly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PROPOSED SYSTEM:</a:t>
            </a:r>
            <a:endParaRPr lang="en-US"/>
          </a:p>
        </p:txBody>
      </p:sp>
      <p:sp>
        <p:nvSpPr>
          <p:cNvPr id="3" name="Content Placeholder 2"/>
          <p:cNvSpPr>
            <a:spLocks noGrp="1"/>
          </p:cNvSpPr>
          <p:nvPr>
            <p:ph idx="1"/>
          </p:nvPr>
        </p:nvSpPr>
        <p:spPr/>
        <p:txBody>
          <a:bodyPr/>
          <a:p>
            <a:r>
              <a:rPr lang="en-US"/>
              <a:t>Driver Assistance system with camera</a:t>
            </a:r>
            <a:endParaRPr lang="en-US"/>
          </a:p>
          <a:p>
            <a:r>
              <a:rPr lang="en-US"/>
              <a:t>No hardware using web camera</a:t>
            </a:r>
            <a:endParaRPr lang="en-US"/>
          </a:p>
          <a:p>
            <a:r>
              <a:rPr lang="en-US"/>
              <a:t> Human detection based attention</a:t>
            </a:r>
            <a:endParaRPr lang="en-US"/>
          </a:p>
          <a:p>
            <a:endParaRPr lang="en-US"/>
          </a:p>
          <a:p>
            <a:pPr marL="0" indent="0">
              <a:buNone/>
            </a:pPr>
            <a:r>
              <a:rPr lang="en-US"/>
              <a:t>ADVANTAGES:</a:t>
            </a:r>
            <a:endParaRPr lang="en-US"/>
          </a:p>
          <a:p>
            <a:r>
              <a:rPr lang="en-US"/>
              <a:t>Driver Assistance system with cameras focusing user hash free user assistance provided</a:t>
            </a:r>
            <a:endParaRPr lang="en-US"/>
          </a:p>
          <a:p>
            <a:r>
              <a:rPr lang="en-US"/>
              <a:t>M2M communication systems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 FLOW</a:t>
            </a:r>
            <a:endParaRPr lang="en-US"/>
          </a:p>
        </p:txBody>
      </p:sp>
      <p:sp>
        <p:nvSpPr>
          <p:cNvPr id="3" name="Content Placeholder 2"/>
          <p:cNvSpPr>
            <a:spLocks noGrp="1"/>
          </p:cNvSpPr>
          <p:nvPr>
            <p:ph idx="1"/>
          </p:nvPr>
        </p:nvSpPr>
        <p:spPr/>
        <p:txBody>
          <a:bodyPr/>
          <a:p>
            <a:endParaRPr lang="en-US"/>
          </a:p>
        </p:txBody>
      </p:sp>
      <p:grpSp>
        <p:nvGrpSpPr>
          <p:cNvPr id="1073742869" name="Group 1073742868"/>
          <p:cNvGrpSpPr/>
          <p:nvPr/>
        </p:nvGrpSpPr>
        <p:grpSpPr>
          <a:xfrm>
            <a:off x="1278255" y="2413635"/>
            <a:ext cx="8970645" cy="3525520"/>
            <a:chOff x="1187" y="8178"/>
            <a:chExt cx="9133" cy="3199"/>
          </a:xfrm>
        </p:grpSpPr>
        <p:sp>
          <p:nvSpPr>
            <p:cNvPr id="1073742850" name="Rectangle 1073742849"/>
            <p:cNvSpPr/>
            <p:nvPr/>
          </p:nvSpPr>
          <p:spPr>
            <a:xfrm>
              <a:off x="1187" y="8178"/>
              <a:ext cx="1440" cy="940"/>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Input Image</a:t>
              </a:r>
              <a:endParaRPr lang="en-US"/>
            </a:p>
            <a:p>
              <a:endParaRPr lang="en-US"/>
            </a:p>
          </p:txBody>
        </p:sp>
        <p:sp>
          <p:nvSpPr>
            <p:cNvPr id="1073742853" name="Rectangle 1073742852"/>
            <p:cNvSpPr/>
            <p:nvPr/>
          </p:nvSpPr>
          <p:spPr>
            <a:xfrm>
              <a:off x="2809" y="10318"/>
              <a:ext cx="1992" cy="1059"/>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Drowsiness Alert</a:t>
              </a:r>
              <a:endParaRPr lang="en-US"/>
            </a:p>
            <a:p>
              <a:endParaRPr lang="en-US"/>
            </a:p>
          </p:txBody>
        </p:sp>
        <p:sp>
          <p:nvSpPr>
            <p:cNvPr id="1073742854" name="Rectangle 1073742853"/>
            <p:cNvSpPr/>
            <p:nvPr/>
          </p:nvSpPr>
          <p:spPr>
            <a:xfrm>
              <a:off x="5605" y="10431"/>
              <a:ext cx="1976" cy="946"/>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Recognisation Tracking</a:t>
              </a:r>
              <a:endParaRPr lang="en-US"/>
            </a:p>
            <a:p>
              <a:endParaRPr lang="en-US"/>
            </a:p>
          </p:txBody>
        </p:sp>
        <p:sp>
          <p:nvSpPr>
            <p:cNvPr id="1073742855" name="Rectangle 1073742854"/>
            <p:cNvSpPr/>
            <p:nvPr/>
          </p:nvSpPr>
          <p:spPr>
            <a:xfrm>
              <a:off x="8273" y="10431"/>
              <a:ext cx="2047" cy="934"/>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Creating Boundary Box</a:t>
              </a:r>
              <a:endParaRPr lang="en-US"/>
            </a:p>
            <a:p>
              <a:endParaRPr lang="en-US"/>
            </a:p>
            <a:p>
              <a:endParaRPr lang="en-US"/>
            </a:p>
          </p:txBody>
        </p:sp>
        <p:sp>
          <p:nvSpPr>
            <p:cNvPr id="1073742856" name="Rectangle 1073742855"/>
            <p:cNvSpPr/>
            <p:nvPr/>
          </p:nvSpPr>
          <p:spPr>
            <a:xfrm>
              <a:off x="3192" y="8178"/>
              <a:ext cx="2117" cy="940"/>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Pre-Processing</a:t>
              </a:r>
              <a:endParaRPr lang="en-US"/>
            </a:p>
            <a:p>
              <a:endParaRPr lang="en-US"/>
            </a:p>
          </p:txBody>
        </p:sp>
        <p:sp>
          <p:nvSpPr>
            <p:cNvPr id="1073742857" name="Rectangle 1073742856"/>
            <p:cNvSpPr/>
            <p:nvPr/>
          </p:nvSpPr>
          <p:spPr>
            <a:xfrm>
              <a:off x="6141" y="8178"/>
              <a:ext cx="1440" cy="940"/>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 Haarcascade</a:t>
              </a:r>
              <a:endParaRPr lang="en-US"/>
            </a:p>
            <a:p>
              <a:endParaRPr lang="en-US"/>
            </a:p>
            <a:p>
              <a:endParaRPr lang="en-US"/>
            </a:p>
          </p:txBody>
        </p:sp>
        <p:sp>
          <p:nvSpPr>
            <p:cNvPr id="1073742858" name="Rectangle 1073742857"/>
            <p:cNvSpPr/>
            <p:nvPr/>
          </p:nvSpPr>
          <p:spPr>
            <a:xfrm>
              <a:off x="8357" y="8178"/>
              <a:ext cx="1440" cy="940"/>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t>Eye Detection</a:t>
              </a:r>
              <a:endParaRPr lang="en-US"/>
            </a:p>
            <a:p>
              <a:endParaRPr lang="en-US"/>
            </a:p>
            <a:p>
              <a:endParaRPr lang="en-US"/>
            </a:p>
          </p:txBody>
        </p:sp>
        <p:cxnSp>
          <p:nvCxnSpPr>
            <p:cNvPr id="1073742862" name="Straight Arrow Connector 1073742861"/>
            <p:cNvCxnSpPr/>
            <p:nvPr/>
          </p:nvCxnSpPr>
          <p:spPr>
            <a:xfrm>
              <a:off x="2627" y="8668"/>
              <a:ext cx="565" cy="0"/>
            </a:xfrm>
            <a:prstGeom prst="straightConnector1">
              <a:avLst/>
            </a:prstGeom>
            <a:ln w="9525" cap="flat" cmpd="sng">
              <a:solidFill>
                <a:srgbClr val="000000"/>
              </a:solidFill>
              <a:prstDash val="solid"/>
              <a:headEnd type="none" w="med" len="med"/>
              <a:tailEnd type="triangle" w="med" len="med"/>
            </a:ln>
          </p:spPr>
        </p:cxnSp>
        <p:cxnSp>
          <p:nvCxnSpPr>
            <p:cNvPr id="1073742863" name="Straight Arrow Connector 1073742862"/>
            <p:cNvCxnSpPr/>
            <p:nvPr/>
          </p:nvCxnSpPr>
          <p:spPr>
            <a:xfrm>
              <a:off x="5309" y="8668"/>
              <a:ext cx="832" cy="0"/>
            </a:xfrm>
            <a:prstGeom prst="straightConnector1">
              <a:avLst/>
            </a:prstGeom>
            <a:ln w="9525" cap="flat" cmpd="sng">
              <a:solidFill>
                <a:srgbClr val="000000"/>
              </a:solidFill>
              <a:prstDash val="solid"/>
              <a:headEnd type="none" w="med" len="med"/>
              <a:tailEnd type="triangle" w="med" len="med"/>
            </a:ln>
          </p:spPr>
        </p:cxnSp>
        <p:cxnSp>
          <p:nvCxnSpPr>
            <p:cNvPr id="1073742864" name="Straight Arrow Connector 1073742863"/>
            <p:cNvCxnSpPr/>
            <p:nvPr/>
          </p:nvCxnSpPr>
          <p:spPr>
            <a:xfrm>
              <a:off x="7581" y="8860"/>
              <a:ext cx="776" cy="0"/>
            </a:xfrm>
            <a:prstGeom prst="straightConnector1">
              <a:avLst/>
            </a:prstGeom>
            <a:ln w="9525" cap="flat" cmpd="sng">
              <a:solidFill>
                <a:srgbClr val="000000"/>
              </a:solidFill>
              <a:prstDash val="solid"/>
              <a:headEnd type="none" w="med" len="med"/>
              <a:tailEnd type="triangle" w="med" len="med"/>
            </a:ln>
          </p:spPr>
        </p:cxnSp>
        <p:cxnSp>
          <p:nvCxnSpPr>
            <p:cNvPr id="1073742865" name="Straight Arrow Connector 1073742864"/>
            <p:cNvCxnSpPr/>
            <p:nvPr/>
          </p:nvCxnSpPr>
          <p:spPr>
            <a:xfrm>
              <a:off x="9064" y="9118"/>
              <a:ext cx="28" cy="1313"/>
            </a:xfrm>
            <a:prstGeom prst="straightConnector1">
              <a:avLst/>
            </a:prstGeom>
            <a:ln w="9525" cap="flat" cmpd="sng">
              <a:solidFill>
                <a:srgbClr val="000000"/>
              </a:solidFill>
              <a:prstDash val="solid"/>
              <a:headEnd type="none" w="med" len="med"/>
              <a:tailEnd type="triangle" w="med" len="med"/>
            </a:ln>
          </p:spPr>
        </p:cxnSp>
        <p:cxnSp>
          <p:nvCxnSpPr>
            <p:cNvPr id="1073742866" name="Straight Arrow Connector 1073742865"/>
            <p:cNvCxnSpPr/>
            <p:nvPr/>
          </p:nvCxnSpPr>
          <p:spPr>
            <a:xfrm flipH="1">
              <a:off x="7581" y="10965"/>
              <a:ext cx="692" cy="14"/>
            </a:xfrm>
            <a:prstGeom prst="straightConnector1">
              <a:avLst/>
            </a:prstGeom>
            <a:ln w="9525" cap="flat" cmpd="sng">
              <a:solidFill>
                <a:srgbClr val="000000"/>
              </a:solidFill>
              <a:prstDash val="solid"/>
              <a:headEnd type="none" w="med" len="med"/>
              <a:tailEnd type="triangle" w="med" len="med"/>
            </a:ln>
          </p:spPr>
        </p:cxnSp>
        <p:cxnSp>
          <p:nvCxnSpPr>
            <p:cNvPr id="1073742867" name="Straight Arrow Connector 1073742866"/>
            <p:cNvCxnSpPr/>
            <p:nvPr/>
          </p:nvCxnSpPr>
          <p:spPr>
            <a:xfrm flipH="1">
              <a:off x="4801" y="10965"/>
              <a:ext cx="720" cy="0"/>
            </a:xfrm>
            <a:prstGeom prst="straightConnector1">
              <a:avLst/>
            </a:prstGeom>
            <a:ln w="9525" cap="flat" cmpd="sng">
              <a:solidFill>
                <a:srgbClr val="000000"/>
              </a:solidFill>
              <a:prstDash val="solid"/>
              <a:headEnd type="none" w="med" len="med"/>
              <a:tailEnd type="triangl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EAR FORMULA</a:t>
            </a:r>
            <a:endParaRPr lang="en-US"/>
          </a:p>
        </p:txBody>
      </p:sp>
      <p:pic>
        <p:nvPicPr>
          <p:cNvPr id="4" name="Content Placeholder 3" descr="drow formula"/>
          <p:cNvPicPr>
            <a:picLocks noChangeAspect="1"/>
          </p:cNvPicPr>
          <p:nvPr>
            <p:ph idx="1"/>
          </p:nvPr>
        </p:nvPicPr>
        <p:blipFill>
          <a:blip r:embed="rId1"/>
          <a:stretch>
            <a:fillRect/>
          </a:stretch>
        </p:blipFill>
        <p:spPr>
          <a:xfrm>
            <a:off x="1002665" y="1529080"/>
            <a:ext cx="7437755" cy="622300"/>
          </a:xfrm>
          <a:prstGeom prst="rect">
            <a:avLst/>
          </a:prstGeom>
        </p:spPr>
      </p:pic>
      <p:pic>
        <p:nvPicPr>
          <p:cNvPr id="5" name="Picture 4" descr="DROW SIX"/>
          <p:cNvPicPr>
            <a:picLocks noChangeAspect="1"/>
          </p:cNvPicPr>
          <p:nvPr/>
        </p:nvPicPr>
        <p:blipFill>
          <a:blip r:embed="rId2"/>
          <a:stretch>
            <a:fillRect/>
          </a:stretch>
        </p:blipFill>
        <p:spPr>
          <a:xfrm>
            <a:off x="1555115" y="2921635"/>
            <a:ext cx="4422140" cy="2263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Software Used:</a:t>
            </a:r>
            <a:endParaRPr lang="en-US"/>
          </a:p>
          <a:p>
            <a:r>
              <a:rPr lang="en-US"/>
              <a:t>Python</a:t>
            </a:r>
            <a:endParaRPr lang="en-US"/>
          </a:p>
          <a:p>
            <a:r>
              <a:rPr lang="en-US"/>
              <a:t>Open-CV</a:t>
            </a:r>
            <a:endParaRPr lang="en-US"/>
          </a:p>
          <a:p>
            <a:pPr marL="0" indent="0">
              <a:buNone/>
            </a:pPr>
            <a:r>
              <a:rPr lang="en-US"/>
              <a:t>RESULT:</a:t>
            </a:r>
            <a:endParaRPr lang="en-US"/>
          </a:p>
          <a:p>
            <a:r>
              <a:rPr lang="en-US"/>
              <a:t>This system mainly used to detect the sleep and alert the driver, So that we can reduce the maximum road accidents. The system will alert the driver using the buzzer when the driver eye is closed for a particular period of time.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normAutofit fontScale="60000"/>
          </a:bodyPr>
          <a:p>
            <a:pPr marL="0" indent="0">
              <a:buNone/>
            </a:pPr>
            <a:r>
              <a:rPr lang="en-US"/>
              <a:t>[I] S. G. Klauer. T. A. Dingus. V. L. Neale, , and 1. D. Sudweeks, "The impact of driver inattention on near-crash/crash risk: An analysis using the 100-car naturalistic driving study data," National Highway Traffic Safety Administration, DC, DOT HS, vol. SIO, 2006.</a:t>
            </a:r>
            <a:endParaRPr lang="en-US"/>
          </a:p>
          <a:p>
            <a:pPr marL="0" indent="0">
              <a:buNone/>
            </a:pPr>
            <a:r>
              <a:rPr lang="en-US"/>
              <a:t>[2] J. Connor, R. Norton, S. Ameratunga, E. Robinson, T. Civil, R. Dunn, J. Bailey, and R. Jackson, "Driver sleepiness and risk of serious injury to car occupants: Population based control study. " British Medical Journal, vol. 324.pp 11485-1148. 2002.</a:t>
            </a:r>
            <a:endParaRPr lang="en-US"/>
          </a:p>
          <a:p>
            <a:pPr marL="0" indent="0">
              <a:buNone/>
            </a:pPr>
            <a:r>
              <a:rPr lang="en-US"/>
              <a:t>[3] V.Saini et ai, (JJCSlT) International Journal of Computer Science and Information Technologies, Vol. 5 (3) ,2014,4245-4249.</a:t>
            </a:r>
            <a:endParaRPr lang="en-US"/>
          </a:p>
          <a:p>
            <a:pPr marL="0" indent="0">
              <a:buNone/>
            </a:pPr>
            <a:r>
              <a:rPr lang="en-US"/>
              <a:t>[4] L. M. Bergasa, J. Nuevo, M. A Sotelo, R. Barea, and M. E. L. Guill' en,"Real-time system for monitoring driver vigilance," IEEE Transactions on Intelligent Transportation Systems, vol. 7, no. I, pp. 63-77, 2006.</a:t>
            </a:r>
            <a:endParaRPr lang="en-US"/>
          </a:p>
          <a:p>
            <a:pPr marL="0" indent="0">
              <a:buNone/>
            </a:pPr>
            <a:r>
              <a:rPr lang="en-US"/>
              <a:t>[5] M. Neji, A Wali, A.M. Alimi. Towards an Intelligent Information Research SystemBased on the Human Behavior : Recognition of User Emotional State. 12th IEEE/ ACIS International Conference on Computer and Information Sci-ence(20 13).Japan.</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2956</Words>
  <Application>WPS Presentation</Application>
  <PresentationFormat>Widescreen</PresentationFormat>
  <Paragraphs>74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TITLE</vt:lpstr>
      <vt:lpstr>ABSTRACT:</vt:lpstr>
      <vt:lpstr>INTRODUCTION:</vt:lpstr>
      <vt:lpstr>EXISITNG SYSTEM</vt:lpstr>
      <vt:lpstr>PROPOSED SYSTEM:</vt:lpstr>
      <vt:lpstr>WORK FLOW</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DSP</dc:creator>
  <cp:lastModifiedBy>DSP</cp:lastModifiedBy>
  <cp:revision>6</cp:revision>
  <dcterms:created xsi:type="dcterms:W3CDTF">2019-01-23T14:33:00Z</dcterms:created>
  <dcterms:modified xsi:type="dcterms:W3CDTF">2019-02-22T17:13:02Z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