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67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</a:t>
            </a:r>
            <a:r>
              <a:rPr lang="en-GB" b="1"/>
              <a:t>Number: COM G-14</a:t>
            </a:r>
            <a:endParaRPr lang="en-GB" b="1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56226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20201CEI0076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 LOHITH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20201CEI0003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 SATHVIK GOUD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20201CEI0012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 RAGHAVENDRA KUMAR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Mr. Md. SHAKIR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 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77FED1-05B4-44DA-10A4-A8A5C7C05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5793"/>
              </p:ext>
            </p:extLst>
          </p:nvPr>
        </p:nvGraphicFramePr>
        <p:xfrm>
          <a:off x="1012310" y="1782933"/>
          <a:ext cx="7353924" cy="3083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13070">
                  <a:extLst>
                    <a:ext uri="{9D8B030D-6E8A-4147-A177-3AD203B41FA5}">
                      <a16:colId xmlns:a16="http://schemas.microsoft.com/office/drawing/2014/main" val="460088794"/>
                    </a:ext>
                  </a:extLst>
                </a:gridCol>
                <a:gridCol w="4676578">
                  <a:extLst>
                    <a:ext uri="{9D8B030D-6E8A-4147-A177-3AD203B41FA5}">
                      <a16:colId xmlns:a16="http://schemas.microsoft.com/office/drawing/2014/main" val="2882519442"/>
                    </a:ext>
                  </a:extLst>
                </a:gridCol>
                <a:gridCol w="1364276">
                  <a:extLst>
                    <a:ext uri="{9D8B030D-6E8A-4147-A177-3AD203B41FA5}">
                      <a16:colId xmlns:a16="http://schemas.microsoft.com/office/drawing/2014/main" val="1127377630"/>
                    </a:ext>
                  </a:extLst>
                </a:gridCol>
              </a:tblGrid>
              <a:tr h="403851"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</a:pPr>
                      <a:r>
                        <a:rPr lang="en-US" sz="1600">
                          <a:effectLst/>
                        </a:rPr>
                        <a:t>Project</a:t>
                      </a:r>
                      <a:r>
                        <a:rPr lang="en-US" sz="1600" spc="-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Initiation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4093801"/>
                  </a:ext>
                </a:extLst>
              </a:tr>
              <a:tr h="261486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 dirty="0">
                          <a:effectLst/>
                        </a:rPr>
                        <a:t>Research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Requirement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Gathering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3720814"/>
                  </a:ext>
                </a:extLst>
              </a:tr>
              <a:tr h="403851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Software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Development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875315"/>
                  </a:ext>
                </a:extLst>
              </a:tr>
              <a:tr h="402398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Hardware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Procurement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1594142"/>
                  </a:ext>
                </a:extLst>
              </a:tr>
              <a:tr h="403851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Installation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Setup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629777"/>
                  </a:ext>
                </a:extLst>
              </a:tr>
              <a:tr h="401672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Testing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Quality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Assurance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2482958"/>
                  </a:ext>
                </a:extLst>
              </a:tr>
              <a:tr h="402398"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Documentation</a:t>
                      </a:r>
                      <a:r>
                        <a:rPr lang="en-US" sz="1600" spc="-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User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Manuals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lang="en-US" sz="1600">
                          <a:effectLst/>
                        </a:rPr>
                        <a:t>Week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5253224"/>
                  </a:ext>
                </a:extLst>
              </a:tr>
              <a:tr h="403851"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</a:pPr>
                      <a:r>
                        <a:rPr lang="en-US" sz="1600">
                          <a:effectLst/>
                        </a:rPr>
                        <a:t>Project</a:t>
                      </a:r>
                      <a:r>
                        <a:rPr lang="en-US" sz="1600" spc="-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Review and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Finalization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898"/>
            <a:ext cx="10515600" cy="4758065"/>
          </a:xfrm>
        </p:spPr>
        <p:txBody>
          <a:bodyPr/>
          <a:lstStyle/>
          <a:p>
            <a:pPr marL="0" indent="0" algn="just">
              <a:spcBef>
                <a:spcPts val="760"/>
              </a:spcBef>
              <a:buNone/>
            </a:pP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4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US" sz="1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5748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Outcome: The synthesis of findings from the literature survey can lead to the development of an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smart traffic control framework. This framework leverages Arduino Nano for real-time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 incorporates CCTV surveillance for data acquisition, integrates IoT for connectivity, and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algorithms for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adaptive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decision-making.</a:t>
            </a:r>
          </a:p>
          <a:p>
            <a:pPr marL="63500" marR="157480" algn="just">
              <a:lnSpc>
                <a:spcPct val="150000"/>
              </a:lnSpc>
              <a:spcAft>
                <a:spcPts val="0"/>
              </a:spcAf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25"/>
              </a:spcBef>
              <a:buNone/>
            </a:pP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</a:t>
            </a:r>
            <a:r>
              <a:rPr lang="en-US" sz="14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63830"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Outcome: Implementing the proposed integrated framework can result in enhanced traffic management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efficiency. Real-time data analytics, adaptive traffic light control, and dynamic flow optimization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 to reduced congestion, shorter travel times, and overall improved traffic flow in urban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environments.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383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User-Centric</a:t>
            </a:r>
            <a:r>
              <a:rPr lang="en-US" sz="14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4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14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Compliance: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Outcome:</a:t>
            </a:r>
            <a:r>
              <a:rPr lang="en-US" sz="11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Integrating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human-centric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1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principles,</a:t>
            </a:r>
            <a:r>
              <a:rPr lang="en-US" sz="11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emphasized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1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Audible</a:t>
            </a:r>
            <a:r>
              <a:rPr lang="en-US" sz="1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alerts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sz="1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interfaces</a:t>
            </a:r>
            <a:r>
              <a:rPr lang="en-US" sz="1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1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compliance,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1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safer and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acceptable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drivers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pedestrians</a:t>
            </a:r>
            <a:r>
              <a:rPr lang="en-IN" dirty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marR="160020" algn="just">
              <a:lnSpc>
                <a:spcPct val="150000"/>
              </a:lnSpc>
              <a:spcBef>
                <a:spcPts val="9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proposed Smart Traffic Control System integrating CCTV Surveillance and Arduino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 represents a promising solution to the escalating challenges in urban traffic management. 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system harnesses the power of real-time data analytics, adaptive control mechanisms,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smarter and more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 environments.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6129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the synthesis of cutting-edge technologies, including Arduino Nano's processing capabilities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the insightful data provided by CCTV surveillance, the system can dynamically adapt to changing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conditions. The integration of solar panels not only promotes environmental sustainability but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 dependence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conventional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sources.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7"/>
            <a:ext cx="10515600" cy="1325563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1397875"/>
            <a:ext cx="10515600" cy="4642453"/>
          </a:xfrm>
        </p:spPr>
        <p:txBody>
          <a:bodyPr>
            <a:normAutofit fontScale="92500" lnSpcReduction="10000"/>
          </a:bodyPr>
          <a:lstStyle/>
          <a:p>
            <a:pPr marL="342900" marR="163195" lvl="0" indent="-342900" algn="just">
              <a:lnSpc>
                <a:spcPct val="148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Smith,</a:t>
            </a:r>
            <a:r>
              <a:rPr lang="en-US" sz="18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r>
              <a:rPr lang="en-US" sz="18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(2018).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"Challenges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Opportunities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Urban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Solutions." Journal of Urban Mobility, 15(3),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123-145.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0655" lvl="0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 R. M., &amp; Brown, A. M. (2019).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"Arduino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Transportation Systems, 25(2), 67-85.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0655" lvl="0" indent="-34290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Lee, Y. H., et al. (2020).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"CCTV Surveillance for Real-time Traffic Monitoring: A Case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in Urban Environments." Transportation Research Part C: Emerging Technologies, 35,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210-228.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2560" lvl="0" indent="-342900" algn="just">
              <a:lnSpc>
                <a:spcPct val="148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Green, M. E., et al. (2017).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"Sustainability in Traffic Control: The Role of Solar Panels in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Impact." Sustainable Cities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Society, 28, 112-128.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290" lvl="0" indent="-34290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Q. L., &amp; Chen, L. (2021).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"Human-Centric Approaches in Smart Traffic Control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 Enhancing User Experience for Compliance and Safety." Journal of Human Computer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42(4), 567-586.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290" lvl="0" indent="-342900" algn="just">
              <a:lnSpc>
                <a:spcPct val="148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3340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Patel,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R.,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(2019).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"Audible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Pedestrian Behavior." Accident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Prevention, 55, 78-92.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-163513"/>
            <a:ext cx="10515600" cy="1325563"/>
          </a:xfrm>
        </p:spPr>
        <p:txBody>
          <a:bodyPr/>
          <a:lstStyle/>
          <a:p>
            <a:r>
              <a:rPr lang="en-GB" b="1" dirty="0"/>
              <a:t>Publication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D4794-FC14-8F6D-6DBD-972150DB4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8" y="771526"/>
            <a:ext cx="5035821" cy="5114924"/>
          </a:xfrm>
        </p:spPr>
      </p:pic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/>
          <a:lstStyle/>
          <a:p>
            <a:pPr marL="63500" marR="15938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face of escalating urbanization and the ever-expanding web of road networks, efficient 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imperative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smooth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cities.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congestion not only leads to increased travel times but also poses significant challenges to safety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sustainability. In response to these challenges, we present a groundbreaking solution —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"Smart Traffic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System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CCTV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Surveillance" integrated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Arduino Nano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61925" algn="just">
              <a:lnSpc>
                <a:spcPct val="150000"/>
              </a:lnSpc>
              <a:spcBef>
                <a:spcPts val="97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is designed to revolutionize traditional traffic management paradigms by leveraging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mechanisms.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fusion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technologies, including Arduino Nano, CCTV surveillance, solar energy, and intelligent traffic lights,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responsibility.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1325563"/>
          </a:xfrm>
        </p:spPr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4652963"/>
          </a:xfrm>
        </p:spPr>
        <p:txBody>
          <a:bodyPr/>
          <a:lstStyle/>
          <a:p>
            <a:pPr marL="0" lvl="0" indent="0">
              <a:buNone/>
              <a:tabLst>
                <a:tab pos="323215" algn="l"/>
              </a:tabLst>
            </a:pP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Author:</a:t>
            </a:r>
            <a:r>
              <a:rPr lang="en-US" sz="14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Smith,</a:t>
            </a:r>
            <a:r>
              <a:rPr lang="en-US" sz="1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</a:p>
          <a:p>
            <a:pPr>
              <a:tabLst>
                <a:tab pos="323215" algn="l"/>
              </a:tabLst>
            </a:pP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Date: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2018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Topic:</a:t>
            </a:r>
            <a:r>
              <a:rPr lang="en-US" sz="1600" spc="2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"Challenges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  Opportunities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2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Urban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Management: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Review</a:t>
            </a:r>
            <a:r>
              <a:rPr lang="en-US" sz="1600" spc="2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Smart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Solutions”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Advantages: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Identified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key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challenges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urban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2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management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explored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potential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solutions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using smart technologies.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Disadvantages: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Limited discussion on the scalability and implementation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challenges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smart</a:t>
            </a:r>
            <a:r>
              <a:rPr lang="en-US" sz="1600" spc="-2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solutions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 diverse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urban landscapes.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25"/>
              </a:spcBef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Summary: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Smith's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work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provides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foundation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understanding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complex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landscape</a:t>
            </a:r>
            <a:r>
              <a:rPr lang="en-US" sz="1600" spc="-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urban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challenges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potential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benefits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smart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solutions.</a:t>
            </a:r>
          </a:p>
          <a:p>
            <a:pPr>
              <a:spcBef>
                <a:spcPts val="25"/>
              </a:spcBef>
            </a:pPr>
            <a:endParaRPr lang="en-IN" sz="12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 marL="0" lvl="0" indent="0">
              <a:spcBef>
                <a:spcPts val="90"/>
              </a:spcBef>
              <a:spcAft>
                <a:spcPts val="0"/>
              </a:spcAft>
              <a:buNone/>
              <a:tabLst>
                <a:tab pos="323215" algn="l"/>
              </a:tabLst>
            </a:pP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Author:</a:t>
            </a:r>
            <a:r>
              <a:rPr lang="en-US" sz="14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</a:t>
            </a:r>
            <a:r>
              <a:rPr lang="en-US" sz="1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R.,</a:t>
            </a:r>
            <a:r>
              <a:rPr lang="en-US" sz="1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Brown,</a:t>
            </a:r>
            <a:r>
              <a:rPr lang="en-US" sz="14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Date: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2019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3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Topic: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"Arduino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Control: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Comprehensive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Evaluation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its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Performance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Applications”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30"/>
              </a:spcBef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Advantages: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Thoroughly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evaluated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performance</a:t>
            </a:r>
            <a:r>
              <a:rPr lang="en-US" sz="1600" spc="-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Arduino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real-time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scenarios,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highlighting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its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compact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design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low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power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consumption.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3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Disadvantages: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Limited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exploration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scalability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issues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Arduino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large- scale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management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3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Summary: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Johnson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Brown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contribute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valuable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insights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into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capabilities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Arduino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control, emphasizing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its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suitability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various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applications.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FED1-692E-1D17-9FF5-810C2287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10"/>
            <a:ext cx="10515600" cy="4806403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5"/>
              </a:spcBef>
              <a:spcAft>
                <a:spcPts val="0"/>
              </a:spcAft>
              <a:buNone/>
              <a:tabLst>
                <a:tab pos="323215" algn="l"/>
              </a:tabLst>
            </a:pP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Author:</a:t>
            </a:r>
            <a:r>
              <a:rPr lang="en-US" sz="16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</a:t>
            </a:r>
            <a:r>
              <a:rPr lang="en-US" sz="1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Q.,</a:t>
            </a:r>
            <a:r>
              <a:rPr lang="en-US" sz="16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</a:t>
            </a:r>
            <a:r>
              <a:rPr lang="en-US" sz="1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"/>
              </a:spcBef>
            </a:pPr>
            <a:r>
              <a:rPr lang="en-US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Date: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2021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Topic: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"Human-Centric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Approaches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Smart</a:t>
            </a:r>
            <a:r>
              <a:rPr lang="en-US" sz="1600" spc="3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Systems: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Enhancing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User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Experience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Compliance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 Safety”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Advantages: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Focused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importance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user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experience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compliance</a:t>
            </a:r>
            <a:r>
              <a:rPr lang="en-US" sz="1600" spc="1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1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emphasizing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human-centric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design.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Disadvantages:</a:t>
            </a:r>
            <a:r>
              <a:rPr lang="en-US" sz="1600" dirty="0"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Limited</a:t>
            </a:r>
            <a:r>
              <a:rPr lang="en-US" sz="1600" dirty="0"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exploration</a:t>
            </a:r>
            <a:r>
              <a:rPr lang="en-US" sz="1600" dirty="0"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dirty="0"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 technological challenges</a:t>
            </a:r>
            <a:r>
              <a:rPr lang="en-US" sz="1600" dirty="0"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associated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with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implementing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user-centric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 systems.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Summary: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Wang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Chen's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work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underscores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need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user-focused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approach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-2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designing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 systems, promoting better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user compliance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 safety.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 marL="0" indent="0"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785"/>
              </a:spcBef>
              <a:spcAft>
                <a:spcPts val="0"/>
              </a:spcAft>
              <a:buNone/>
              <a:tabLst>
                <a:tab pos="323215" algn="l"/>
              </a:tabLst>
            </a:pP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Author: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Patel,</a:t>
            </a:r>
            <a:r>
              <a:rPr lang="en-US" sz="16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6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5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Date: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2019</a:t>
            </a:r>
            <a:endParaRPr lang="en-IN" sz="1400" spc="-1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Topic: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"Audible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Alerts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Management:</a:t>
            </a:r>
            <a:r>
              <a:rPr lang="en-US" sz="1600" spc="1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Evaluating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Impact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Driver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Pedestrian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Behavior".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Advantages: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Explored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impact</a:t>
            </a:r>
            <a:r>
              <a:rPr lang="en-US" sz="1600" spc="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audible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alerts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driver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pedestrian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behavior,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contributing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 enhanced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safety.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Disadvantages: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Limited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discussion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potential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drawbacks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relying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solely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audible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alerts,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such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as noise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pollution concerns.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lnSpc>
                <a:spcPct val="110000"/>
              </a:lnSpc>
              <a:spcBef>
                <a:spcPts val="5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Summary: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Patel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al.'s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research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sheds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light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positive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influence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audible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alerts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management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but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highlights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need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balanced approach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considering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potential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drawbacks.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marR="328930" indent="0" algn="just">
              <a:lnSpc>
                <a:spcPct val="150000"/>
              </a:lnSpc>
              <a:buNone/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18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Exploration</a:t>
            </a:r>
            <a:r>
              <a:rPr lang="en-US" sz="18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Cybersecurity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enabled</a:t>
            </a:r>
            <a:r>
              <a:rPr lang="en-US" sz="1800" b="1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6002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 the increasing integration of Internet of Things (IoT) technologies in traffic control systems,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 notable research gap concerning the comprehensive exploration of cybersecurity concerns.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literature often emphasizes the advantages of IoT, such as real time data analytics and decision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making, but falls short in addressing the potential vulnerabilities and threats associated with extensive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overlook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intricacies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connected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 within traffic management infrastructures.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58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brings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unprecedented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cybersecurity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exposes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gap.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threats,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confidentiality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sensitive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significantly to the development of robust and secure IoT enabled traffic control systems, aligning with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growing importance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cybersecurity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smart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 infrastructure.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DD40-AB3F-B626-72F6-E06D2D18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214"/>
            <a:ext cx="10515600" cy="4687613"/>
          </a:xfrm>
        </p:spPr>
        <p:txBody>
          <a:bodyPr>
            <a:noAutofit/>
          </a:bodyPr>
          <a:lstStyle/>
          <a:p>
            <a:pPr marL="0" marR="495300" indent="0" algn="just">
              <a:lnSpc>
                <a:spcPct val="150000"/>
              </a:lnSpc>
              <a:buNone/>
            </a:pP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Insufficient</a:t>
            </a:r>
            <a:r>
              <a:rPr lang="en-US" sz="16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Exploration</a:t>
            </a:r>
            <a:r>
              <a:rPr lang="en-US" sz="16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6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Ethical</a:t>
            </a:r>
            <a:r>
              <a:rPr lang="en-US" sz="16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Implications</a:t>
            </a:r>
            <a:r>
              <a:rPr lang="en-US" sz="16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b="1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Centric Traffic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6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59385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research on humancentric approaches in smart traffic control systems often emphasizes 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importance of user experience and compliance without delving deeply into the associated social 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ethical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implications.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gap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broader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societal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 that heavily rely on user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design.Topics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biases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extensive</a:t>
            </a:r>
            <a:r>
              <a:rPr lang="en-US" sz="1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collection, and the societal acceptance of intelligent traffic control systems are not adequately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literature.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Summary: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0655" indent="0" algn="just">
              <a:lnSpc>
                <a:spcPct val="15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enhancing user experience is crucial, a more comprehensive understanding of the societal 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ethical dimensions is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necessary. Future research should address questions related to the fairness,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transparency,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acceptance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humancentric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Bridging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gap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 to the development of systems that not only prioritize user experience but also align with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societal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ethical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standards,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 responsible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inclusive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 development.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04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154"/>
          </a:xfrm>
        </p:spPr>
        <p:txBody>
          <a:bodyPr>
            <a:normAutofit/>
          </a:bodyPr>
          <a:lstStyle/>
          <a:p>
            <a:pPr marL="0" indent="0">
              <a:spcBef>
                <a:spcPts val="30"/>
              </a:spcBef>
              <a:buNone/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6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Design:</a:t>
            </a:r>
            <a:endParaRPr lang="en-IN" sz="1600" b="1" spc="-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Develop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comprehensive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architecture</a:t>
            </a:r>
            <a:r>
              <a:rPr lang="en-US" sz="1600" spc="1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outlining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1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integration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of</a:t>
            </a:r>
            <a:r>
              <a:rPr lang="en-US" sz="1600" spc="1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CCTV</a:t>
            </a:r>
            <a:r>
              <a:rPr lang="en-US" sz="1600" spc="14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cameras,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Arduino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Nano, traffic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lights,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solar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panels,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other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essential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components.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3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Define communication protocols and data exchange mechanisms to ensure seamless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interaction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between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devices.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 marL="0" indent="0">
              <a:buNone/>
            </a:pP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CCTV</a:t>
            </a:r>
            <a:r>
              <a:rPr lang="en-US" sz="1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Surveillance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Integration:</a:t>
            </a:r>
            <a:endParaRPr lang="en-IN" sz="1600" b="1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Deploy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strategically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located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CCTV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cameras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capture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real-time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data,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including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vehicle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density,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flow, and potential safety hazards.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2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Implement computer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vision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algorithms for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object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detection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tracking,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enabling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interpret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live video feeds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effectively.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 marL="0" indent="0">
              <a:buNone/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16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</a:t>
            </a:r>
            <a:r>
              <a:rPr lang="en-US" sz="1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Logic:</a:t>
            </a:r>
            <a:endParaRPr lang="en-IN" sz="1600" b="1" spc="-3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Program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Arduino</a:t>
            </a:r>
            <a:r>
              <a:rPr lang="en-US" sz="1600" spc="1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Nano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process</a:t>
            </a:r>
            <a:r>
              <a:rPr lang="en-US" sz="1600" spc="12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data</a:t>
            </a:r>
            <a:r>
              <a:rPr lang="en-US" sz="1600" spc="1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received</a:t>
            </a:r>
            <a:r>
              <a:rPr lang="en-US" sz="1600" spc="13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from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CCTV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surveillance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make</a:t>
            </a:r>
            <a:r>
              <a:rPr lang="en-US" sz="1600" spc="1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dynamic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decisions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based on traffic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conditions.</a:t>
            </a:r>
          </a:p>
          <a:p>
            <a:pPr>
              <a:spcBef>
                <a:spcPts val="4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Develop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adaptive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algorithms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adjust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light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timings,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considering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factors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such</a:t>
            </a:r>
            <a:r>
              <a:rPr lang="en-US" sz="1600" spc="1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as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congestion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levels, emergency situations, and pedestrian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crossings.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606" y="945931"/>
            <a:ext cx="10515600" cy="5129048"/>
          </a:xfrm>
        </p:spPr>
        <p:txBody>
          <a:bodyPr>
            <a:normAutofit/>
          </a:bodyPr>
          <a:lstStyle/>
          <a:p>
            <a:pPr marL="0" indent="0">
              <a:spcBef>
                <a:spcPts val="45"/>
              </a:spcBef>
              <a:buNone/>
            </a:pP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Solar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16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Integration:</a:t>
            </a:r>
            <a:endParaRPr lang="en-IN" sz="1600" b="1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Install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solar</a:t>
            </a:r>
            <a:r>
              <a:rPr lang="en-US" sz="1600" spc="-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panels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-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power</a:t>
            </a:r>
            <a:r>
              <a:rPr lang="en-US" sz="1600" spc="-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the</a:t>
            </a:r>
            <a:r>
              <a:rPr lang="en-US" sz="1600" spc="-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Smart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Traffic</a:t>
            </a:r>
            <a:r>
              <a:rPr lang="en-US" sz="1600" spc="-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Control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System,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ensuring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continuous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operation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and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reducing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dependence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on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conventional power sources.</a:t>
            </a:r>
            <a:endParaRPr lang="en-IN" sz="1400" dirty="0"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>
              <a:spcBef>
                <a:spcPts val="45"/>
              </a:spcBef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Implement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an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energy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storage</a:t>
            </a:r>
            <a:r>
              <a:rPr lang="en-US" sz="1600" spc="-9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system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to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store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excess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energy</a:t>
            </a:r>
            <a:r>
              <a:rPr lang="en-US" sz="1600" spc="-8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generated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during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peak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sunlight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hours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for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use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during periods 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itchFamily="2" charset="2"/>
                <a:cs typeface="Symbol" pitchFamily="2" charset="2"/>
              </a:rPr>
              <a:t>low solar output.</a:t>
            </a:r>
            <a:endParaRPr lang="en-IN" sz="1400" dirty="0">
              <a:effectLst/>
              <a:latin typeface="Times New Roman" panose="02020603050405020304" pitchFamily="18" charset="0"/>
              <a:ea typeface="Symbol" pitchFamily="2" charset="2"/>
              <a:cs typeface="Symbol" pitchFamily="2" charset="2"/>
            </a:endParaRPr>
          </a:p>
          <a:p>
            <a:pPr marL="0" indent="0">
              <a:buNone/>
            </a:pP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6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6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Audible</a:t>
            </a:r>
            <a:r>
              <a:rPr lang="en-US" sz="1600" b="1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Alerts:</a:t>
            </a:r>
            <a:endParaRPr lang="en-IN" sz="1600" b="1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monitoring,allowing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operators to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intervene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emergencies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audible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systems,</a:t>
            </a:r>
            <a:r>
              <a:rPr lang="en-US" sz="1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activated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predefined</a:t>
            </a:r>
            <a:r>
              <a:rPr lang="en-US" sz="1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criteria,</a:t>
            </a:r>
            <a:r>
              <a:rPr lang="en-US" sz="16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notify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pedestrians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drivers 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in traffic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signals 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 situations.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r>
              <a:rPr lang="en-US" sz="16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Optimization:</a:t>
            </a:r>
            <a:endParaRPr lang="en-IN" sz="1600" b="1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r>
              <a:rPr lang="en-US" sz="16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</a:t>
            </a:r>
            <a:r>
              <a:rPr lang="en-US" sz="16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system's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responsiveness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scenarios.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real-world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testing,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system's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adaptability to dynamic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lvl="1" indent="0">
              <a:buNone/>
              <a:tabLst>
                <a:tab pos="394970" algn="l"/>
              </a:tabLst>
            </a:pPr>
            <a:r>
              <a:rPr lang="en-US" sz="1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Architecture:</a:t>
            </a:r>
            <a:endParaRPr lang="en-IN" sz="1400" b="1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1290" lvl="2" algn="just">
              <a:lnSpc>
                <a:spcPct val="100000"/>
              </a:lnSpc>
              <a:spcBef>
                <a:spcPts val="810"/>
              </a:spcBef>
              <a:tabLst>
                <a:tab pos="8001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modular and scalable architecture that integrates CCTV cameras, Arduino Nano,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lights, solar panels, and other components.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1290" lvl="2" algn="just">
              <a:lnSpc>
                <a:spcPct val="100000"/>
              </a:lnSpc>
              <a:spcBef>
                <a:spcPts val="255"/>
              </a:spcBef>
              <a:tabLst>
                <a:tab pos="79692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 communication protocols and data exchange mechanisms to ensure seamless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 devices.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spcBef>
                <a:spcPts val="60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US" sz="1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CCTV</a:t>
            </a:r>
            <a:r>
              <a:rPr lang="en-US" sz="14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Surveillance</a:t>
            </a:r>
            <a:r>
              <a:rPr lang="en-US" sz="1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Integration:</a:t>
            </a:r>
            <a:endParaRPr lang="en-IN" sz="1400" b="1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1925" lvl="2" algn="just">
              <a:lnSpc>
                <a:spcPct val="143000"/>
              </a:lnSpc>
              <a:spcBef>
                <a:spcPts val="795"/>
              </a:spcBef>
              <a:tabLst>
                <a:tab pos="80772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Strategically deploy CCTV cameras at key locations to capture real-time traffic data.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computer vision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object detection, tracking,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traffic flow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spcBef>
                <a:spcPts val="125"/>
              </a:spcBef>
              <a:spcAft>
                <a:spcPts val="0"/>
              </a:spcAft>
              <a:buNone/>
              <a:tabLst>
                <a:tab pos="495300" algn="l"/>
              </a:tabLst>
            </a:pP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1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</a:t>
            </a:r>
            <a:r>
              <a:rPr lang="en-US" sz="14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Logic:</a:t>
            </a:r>
            <a:endParaRPr lang="en-IN" sz="1400" b="1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5100" lvl="2" algn="just">
              <a:lnSpc>
                <a:spcPct val="145000"/>
              </a:lnSpc>
              <a:spcBef>
                <a:spcPts val="855"/>
              </a:spcBef>
              <a:tabLst>
                <a:tab pos="80772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Arduino Nano to process data received from CCTV surveillance and execute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spcBef>
                <a:spcPts val="125"/>
              </a:spcBef>
              <a:tabLst>
                <a:tab pos="80772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adaptive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mechanisms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traffic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timings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132</TotalTime>
  <Words>1908</Words>
  <Application>Microsoft Macintosh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Presidency University 45 Yrs</vt:lpstr>
      <vt:lpstr>PROJECT TITLE</vt:lpstr>
      <vt:lpstr>Introduction</vt:lpstr>
      <vt:lpstr>Literature Review</vt:lpstr>
      <vt:lpstr>PowerPoint Presentation</vt:lpstr>
      <vt:lpstr>Research Gaps Identified</vt:lpstr>
      <vt:lpstr>PowerPoint Presentation</vt:lpstr>
      <vt:lpstr>Proposed Methodology</vt:lpstr>
      <vt:lpstr>PowerPoint Presentation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T LOHITH</cp:lastModifiedBy>
  <cp:revision>27</cp:revision>
  <dcterms:created xsi:type="dcterms:W3CDTF">2023-03-16T03:26:27Z</dcterms:created>
  <dcterms:modified xsi:type="dcterms:W3CDTF">2024-01-12T13:39:00Z</dcterms:modified>
</cp:coreProperties>
</file>