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9296400" cy="7010400"/>
  <p:embeddedFontLst>
    <p:embeddedFont>
      <p:font typeface="Source Sans Pro" panose="020B0604020202020204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44C7C7E-23E9-444E-8365-D3CA649F19E9}">
  <a:tblStyle styleId="{444C7C7E-23E9-444E-8365-D3CA649F19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265738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659563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265738" y="6659563"/>
            <a:ext cx="4029000" cy="350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t="-1" b="14745"/>
          <a:stretch/>
        </p:blipFill>
        <p:spPr>
          <a:xfrm>
            <a:off x="0" y="-22628"/>
            <a:ext cx="12018228" cy="580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7668" y="6097612"/>
            <a:ext cx="2069109" cy="51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1647" y="104026"/>
            <a:ext cx="8362452" cy="5874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14748"/>
          <a:stretch/>
        </p:blipFill>
        <p:spPr>
          <a:xfrm>
            <a:off x="0" y="-22628"/>
            <a:ext cx="12018231" cy="580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7668" y="6097612"/>
            <a:ext cx="2069110" cy="510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9545" y="1664808"/>
            <a:ext cx="6201082" cy="299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- no image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432" y="-18243"/>
            <a:ext cx="12024574" cy="681640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14867" y="5300253"/>
            <a:ext cx="7397700" cy="4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14867" y="5728919"/>
            <a:ext cx="73977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" y="2252755"/>
            <a:ext cx="12192000" cy="23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43600" tIns="21800" rIns="43600" bIns="21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14867" y="6342054"/>
            <a:ext cx="7397700" cy="2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14338" y="2259017"/>
            <a:ext cx="11194200" cy="23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905" y="5561442"/>
            <a:ext cx="1484488" cy="71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ue divi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432" y="-18243"/>
            <a:ext cx="12024574" cy="681640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003221" y="2607983"/>
            <a:ext cx="10202700" cy="164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imary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1557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p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20946" y="1280160"/>
            <a:ext cx="4786200" cy="8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666491" y="1280160"/>
            <a:ext cx="5320200" cy="8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3"/>
          </p:nvPr>
        </p:nvSpPr>
        <p:spPr>
          <a:xfrm>
            <a:off x="406765" y="2194561"/>
            <a:ext cx="4787400" cy="388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4478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67944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4"/>
          </p:nvPr>
        </p:nvSpPr>
        <p:spPr>
          <a:xfrm>
            <a:off x="5664200" y="2194561"/>
            <a:ext cx="5296200" cy="388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4478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67944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image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420946" y="1280160"/>
            <a:ext cx="4779300" cy="47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666805" y="1280160"/>
            <a:ext cx="5268900" cy="47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4478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67944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image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420522" y="1280160"/>
            <a:ext cx="5255700" cy="233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089401" y="1279526"/>
            <a:ext cx="4883400" cy="477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4478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67944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3"/>
          </p:nvPr>
        </p:nvSpPr>
        <p:spPr>
          <a:xfrm>
            <a:off x="420522" y="3718934"/>
            <a:ext cx="5255700" cy="233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81883" y="6641870"/>
            <a:ext cx="12108000" cy="1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 b="1">
                <a:solidFill>
                  <a:srgbClr val="AAB1B7"/>
                </a:solidFill>
                <a:latin typeface="Arial"/>
                <a:ea typeface="Arial"/>
                <a:cs typeface="Arial"/>
                <a:sym typeface="Arial"/>
              </a:rPr>
              <a:t>© Cerner Corporation. All rights reserved.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374" y="6613765"/>
            <a:ext cx="420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/ no foot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- no image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432" y="-18243"/>
            <a:ext cx="12024571" cy="68164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4867" y="5300253"/>
            <a:ext cx="7397751" cy="417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4867" y="5728919"/>
            <a:ext cx="7397751" cy="287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" y="2252755"/>
            <a:ext cx="12191998" cy="23656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43600" tIns="21800" rIns="43600" bIns="21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14867" y="6342054"/>
            <a:ext cx="7397751" cy="287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4338" y="2259017"/>
            <a:ext cx="11194218" cy="23706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4744" y="5084863"/>
            <a:ext cx="2262008" cy="158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ue divi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432" y="-18243"/>
            <a:ext cx="12024571" cy="681640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4744" y="5084863"/>
            <a:ext cx="2262008" cy="158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imary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89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1557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p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20946" y="1280160"/>
            <a:ext cx="4786054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66491" y="1280160"/>
            <a:ext cx="5320139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06765" y="2194561"/>
            <a:ext cx="4787535" cy="38835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4478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67944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5664200" y="2194561"/>
            <a:ext cx="5296243" cy="38835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4478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67944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image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420946" y="1280160"/>
            <a:ext cx="4779433" cy="47889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666805" y="1280160"/>
            <a:ext cx="5268925" cy="47889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4478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67944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image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420522" y="1280160"/>
            <a:ext cx="5255683" cy="2332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089401" y="1279526"/>
            <a:ext cx="4883399" cy="4772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4478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67944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3"/>
          </p:nvPr>
        </p:nvSpPr>
        <p:spPr>
          <a:xfrm>
            <a:off x="420522" y="3718934"/>
            <a:ext cx="5255683" cy="2332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281883" y="6641870"/>
            <a:ext cx="12107916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 b="1">
                <a:solidFill>
                  <a:srgbClr val="AAB1B7"/>
                </a:solidFill>
                <a:latin typeface="Arial"/>
                <a:ea typeface="Arial"/>
                <a:cs typeface="Arial"/>
                <a:sym typeface="Arial"/>
              </a:rPr>
              <a:t>© Cerner Corporation. All rights reserved.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8374" y="6613765"/>
            <a:ext cx="420460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/ no foot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 flipH="1">
            <a:off x="0" y="813351"/>
            <a:ext cx="11540312" cy="234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193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66713" marR="0" lvl="0" indent="-36671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14338" y="1280160"/>
            <a:ext cx="10515600" cy="46096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1557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281883" y="6641870"/>
            <a:ext cx="12107916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 b="1" i="0" u="none" strike="noStrike" cap="none">
                <a:solidFill>
                  <a:srgbClr val="AAB1B7"/>
                </a:solidFill>
                <a:latin typeface="Arial"/>
                <a:ea typeface="Arial"/>
                <a:cs typeface="Arial"/>
                <a:sym typeface="Arial"/>
              </a:rPr>
              <a:t>© Cerner Corporation. All rights reserved.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8374" y="6613765"/>
            <a:ext cx="420460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70346" y="5826907"/>
            <a:ext cx="2137745" cy="10708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10800000" flipH="1">
            <a:off x="0" y="813450"/>
            <a:ext cx="11540400" cy="23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193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366712" marR="0" lvl="0" indent="-366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3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14338" y="1280160"/>
            <a:ext cx="10515600" cy="460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20040" marR="0" lvl="0" indent="-11557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15000"/>
              <a:buFont typeface="Arial"/>
              <a:buChar char="•"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3340" algn="l" rtl="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150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281883" y="6641870"/>
            <a:ext cx="12108000" cy="1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 b="1" i="0" u="none" strike="noStrike" cap="none">
                <a:solidFill>
                  <a:srgbClr val="AAB1B7"/>
                </a:solidFill>
                <a:latin typeface="Arial"/>
                <a:ea typeface="Arial"/>
                <a:cs typeface="Arial"/>
                <a:sym typeface="Arial"/>
              </a:rPr>
              <a:t>© Cerner Corporation. All rights reserved.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8374" y="6613765"/>
            <a:ext cx="420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46018" y="5957075"/>
            <a:ext cx="1349534" cy="6238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hir.or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egistry.fhir.or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Open_Source_FHIR_implementatio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/>
              <a:t>Human Readability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Clinical Documents have both narrative and data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data / narrative dynamic exists throughout the process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FHIR, every resource has a human-readable form (XHTML)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be direct rendering or human entered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Makes lots of processing easy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Duality of text vs data is an ongoing clinical issue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Within teams – use data with some narrative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Cross team referrals – narrative with some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marL="320040" marR="0" lvl="0" indent="-1854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39285"/>
              <a:buFont typeface="Arial"/>
              <a:buNone/>
            </a:pPr>
            <a:endParaRPr dirty="0"/>
          </a:p>
          <a:p>
            <a:pPr marL="320040" marR="0" lvl="0" indent="-1854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39285"/>
              <a:buFont typeface="Arial"/>
              <a:buNone/>
            </a:pPr>
            <a:endParaRPr dirty="0"/>
          </a:p>
          <a:p>
            <a:pPr marL="3200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Published at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http://hl7.org/fhir</a:t>
            </a:r>
            <a:r>
              <a:rPr lang="en-US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License: Creative Commons Public Domain (CC0) “No Rights Reserved”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most open of open licenses: HL7 waived it’s rights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HL7 owns the “FHIR” trademark &amp; defends it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Fair use of the name and icon is great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Trademark use (use FHIR for your own product/event) needs written permission (see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http://fhir.org</a:t>
            </a:r>
            <a:r>
              <a:rPr lang="en-US" dirty="0"/>
              <a:t>)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/>
              <a:t>Freely Available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/>
              <a:t>The FHIR Ethos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Focus on Implementers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Target support for common scenarios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Leverage cross-industry web technologies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Require human readability as base level of interoperability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Make content freely available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Support multiple paradigms &amp; architectures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Demonstrate best practice governance</a:t>
            </a:r>
          </a:p>
          <a:p>
            <a:pPr marL="320040" marR="0" lvl="0" indent="-320040" algn="l" rtl="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15000"/>
              <a:buFont typeface="Arial"/>
              <a:buNone/>
            </a:pPr>
            <a:endParaRPr dirty="0"/>
          </a:p>
          <a:p>
            <a:pPr marL="320040" marR="0" lvl="0" indent="-320040" algn="l" rtl="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1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/>
              <a:t>The Maturity process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Indicates level of stability: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FMM1 – 1st Draft of Resource is “done”, no build warnings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FMM2 – Tested at approved Connectathon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FMM3 – Passes QA, has passed ballot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FMM4 – Tested across scope, published, prototypes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FMM5 – 5+ production implementations in multiple countries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Normative - Production experience confirmed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Breaking changes at level 4 and 5 need community discussion. No breaking changes once normative</a:t>
            </a:r>
          </a:p>
          <a:p>
            <a:pPr marL="320040" marR="0" lvl="0" indent="-320040" algn="l" rtl="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1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Connectathons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Fundamental Development step in FHIR: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Add functionality, have a connectathon to test it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Story board that tests out connections between systems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Who comes? (&gt;200, growing continuously)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Anyone who wants the functionality to work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No interest: no connectathon, </a:t>
            </a:r>
            <a:r>
              <a:rPr lang="en-US" b="1" dirty="0"/>
              <a:t>no maturity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Any organization can hold a ‘FHIR connectathon’ (some rules)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IHE also have connectathons - more formal process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003221" y="2607983"/>
            <a:ext cx="10202700" cy="164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Profiling FHIR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Healthcare Variability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In most areas of healthcare standards, there is wide variability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No central clinical authorities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Permutation of biological and sociological complexity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Fractal use cases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Economics </a:t>
            </a:r>
            <a:r>
              <a:rPr lang="en-US" dirty="0" err="1"/>
              <a:t>favours</a:t>
            </a:r>
            <a:r>
              <a:rPr lang="en-US" dirty="0"/>
              <a:t> </a:t>
            </a:r>
            <a:r>
              <a:rPr lang="en-US" dirty="0" err="1"/>
              <a:t>balkinization</a:t>
            </a:r>
            <a:endParaRPr lang="en-US" dirty="0"/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Externalizing complexity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Legacy Data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Much confusion about the problem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Example: Allergy Tracking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750" y="1182775"/>
            <a:ext cx="7693575" cy="55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Example: Allergy Tracking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97" y="1177450"/>
            <a:ext cx="8170400" cy="53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Handling Variability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Bad Choices: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Specification only supports core – no one can use it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Specification adds everything – no one understands it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Specification picks winners – only they can use it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FHIR Approach 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Extensions - a consistent framework for extending the resources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Extensions tame the specification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14867" y="5300253"/>
            <a:ext cx="7397751" cy="417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Grahame Grieve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14867" y="5728919"/>
            <a:ext cx="7397751" cy="287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HL7 FHIR Product Director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14867" y="6342054"/>
            <a:ext cx="7397751" cy="287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11-Oct 2017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14338" y="2259017"/>
            <a:ext cx="11194218" cy="23706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/>
              <a:t>Make FHIR work for you effectively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FHIR Extension Framework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Every FHIR element can be extended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Every extension has: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Reference to a computable definition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Value – from a set of known types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Every system can read, write, store and exchange all legal extensions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All extensions are valid by schema </a:t>
            </a:r>
            <a:r>
              <a:rPr lang="en-US" dirty="0" err="1"/>
              <a:t>etc</a:t>
            </a:r>
            <a:endParaRPr lang="en-US" dirty="0"/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Handled properly by code generators, persistence tools </a:t>
            </a:r>
            <a:r>
              <a:rPr lang="en-US" dirty="0" err="1"/>
              <a:t>etc</a:t>
            </a: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FHIR Extensions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Extensions are not a silver bullet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FHIR has a sliding scale governance for extensions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Local Projects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Domain standards (e.g.  Best Practice Cardiology)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National Standards (e.g. Standard Finnish Extensions)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HL7 published extensions (corner cases with international scope)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Profiling FHIR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Need to describe ‘usage of FHIR’ for your context:</a:t>
            </a:r>
          </a:p>
          <a:p>
            <a:pPr marL="914400" marR="0" lvl="1" indent="-433069" algn="l" rtl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134166"/>
              <a:buFont typeface="Arial"/>
            </a:pPr>
            <a:r>
              <a:rPr lang="en-US" dirty="0"/>
              <a:t>Authored in a structured manner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Published in a registry &amp; Discoverable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Used as the basis for validation, code, report and UI generation.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3 main aspects: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Remove element/change multiplicity, fixed values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Change coded element binding to </a:t>
            </a:r>
            <a:r>
              <a:rPr lang="en-US" dirty="0" err="1"/>
              <a:t>ValueSet</a:t>
            </a:r>
            <a:endParaRPr lang="en-US" dirty="0"/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Adding extensions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Profiling adapts FHIR for specific scenarios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Implementation Guide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Set of formal computable statements: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Code Systems, Value Sets, </a:t>
            </a:r>
            <a:r>
              <a:rPr lang="en-US" dirty="0" err="1"/>
              <a:t>StructureDefinitions</a:t>
            </a:r>
            <a:endParaRPr lang="en-US" dirty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Capability Statements, Search Parameters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Examples, Maps, Test Cases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Published as HTML &amp; FHIR Resources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read on the web (e.g. http://hl7.org/fhir/us/core)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registered at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http://registry.fhir.org</a:t>
            </a:r>
            <a:r>
              <a:rPr lang="en-US" dirty="0"/>
              <a:t> (prototype)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from a code generator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reference in the validator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Tools, Community, Tutorials, Ecosystem all in progress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003221" y="2607983"/>
            <a:ext cx="10202700" cy="164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Open source / Generate your own?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Open Source Options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Multiple open source options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Commercial friendly licenses + IP processes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All: client frameworks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Most: server implementations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Lots of work &amp; testing invested in them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Java, C#, Pascal, </a:t>
            </a:r>
            <a:r>
              <a:rPr lang="en-US" dirty="0" err="1"/>
              <a:t>Javascript</a:t>
            </a:r>
            <a:r>
              <a:rPr lang="en-US" dirty="0"/>
              <a:t>, Swift, Python </a:t>
            </a:r>
            <a:r>
              <a:rPr lang="en-US" dirty="0" err="1"/>
              <a:t>etc</a:t>
            </a:r>
            <a:endParaRPr lang="en-US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Main registry: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http://wiki.hl7.org/index.php?title=Open_Source_FHIR_implementations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Reasons not to use Open Source Libraries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Restrictive Licensing regimes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Incompatible Platforms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Internal Architectural Standards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Restrict external dependencies / internal knowledge gaps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Generating your own code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No need to generate anything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 use generic objects in </a:t>
            </a:r>
            <a:r>
              <a:rPr lang="en-US" dirty="0" err="1"/>
              <a:t>Javascript</a:t>
            </a:r>
            <a:endParaRPr lang="en-US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But need arises quickly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~150 types in FHIR, ~ 3200 elements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Rough generation process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Know your source format options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Understand your challenges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Choose your tool (or write your own)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Source Options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82" name="Shape 282"/>
          <p:cNvGraphicFramePr/>
          <p:nvPr/>
        </p:nvGraphicFramePr>
        <p:xfrm>
          <a:off x="769150" y="1433725"/>
          <a:ext cx="10286975" cy="3157518"/>
        </p:xfrm>
        <a:graphic>
          <a:graphicData uri="http://schemas.openxmlformats.org/drawingml/2006/table">
            <a:tbl>
              <a:tblPr>
                <a:noFill/>
                <a:tableStyleId>{444C7C7E-23E9-444E-8365-D3CA649F19E9}</a:tableStyleId>
              </a:tblPr>
              <a:tblGrid>
                <a:gridCol w="16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Format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Structure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Terminology Bindings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Invariants?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Additional Metadata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Search Parameters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XML Schema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XML Schematron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JSON Schema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ShEx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RDF Declarations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Internal FHIR Definitions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83" name="Shape 283" descr="ti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945" y="5026375"/>
            <a:ext cx="950655" cy="95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Code Generation Challenges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330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/>
            </a:pPr>
            <a:r>
              <a:rPr lang="en-US"/>
              <a:t>How much metadata do you want?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Terminology Bindings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Definitional Mappings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Search Parameters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XML / JSON information gaps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Polymorphism - or not?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Profiles are not specializations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Lightning Introduction to FHIR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3"/>
          </p:nvPr>
        </p:nvSpPr>
        <p:spPr>
          <a:xfrm>
            <a:off x="414350" y="1778197"/>
            <a:ext cx="4787400" cy="479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Web Technologies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“Resources”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JSON / XML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HTTP / RESTful API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URIs / linked data / RDF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Other Facilities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Terminology Services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Profiling Language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4"/>
          </p:nvPr>
        </p:nvSpPr>
        <p:spPr>
          <a:xfrm>
            <a:off x="5671775" y="1778197"/>
            <a:ext cx="5296200" cy="479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Functional Scope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/>
              <a:t>Patient / Provider Administration 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/>
              <a:t>Core Clinical Data Set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/>
              <a:t>Medications Management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/>
              <a:t>Documents, Scheduling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/>
              <a:t>Care Planning / Process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/>
              <a:t>Financial Mgmt / Claims</a:t>
            </a:r>
          </a:p>
          <a:p>
            <a:pPr marL="457200" lvl="0" indent="-228600" rtl="0">
              <a:lnSpc>
                <a:spcPct val="100000"/>
              </a:lnSpc>
              <a:spcBef>
                <a:spcPts val="600"/>
              </a:spcBef>
            </a:pPr>
            <a:r>
              <a:rPr lang="en-US"/>
              <a:t>Decision Support Framework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Terminology Bindings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880"/>
            <a:ext cx="12192000" cy="393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Definitional Mappings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" y="1481869"/>
            <a:ext cx="12192001" cy="389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Search Parameters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330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/>
            </a:pPr>
            <a:r>
              <a:rPr lang="en-US"/>
              <a:t>How much metadata do you want?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Terminology Bindings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Definitional Mappings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Invariants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Indexing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XML / JSON information gaps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Polymorphism - or not?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Profiles are not specializations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2325"/>
            <a:ext cx="121920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XML vs JSON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XML Issue: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Element Order - Order must be correct, not in JSON</a:t>
            </a:r>
          </a:p>
          <a:p>
            <a:pPr marL="2286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JSON Issues: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Arrays - Properties that can repeat must be in arrays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Extensions on primitives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XML vs JSON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375" y="3659000"/>
            <a:ext cx="7468199" cy="2470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363" y="1340850"/>
            <a:ext cx="81248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Polymorphism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Polymorphism?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or a constraint on a set of elements?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0" y="2571600"/>
            <a:ext cx="13159851" cy="1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50" y="3995070"/>
            <a:ext cx="11263651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50" y="4845051"/>
            <a:ext cx="10850495" cy="5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Profiles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 Core Patient: Rules that apply to all patients in USA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38" y="2218313"/>
            <a:ext cx="8658225" cy="359092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Profiles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Profiles are not specializations: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resource can conform to multiple profiles at once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Resources often don’t claim to conform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Technically, this is Design by Constraint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Profiles can be treated as facades / simplified views of a resource e.g.</a:t>
            </a:r>
            <a:br>
              <a:rPr lang="en-US" dirty="0"/>
            </a:b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USCorePatient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us_p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USCorePatient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(patient);</a:t>
            </a:r>
            <a:b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us_p.race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Code Generation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complexities of XML vs JSON and the variation in healthcare complicate code generation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open source libraries have deep investments in this space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1003221" y="2607983"/>
            <a:ext cx="10202700" cy="164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Security and Safety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600" y="-21600"/>
            <a:ext cx="6480626" cy="690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Security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FHIR does not define or dictate a security model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Wide variety in security requirements and applicable law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Production PHI should always be secured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Communications (SSL/TLS)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Authentication / Access Control / Authorization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System should keep good audit logs and control over provenance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OAuth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FHIR recommends the use of OAuth to delegate authorization (and authentication)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Josh Mandel talked about OAuth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Security Choices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913" y="1392450"/>
            <a:ext cx="747712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Access Control Considerations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client read/search/create/update/delete resource?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Search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client use chained parameters?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What additional resources can be included?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Contained resources?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Transaction/Batch/Operations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Context (e.g. Break the Glass)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Security Labels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Security Labels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Mark resources for special consideration by Access Control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00" y="2280626"/>
            <a:ext cx="9324399" cy="3876676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Security Labels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Common Labels implementations must understand: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Confidentiality Codes (Unrestricted → Normal → Very Restricted)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Purpose of Use (Treatment, Research, Payment, Patient Request)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Delete After use: no local store, even in audit trail(?)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Do Not Re-use: cannot distribute further (definition?)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Audit Logging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Log everything (sign audit log)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AuditEvent</a:t>
            </a:r>
            <a:r>
              <a:rPr lang="en-US" dirty="0"/>
              <a:t> allows access/sharing of the audit log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Contents: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Event Details including outcomes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Source / Agent Attribution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Data referenced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Based on IHE ATNA work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Provenance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Track the source of all information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Provenance allows access/sharing of the source information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Contents: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Target Data Reference + Action details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Agent information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Source Data information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Based on W3C Provenance work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Web Security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Sanitize inputs (SQL injection,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Careful Error Management (‘not found’ vs ‘denied’)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Watch HTML implementations carefully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test your escaping consistency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no active content (validators enforce this)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whitelist stylesheets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careful with attachments and external references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Digital Signatures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Digital Signatures on RESTful APIs is not a well explored area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FHIR has various provisions for digital signatures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Provenances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Bundles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-US"/>
              <a:t>Not a lot of experience yet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C/R/U/D</a:t>
            </a:r>
            <a:r>
              <a:rPr lang="en-US" dirty="0">
                <a:solidFill>
                  <a:srgbClr val="CCCCCC"/>
                </a:solidFill>
              </a:rPr>
              <a:t>/E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Create: POST [base]/[Type]  (e.g. /open/Patient)</a:t>
            </a:r>
          </a:p>
          <a:p>
            <a:pPr marL="457200" lvl="0" indent="-22860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Read: GET [base]/[Type]/[id] (e.g./open/Patient/123)</a:t>
            </a:r>
            <a:br>
              <a:rPr lang="en-US" dirty="0"/>
            </a:br>
            <a:r>
              <a:rPr lang="en-US" dirty="0"/>
              <a:t>+ Search: GET [base]/[Type]?</a:t>
            </a:r>
            <a:r>
              <a:rPr lang="en-US" dirty="0" err="1"/>
              <a:t>params</a:t>
            </a:r>
            <a:r>
              <a:rPr lang="en-US" dirty="0"/>
              <a:t> (e.g. name=Cerner)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Update: PUT [base]/[Type]/[id] 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Create: DELETE [base]/[Type]/[id]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Lightning Introduction to FHIR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Safety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Safety is a property of systems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FHIR is an API - a component of a system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FHIR has no inherent safety on it’s own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System meets the user’s expectations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Intersection between systems - expectation mismatches common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Safety Principle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25" y="1175150"/>
            <a:ext cx="7116350" cy="54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Safety Check List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50" y="1280150"/>
            <a:ext cx="10002925" cy="522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003221" y="2607983"/>
            <a:ext cx="10202835" cy="16427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Understanding the FHIR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/>
              <a:t>The FHIR Ethos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89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Focus on Implementers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Target support for common scenarios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Leverage cross-industry web technologies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Require human readability as base level of interoperability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Make content freely available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Support multiple paradigms &amp; architectures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Demonstrate best practice governance</a:t>
            </a:r>
          </a:p>
          <a:p>
            <a:pPr marL="3200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5000"/>
              <a:buFont typeface="Arial"/>
              <a:buNone/>
            </a:pPr>
            <a:endParaRPr dirty="0"/>
          </a:p>
          <a:p>
            <a:pPr marL="3200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Focus on Implementers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Specification is written for one target audience: implementers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Rationale, modeling approaches, etc. kept elsewhere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Developers / Architects / business analysts / </a:t>
            </a:r>
            <a:r>
              <a:rPr lang="en-US" i="1" dirty="0"/>
              <a:t>clinical rule makers</a:t>
            </a:r>
            <a:r>
              <a:rPr lang="en-US" dirty="0"/>
              <a:t> 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Publicly available test servers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Multiple open source libraries from beginning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Java, C#, Pascal, </a:t>
            </a:r>
            <a:r>
              <a:rPr lang="en-US" dirty="0" err="1"/>
              <a:t>Javascript</a:t>
            </a:r>
            <a:r>
              <a:rPr lang="en-US" dirty="0"/>
              <a:t>, Swift, Python </a:t>
            </a:r>
            <a:r>
              <a:rPr lang="en-US" dirty="0" err="1"/>
              <a:t>etc</a:t>
            </a:r>
            <a:endParaRPr lang="en-US" dirty="0"/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Connectathons to verify specification approaches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Instances you can read and understand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Lots of examples (and they’re valid too)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14338" y="1"/>
            <a:ext cx="10515600" cy="86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US"/>
              <a:t>Common Scenarios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20945" y="1280161"/>
            <a:ext cx="10515600" cy="45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Focus on scenarios implementers ask for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Inclusion of content in core specification is based on core content rule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“We only include data elements if we are confident that most normal implementations using that resource will make use of the element”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Keep disagreements &amp; weird cases out of the specification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Easy to say, governance challenge to achieve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Resources are simple and easy to understand and use</a:t>
            </a:r>
          </a:p>
          <a:p>
            <a:pPr marL="320040" marR="0" lvl="0" indent="-18542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39285"/>
              <a:buFont typeface="Arial"/>
              <a:buNone/>
            </a:pPr>
            <a:endParaRPr dirty="0"/>
          </a:p>
          <a:p>
            <a:pPr marL="3200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1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rner_Template_2.1_WIDE">
  <a:themeElements>
    <a:clrScheme name="Cerner 2.0">
      <a:dk1>
        <a:srgbClr val="393D41"/>
      </a:dk1>
      <a:lt1>
        <a:srgbClr val="FFFFFF"/>
      </a:lt1>
      <a:dk2>
        <a:srgbClr val="393D41"/>
      </a:dk2>
      <a:lt2>
        <a:srgbClr val="FFFFFF"/>
      </a:lt2>
      <a:accent1>
        <a:srgbClr val="0D94D2"/>
      </a:accent1>
      <a:accent2>
        <a:srgbClr val="7BC143"/>
      </a:accent2>
      <a:accent3>
        <a:srgbClr val="6A737B"/>
      </a:accent3>
      <a:accent4>
        <a:srgbClr val="4DC5FF"/>
      </a:accent4>
      <a:accent5>
        <a:srgbClr val="B4B8BD"/>
      </a:accent5>
      <a:accent6>
        <a:srgbClr val="7C2B83"/>
      </a:accent6>
      <a:hlink>
        <a:srgbClr val="1A93D7"/>
      </a:hlink>
      <a:folHlink>
        <a:srgbClr val="393D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rner_Template_2.1_WIDE">
  <a:themeElements>
    <a:clrScheme name="Cerner 2.0">
      <a:dk1>
        <a:srgbClr val="393D41"/>
      </a:dk1>
      <a:lt1>
        <a:srgbClr val="FFFFFF"/>
      </a:lt1>
      <a:dk2>
        <a:srgbClr val="393D41"/>
      </a:dk2>
      <a:lt2>
        <a:srgbClr val="FFFFFF"/>
      </a:lt2>
      <a:accent1>
        <a:srgbClr val="0D94D2"/>
      </a:accent1>
      <a:accent2>
        <a:srgbClr val="7BC143"/>
      </a:accent2>
      <a:accent3>
        <a:srgbClr val="6A737B"/>
      </a:accent3>
      <a:accent4>
        <a:srgbClr val="4DC5FF"/>
      </a:accent4>
      <a:accent5>
        <a:srgbClr val="B4B8BD"/>
      </a:accent5>
      <a:accent6>
        <a:srgbClr val="7C2B83"/>
      </a:accent6>
      <a:hlink>
        <a:srgbClr val="1A93D7"/>
      </a:hlink>
      <a:folHlink>
        <a:srgbClr val="393D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1760</Words>
  <Application>Microsoft Office PowerPoint</Application>
  <PresentationFormat>Widescreen</PresentationFormat>
  <Paragraphs>358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Source Sans Pro</vt:lpstr>
      <vt:lpstr>Arial</vt:lpstr>
      <vt:lpstr>Calibri</vt:lpstr>
      <vt:lpstr>Courier New</vt:lpstr>
      <vt:lpstr>Cerner_Template_2.1_WIDE</vt:lpstr>
      <vt:lpstr>Cerner_Template_2.1_WIDE</vt:lpstr>
      <vt:lpstr>PowerPoint Presentation</vt:lpstr>
      <vt:lpstr>Make FHIR work for you effectively</vt:lpstr>
      <vt:lpstr>Lightning Introduction to FHIR</vt:lpstr>
      <vt:lpstr>PowerPoint Presentation</vt:lpstr>
      <vt:lpstr>Lightning Introduction to FHIR</vt:lpstr>
      <vt:lpstr>Understanding the FHIR Process</vt:lpstr>
      <vt:lpstr>The FHIR Ethos</vt:lpstr>
      <vt:lpstr>Focus on Implementers</vt:lpstr>
      <vt:lpstr>Common Scenarios</vt:lpstr>
      <vt:lpstr>Human Readability</vt:lpstr>
      <vt:lpstr>Freely Available</vt:lpstr>
      <vt:lpstr>The FHIR Ethos</vt:lpstr>
      <vt:lpstr>The Maturity process</vt:lpstr>
      <vt:lpstr>Connectathons</vt:lpstr>
      <vt:lpstr>Profiling FHIR</vt:lpstr>
      <vt:lpstr>Healthcare Variability</vt:lpstr>
      <vt:lpstr>Example: Allergy Tracking</vt:lpstr>
      <vt:lpstr>Example: Allergy Tracking</vt:lpstr>
      <vt:lpstr>Handling Variability</vt:lpstr>
      <vt:lpstr>FHIR Extension Framework</vt:lpstr>
      <vt:lpstr>FHIR Extensions</vt:lpstr>
      <vt:lpstr>Profiling FHIR</vt:lpstr>
      <vt:lpstr>Implementation Guide</vt:lpstr>
      <vt:lpstr>Open source / Generate your own?</vt:lpstr>
      <vt:lpstr>Open Source Options</vt:lpstr>
      <vt:lpstr>Reasons not to use Open Source Libraries</vt:lpstr>
      <vt:lpstr>Generating your own code</vt:lpstr>
      <vt:lpstr>Source Options</vt:lpstr>
      <vt:lpstr>Code Generation Challenges</vt:lpstr>
      <vt:lpstr>Terminology Bindings</vt:lpstr>
      <vt:lpstr>Definitional Mappings</vt:lpstr>
      <vt:lpstr>Search Parameters</vt:lpstr>
      <vt:lpstr>XML vs JSON</vt:lpstr>
      <vt:lpstr>XML vs JSON</vt:lpstr>
      <vt:lpstr>Polymorphism</vt:lpstr>
      <vt:lpstr>Profiles</vt:lpstr>
      <vt:lpstr>Profiles</vt:lpstr>
      <vt:lpstr>Code Generation</vt:lpstr>
      <vt:lpstr>Security and Safety</vt:lpstr>
      <vt:lpstr>Security</vt:lpstr>
      <vt:lpstr>OAuth</vt:lpstr>
      <vt:lpstr>Security Choices</vt:lpstr>
      <vt:lpstr>Access Control Considerations</vt:lpstr>
      <vt:lpstr>Security Labels</vt:lpstr>
      <vt:lpstr>Security Labels</vt:lpstr>
      <vt:lpstr>Audit Logging</vt:lpstr>
      <vt:lpstr>Provenance</vt:lpstr>
      <vt:lpstr>Web Security</vt:lpstr>
      <vt:lpstr>Digital Signatures</vt:lpstr>
      <vt:lpstr>Safety</vt:lpstr>
      <vt:lpstr>Safety Principle</vt:lpstr>
      <vt:lpstr>Safety Check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Grahame Grieve</cp:lastModifiedBy>
  <cp:revision>1</cp:revision>
  <dcterms:modified xsi:type="dcterms:W3CDTF">2017-10-11T15:57:43Z</dcterms:modified>
</cp:coreProperties>
</file>