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64" r:id="rId2"/>
    <p:sldId id="271" r:id="rId3"/>
    <p:sldId id="265" r:id="rId4"/>
    <p:sldId id="266" r:id="rId5"/>
    <p:sldId id="268" r:id="rId6"/>
    <p:sldId id="267" r:id="rId7"/>
    <p:sldId id="269" r:id="rId8"/>
    <p:sldId id="270" r:id="rId9"/>
    <p:sldId id="256" r:id="rId10"/>
    <p:sldId id="257" r:id="rId11"/>
    <p:sldId id="259" r:id="rId12"/>
    <p:sldId id="260" r:id="rId13"/>
    <p:sldId id="263" r:id="rId14"/>
    <p:sldId id="261" r:id="rId15"/>
    <p:sldId id="262" r:id="rId16"/>
    <p:sldId id="272" r:id="rId17"/>
    <p:sldId id="273" r:id="rId18"/>
    <p:sldId id="274" r:id="rId19"/>
    <p:sldId id="275" r:id="rId20"/>
    <p:sldId id="276" r:id="rId21"/>
    <p:sldId id="277" r:id="rId22"/>
    <p:sldId id="284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37" autoAdjust="0"/>
  </p:normalViewPr>
  <p:slideViewPr>
    <p:cSldViewPr>
      <p:cViewPr varScale="1">
        <p:scale>
          <a:sx n="77" d="100"/>
          <a:sy n="77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61CA-FA75-442A-9A07-3125347B72F2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DBEFA-77D7-42E0-8E7C-116410BFB0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DBEFA-77D7-42E0-8E7C-116410BFB07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1EAE7BE-24AB-439E-BDC6-561FB0B26DAA}" type="datetimeFigureOut">
              <a:rPr lang="zh-CN" altLang="en-US" smtClean="0"/>
              <a:pPr/>
              <a:t>2014-9-10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241030-C897-482B-9202-6550796B25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么么邮</a:t>
            </a:r>
            <a:endParaRPr lang="zh-CN" altLang="en-US" dirty="0"/>
          </a:p>
        </p:txBody>
      </p:sp>
      <p:pic>
        <p:nvPicPr>
          <p:cNvPr id="5" name="内容占位符 4" descr="u=1159762801,2699372505&amp;fm=21&amp;gp=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59832" y="1988840"/>
            <a:ext cx="2911250" cy="287208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么么邮 数据库模块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很黄很暴力</a:t>
            </a:r>
            <a:endParaRPr lang="en-US" altLang="zh-CN" dirty="0" smtClean="0"/>
          </a:p>
          <a:p>
            <a:r>
              <a:rPr lang="zh-CN" altLang="en-US" dirty="0" smtClean="0"/>
              <a:t>很好很强大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批阅数载</a:t>
            </a:r>
            <a:endParaRPr lang="en-US" altLang="zh-CN" dirty="0" smtClean="0"/>
          </a:p>
          <a:p>
            <a:r>
              <a:rPr lang="zh-CN" altLang="en-US" dirty="0" smtClean="0"/>
              <a:t>增删五次</a:t>
            </a:r>
            <a:endParaRPr lang="en-US" altLang="zh-CN" dirty="0" smtClean="0"/>
          </a:p>
        </p:txBody>
      </p:sp>
      <p:pic>
        <p:nvPicPr>
          <p:cNvPr id="1026" name="Picture 2" descr="2953516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916832"/>
            <a:ext cx="628477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么么邮 数据库模块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Ｕｓｅｒ＿ｔａｂｌｅ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Ｒｅｃｅｉｖｅｂｏｘ＿ｔａｂｌｅ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691276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8136904" cy="153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么么邮 数据库模块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z="2800" dirty="0" smtClean="0"/>
              <a:t>在搭建数据库时，根据</a:t>
            </a:r>
            <a:r>
              <a:rPr lang="zh-CN" altLang="en-US" sz="2800" dirty="0" smtClean="0"/>
              <a:t>各个</a:t>
            </a:r>
            <a:r>
              <a:rPr lang="zh-CN" altLang="zh-CN" sz="2800" dirty="0" smtClean="0"/>
              <a:t>组员的具体需求</a:t>
            </a:r>
            <a:r>
              <a:rPr lang="zh-CN" altLang="en-US" sz="2800" dirty="0" smtClean="0"/>
              <a:t>我们</a:t>
            </a:r>
            <a:r>
              <a:rPr lang="zh-CN" altLang="zh-CN" sz="2800" dirty="0" smtClean="0"/>
              <a:t>对数据库进行了多次更改。</a:t>
            </a:r>
            <a:endParaRPr lang="en-US" altLang="zh-CN" sz="2800" dirty="0" smtClean="0"/>
          </a:p>
          <a:p>
            <a:r>
              <a:rPr lang="zh-CN" altLang="zh-CN" sz="2800" dirty="0" smtClean="0"/>
              <a:t>最后，我们用</a:t>
            </a:r>
            <a:r>
              <a:rPr lang="en-US" altLang="zh-CN" sz="2800" dirty="0" err="1" smtClean="0"/>
              <a:t>user_table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和</a:t>
            </a:r>
            <a:r>
              <a:rPr lang="en-US" altLang="zh-CN" sz="2800" dirty="0" err="1" smtClean="0"/>
              <a:t>active_user_table</a:t>
            </a:r>
            <a:r>
              <a:rPr lang="zh-CN" altLang="zh-CN" sz="2800" dirty="0" smtClean="0"/>
              <a:t>来存储用户基本信息和当前活跃联系人信息，用</a:t>
            </a:r>
            <a:r>
              <a:rPr lang="en-US" altLang="zh-CN" sz="2800" dirty="0" err="1" smtClean="0"/>
              <a:t>sendbox_table</a:t>
            </a:r>
            <a:r>
              <a:rPr lang="zh-CN" altLang="zh-CN" sz="2800" dirty="0" smtClean="0"/>
              <a:t>、</a:t>
            </a:r>
            <a:r>
              <a:rPr lang="en-US" altLang="zh-CN" sz="2800" dirty="0" err="1" smtClean="0"/>
              <a:t>receivebox_table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draftbox_table</a:t>
            </a:r>
            <a:r>
              <a:rPr lang="zh-CN" altLang="zh-CN" sz="2800" dirty="0" smtClean="0"/>
              <a:t>和</a:t>
            </a:r>
            <a:r>
              <a:rPr lang="en-US" altLang="zh-CN" sz="2800" dirty="0" err="1" smtClean="0"/>
              <a:t>recyclebin_table</a:t>
            </a:r>
            <a:r>
              <a:rPr lang="zh-CN" altLang="zh-CN" sz="2800" dirty="0" smtClean="0"/>
              <a:t>来存储发件箱、收件箱、草稿箱和回收站的信息，当用户发送或接收邮件时，对方用户会自动变为该用户的联系人并保存在</a:t>
            </a:r>
            <a:r>
              <a:rPr lang="en-US" altLang="zh-CN" sz="2800" dirty="0" err="1" smtClean="0"/>
              <a:t>linkman_table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中。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么么邮 数据库模块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在数据库中，我们把文本只存储在ｍｅｓｓａｇｅ＿ｔａｂｌｅ中，而在收件箱、发件箱、草稿箱和回收站中只记录邮件信息（标题、时间、收发件人等）而不记录信息文本内容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减少了数据冗余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么么邮 数据库模块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注册、登陆、修改密码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保存、发送（抄送密送）、删除、恢复邮件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自动添加联系人功能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提醒功能</a:t>
            </a:r>
            <a:endParaRPr lang="en-US" altLang="zh-CN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么么邮 数据库模块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心得体会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沟通是团队合作的基础（有效沟通可节省大量时间）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在摸索中学习到的东西更可贵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论学好英语的重要性。。。</a:t>
            </a:r>
            <a:endParaRPr lang="en-US" altLang="zh-CN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dirty="0" smtClean="0">
                <a:latin typeface="+mn-ea"/>
              </a:rPr>
              <a:t>刘睿智完成部分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3315" name="标题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600200"/>
          </a:xfrm>
        </p:spPr>
        <p:txBody>
          <a:bodyPr/>
          <a:lstStyle/>
          <a:p>
            <a:r>
              <a:rPr lang="zh-CN" altLang="en-US" smtClean="0">
                <a:latin typeface="华文琥珀" pitchFamily="2" charset="-122"/>
                <a:ea typeface="华文琥珀" pitchFamily="2" charset="-122"/>
              </a:rPr>
              <a:t>么么邮服务器通信模块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B7890"/>
                </a:solidFill>
                <a:latin typeface="华文琥珀" pitchFamily="2" charset="-122"/>
                <a:ea typeface="华文琥珀" pitchFamily="2" charset="-122"/>
              </a:rPr>
              <a:t>么么邮服务器通信模块</a:t>
            </a:r>
            <a:endParaRPr lang="zh-CN" altLang="en-US" smtClean="0">
              <a:solidFill>
                <a:srgbClr val="7B789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Socket</a:t>
            </a:r>
            <a:r>
              <a:rPr lang="zh-CN" altLang="en-US" dirty="0" smtClean="0"/>
              <a:t>通信部分</a:t>
            </a:r>
            <a:endParaRPr lang="en-US" altLang="zh-CN" dirty="0" smtClean="0"/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zh-CN" altLang="en-US" dirty="0" smtClean="0"/>
              <a:t>通过对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通信机制的学习和了解，在组员李某领导下完成了服务器和客户端通信模块的架构</a:t>
            </a:r>
            <a:endParaRPr lang="en-US" altLang="zh-CN" dirty="0" smtClean="0"/>
          </a:p>
          <a:p>
            <a:pPr marL="548640" lvl="1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altLang="zh-CN" dirty="0" smtClean="0"/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zh-CN" altLang="en-US" dirty="0" smtClean="0"/>
              <a:t>经过所有组员的讨论，共同规定了</a:t>
            </a:r>
            <a:r>
              <a:rPr lang="en-US" altLang="zh-CN" dirty="0" smtClean="0"/>
              <a:t>MSG</a:t>
            </a:r>
            <a:r>
              <a:rPr lang="zh-CN" altLang="en-US" dirty="0" smtClean="0"/>
              <a:t>结构体，用来存放通信的信息，包含了完成大多数功能所需的参数。</a:t>
            </a:r>
            <a:endParaRPr lang="en-US" altLang="zh-CN" dirty="0" smtClean="0"/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endParaRPr lang="en-US" altLang="zh-CN" dirty="0" smtClean="0"/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zh-CN" altLang="en-US" dirty="0" smtClean="0"/>
              <a:t>定义了</a:t>
            </a:r>
            <a:r>
              <a:rPr lang="en-US" altLang="zh-CN" dirty="0" smtClean="0"/>
              <a:t>MAILBOX</a:t>
            </a:r>
            <a:r>
              <a:rPr lang="zh-CN" altLang="en-US" dirty="0" smtClean="0"/>
              <a:t>结构体，用于完成接收邮件、打开邮箱等操作时信息的接收。</a:t>
            </a:r>
            <a:endParaRPr lang="en-US" altLang="zh-CN" dirty="0" smtClean="0"/>
          </a:p>
          <a:p>
            <a:pPr marL="548640" lvl="1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altLang="zh-CN" dirty="0" smtClean="0"/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zh-CN" altLang="en-US" dirty="0" smtClean="0"/>
              <a:t>编写了</a:t>
            </a:r>
            <a:r>
              <a:rPr lang="en-US" altLang="zh-CN" dirty="0" err="1" smtClean="0"/>
              <a:t>getmailbox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getmsg</a:t>
            </a:r>
            <a:r>
              <a:rPr lang="zh-CN" altLang="en-US" dirty="0" smtClean="0"/>
              <a:t>函数从客户端接发两类结构体，获得信息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B7890"/>
                </a:solidFill>
                <a:latin typeface="华文琥珀" pitchFamily="2" charset="-122"/>
                <a:ea typeface="华文琥珀" pitchFamily="2" charset="-122"/>
              </a:rPr>
              <a:t>么么邮服务器通信模块</a:t>
            </a:r>
            <a:endParaRPr lang="zh-CN" altLang="en-US" smtClean="0">
              <a:solidFill>
                <a:srgbClr val="7B7890"/>
              </a:solidFill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zh-CN" altLang="en-US" smtClean="0"/>
              <a:t>数据库模块</a:t>
            </a:r>
            <a:endParaRPr lang="en-US" altLang="zh-CN" smtClean="0"/>
          </a:p>
          <a:p>
            <a:pPr>
              <a:buFont typeface="Wingdings 2" pitchFamily="18" charset="2"/>
              <a:buNone/>
            </a:pP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在项目初期和组员梁某共同设计了数据库的雏形，添加了</a:t>
            </a:r>
            <a:r>
              <a:rPr lang="en-US" altLang="zh-CN" smtClean="0"/>
              <a:t>receivebox_table</a:t>
            </a:r>
            <a:r>
              <a:rPr lang="zh-CN" altLang="en-US" smtClean="0"/>
              <a:t>、</a:t>
            </a:r>
            <a:r>
              <a:rPr lang="en-US" altLang="zh-CN" smtClean="0"/>
              <a:t>message_table</a:t>
            </a:r>
            <a:r>
              <a:rPr lang="zh-CN" altLang="en-US" smtClean="0"/>
              <a:t>等表。其中每封邮件有唯一的属性</a:t>
            </a:r>
            <a:r>
              <a:rPr lang="en-US" altLang="zh-CN" smtClean="0"/>
              <a:t>no</a:t>
            </a:r>
            <a:r>
              <a:rPr lang="zh-CN" altLang="en-US" smtClean="0"/>
              <a:t>作为主键来区分，节省了数据库空间。</a:t>
            </a: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 2" pitchFamily="18" charset="2"/>
              <a:buNone/>
            </a:pPr>
            <a:endParaRPr lang="en-US" altLang="zh-CN" smtClean="0"/>
          </a:p>
        </p:txBody>
      </p:sp>
      <p:pic>
        <p:nvPicPr>
          <p:cNvPr id="15364" name="图片 3" descr="clip_image0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876800"/>
            <a:ext cx="3962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810000"/>
            <a:ext cx="441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B7890"/>
                </a:solidFill>
                <a:latin typeface="华文琥珀" pitchFamily="2" charset="-122"/>
                <a:ea typeface="华文琥珀" pitchFamily="2" charset="-122"/>
              </a:rPr>
              <a:t>么么邮服务器通信模块</a:t>
            </a:r>
            <a:endParaRPr lang="zh-CN" altLang="en-US" smtClean="0">
              <a:solidFill>
                <a:srgbClr val="7B7890"/>
              </a:solidFill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zh-CN" altLang="en-US" smtClean="0"/>
              <a:t>服务器模块</a:t>
            </a: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完成接收邮件、打开收件箱（已读、未读）、发件箱、草稿箱、垃圾箱，以及打开邮件、查看文本功能。</a:t>
            </a: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在服务器端根据客户端发送的请求</a:t>
            </a:r>
            <a:r>
              <a:rPr lang="en-US" altLang="zh-CN" smtClean="0"/>
              <a:t>num</a:t>
            </a:r>
            <a:r>
              <a:rPr lang="zh-CN" altLang="en-US" smtClean="0"/>
              <a:t>编号进行操作。</a:t>
            </a: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mtClean="0"/>
              <a:t>函数列表：</a:t>
            </a: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zh-CN" altLang="en-US" smtClean="0"/>
              <a:t>同时，还加入了搜索功能，根据</a:t>
            </a:r>
            <a:r>
              <a:rPr lang="en-US" altLang="zh-CN" smtClean="0"/>
              <a:t>msg</a:t>
            </a:r>
            <a:r>
              <a:rPr lang="zh-CN" altLang="en-US" smtClean="0"/>
              <a:t>中的搜索关键字在数据库中进行搜索，反馈给客户端。</a:t>
            </a:r>
            <a:endParaRPr lang="en-US" altLang="zh-CN" smtClean="0"/>
          </a:p>
          <a:p>
            <a:pPr marL="273050" lvl="1"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 2" pitchFamily="18" charset="2"/>
              <a:buNone/>
            </a:pPr>
            <a:endParaRPr lang="en-US" altLang="zh-CN" smtClean="0"/>
          </a:p>
          <a:p>
            <a:pPr>
              <a:buFont typeface="Wingdings 2" pitchFamily="18" charset="2"/>
              <a:buNone/>
            </a:pPr>
            <a:endParaRPr lang="zh-CN" altLang="en-US" smtClean="0"/>
          </a:p>
        </p:txBody>
      </p:sp>
      <p:pic>
        <p:nvPicPr>
          <p:cNvPr id="16388" name="图片 8" descr="qw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810000"/>
            <a:ext cx="3467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椭圆 9"/>
          <p:cNvSpPr/>
          <p:nvPr/>
        </p:nvSpPr>
        <p:spPr>
          <a:xfrm>
            <a:off x="57912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294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676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Documents and Settings\ttc\feiq\RichOle\2742927826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7172325" cy="30670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7B7890"/>
                </a:solidFill>
                <a:latin typeface="华文琥珀" pitchFamily="2" charset="-122"/>
                <a:ea typeface="华文琥珀" pitchFamily="2" charset="-122"/>
              </a:rPr>
              <a:t>么么邮服务器通信模块</a:t>
            </a:r>
            <a:endParaRPr lang="zh-CN" altLang="en-US" smtClean="0">
              <a:solidFill>
                <a:srgbClr val="7B7890"/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zh-CN" altLang="en-US" dirty="0" smtClean="0"/>
              <a:t>感受：</a:t>
            </a:r>
            <a:endParaRPr lang="en-US" altLang="zh-CN" dirty="0" smtClean="0"/>
          </a:p>
          <a:p>
            <a:pPr>
              <a:buFont typeface="Wingdings 2" pitchFamily="18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由于成员语言上有差异，良好的沟通交流很重要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先将代码规范，方便项目的进行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时间宝贵，且行且珍惜</a:t>
            </a:r>
            <a:endParaRPr lang="en-US" altLang="zh-CN" dirty="0" smtClean="0"/>
          </a:p>
          <a:p>
            <a:pPr>
              <a:buFont typeface="Wingdings 2" pitchFamily="18" charset="2"/>
              <a:buNone/>
            </a:pPr>
            <a:endParaRPr lang="en-US" altLang="zh-CN" dirty="0" smtClean="0"/>
          </a:p>
          <a:p>
            <a:pPr>
              <a:buFont typeface="Wingdings 2" pitchFamily="18" charset="2"/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么么邮主界面模块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brief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835696" y="2276872"/>
            <a:ext cx="5328592" cy="3062461"/>
            <a:chOff x="1755" y="2805"/>
            <a:chExt cx="6420" cy="2895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1755" y="3855"/>
              <a:ext cx="1515" cy="570"/>
            </a:xfrm>
            <a:prstGeom prst="rect">
              <a:avLst/>
            </a:prstGeom>
            <a:solidFill>
              <a:srgbClr val="F7964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i="0" u="none" strike="noStrike" normalizeH="0" baseline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ea typeface="宋体" pitchFamily="2" charset="-122"/>
                </a:rPr>
                <a:t>修改密码界面</a:t>
              </a:r>
              <a:endParaRPr kumimoji="0" lang="zh-CN" altLang="en-US" i="0" u="none" strike="noStrike" normalizeH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i="0" u="none" strike="noStrike" normalizeH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4110" y="2805"/>
              <a:ext cx="1515" cy="570"/>
            </a:xfrm>
            <a:prstGeom prst="rect">
              <a:avLst/>
            </a:prstGeom>
            <a:solidFill>
              <a:srgbClr val="F7964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ea typeface="宋体" pitchFamily="2" charset="-122"/>
                </a:rPr>
                <a:t>登录界面</a:t>
              </a:r>
              <a:endParaRPr kumimoji="0" lang="zh-CN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6660" y="3855"/>
              <a:ext cx="1515" cy="570"/>
            </a:xfrm>
            <a:prstGeom prst="rect">
              <a:avLst/>
            </a:prstGeom>
            <a:solidFill>
              <a:srgbClr val="F7964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ea typeface="宋体" pitchFamily="2" charset="-122"/>
                </a:rPr>
                <a:t>注册界面</a:t>
              </a:r>
              <a:endParaRPr kumimoji="0" lang="zh-CN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4110" y="3855"/>
              <a:ext cx="1515" cy="570"/>
            </a:xfrm>
            <a:prstGeom prst="rect">
              <a:avLst/>
            </a:prstGeom>
            <a:solidFill>
              <a:srgbClr val="F7964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i="0" u="none" strike="noStrike" normalizeH="0" baseline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ea typeface="宋体" pitchFamily="2" charset="-122"/>
                </a:rPr>
                <a:t>主界面</a:t>
              </a:r>
              <a:endParaRPr kumimoji="0" lang="zh-CN" i="0" u="none" strike="noStrike" normalizeH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031" name="AutoShape 7"/>
            <p:cNvCxnSpPr>
              <a:cxnSpLocks noChangeShapeType="1"/>
            </p:cNvCxnSpPr>
            <p:nvPr/>
          </p:nvCxnSpPr>
          <p:spPr bwMode="auto">
            <a:xfrm flipV="1">
              <a:off x="2670" y="3255"/>
              <a:ext cx="1440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>
              <a:off x="5625" y="3255"/>
              <a:ext cx="1335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4860" y="3375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4110" y="5115"/>
              <a:ext cx="1515" cy="585"/>
            </a:xfrm>
            <a:prstGeom prst="rect">
              <a:avLst/>
            </a:prstGeom>
            <a:solidFill>
              <a:srgbClr val="F7964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ea typeface="宋体" pitchFamily="2" charset="-122"/>
                </a:rPr>
                <a:t>发送界面</a:t>
              </a:r>
              <a:endParaRPr kumimoji="0" lang="zh-CN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4860" y="4515"/>
              <a:ext cx="0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Button and search</a:t>
            </a:r>
            <a:endParaRPr lang="zh-CN" altLang="en-US" dirty="0"/>
          </a:p>
        </p:txBody>
      </p:sp>
      <p:pic>
        <p:nvPicPr>
          <p:cNvPr id="9" name="Picture 4" descr="C:\Documents and Settings\ttc\feiq\RichOle\290608247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6480720" cy="1829208"/>
          </a:xfrm>
          <a:prstGeom prst="rect">
            <a:avLst/>
          </a:prstGeom>
          <a:noFill/>
        </p:spPr>
      </p:pic>
      <p:pic>
        <p:nvPicPr>
          <p:cNvPr id="1031" name="Picture 7" descr="C:\Documents and Settings\ttc\feiq\RichOle\585323430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980728"/>
            <a:ext cx="6468018" cy="79399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475656" y="1988840"/>
            <a:ext cx="37444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简单的按钮设计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4437112"/>
            <a:ext cx="37444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未读邮件以及时间搜索功能的程序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48680"/>
            <a:ext cx="21526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83968" y="980728"/>
            <a:ext cx="374441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Menu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TreeView</a:t>
            </a:r>
            <a:r>
              <a:rPr lang="zh-CN" altLang="en-US" dirty="0" smtClean="0"/>
              <a:t>的结构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以传统简单的树形设计作为主体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将邮件的功能一一呈现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</a:t>
            </a:r>
            <a:r>
              <a:rPr lang="en-US" altLang="zh-CN" dirty="0" smtClean="0"/>
              <a:t>view</a:t>
            </a:r>
            <a:endParaRPr lang="zh-CN" altLang="en-US" dirty="0"/>
          </a:p>
        </p:txBody>
      </p:sp>
      <p:pic>
        <p:nvPicPr>
          <p:cNvPr id="79874" name="Picture 2" descr="C:\Documents and Settings\ttc\feiq\RichOle\390206692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5410200" cy="46386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56176" y="1124744"/>
            <a:ext cx="230425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简单的信息界面，在点击收到信件的时候，可以在下面的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以粗体的方式呈现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主界面全局</a:t>
            </a:r>
            <a:endParaRPr lang="zh-CN" altLang="en-US" dirty="0"/>
          </a:p>
        </p:txBody>
      </p:sp>
      <p:pic>
        <p:nvPicPr>
          <p:cNvPr id="81922" name="Picture 2" descr="C:\Documents and Settings\ttc\feiq\RichOle\309810789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5080488" cy="400357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24128" y="980728"/>
            <a:ext cx="2376264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以简约为主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将邮箱所具备功能清晰明了的呈现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人性化的搜索设定，采用关键字搜索，无论是搜索内容，发信人都能得到你想要的结果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Textview</a:t>
            </a:r>
            <a:r>
              <a:rPr lang="zh-CN" altLang="en-US" dirty="0" smtClean="0"/>
              <a:t>粗体的呈现，让客户得到更好的体验</a:t>
            </a:r>
            <a:endParaRPr lang="en-US" altLang="zh-CN" dirty="0" smtClean="0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发送界面</a:t>
            </a:r>
            <a:endParaRPr lang="zh-CN" altLang="en-US" dirty="0"/>
          </a:p>
        </p:txBody>
      </p:sp>
      <p:pic>
        <p:nvPicPr>
          <p:cNvPr id="80898" name="Picture 2" descr="C:\Documents and Settings\ttc\feiq\RichOle\315083592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5328592" cy="431746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84168" y="908720"/>
            <a:ext cx="234076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发送，抄送，密送，群发，编辑字体，添加附件，功能一应俱全。与主界面同一主题的颜色，使得整个么么邮系统更加和谐</a:t>
            </a:r>
            <a:endParaRPr lang="en-US" altLang="zh-CN" dirty="0" smtClean="0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界面心得体会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界面是吸引客户的关键因素，所以在界面的设计中必须要有着一定的特色，但是不能过于最求色彩的艳丽。</a:t>
            </a:r>
            <a:endParaRPr lang="en-US" altLang="zh-CN" dirty="0" smtClean="0"/>
          </a:p>
          <a:p>
            <a:r>
              <a:rPr lang="zh-CN" altLang="en-US" dirty="0" smtClean="0"/>
              <a:t>在开始整个工程的时候，必须得明确各方的需求，同时随时关注各方进度</a:t>
            </a:r>
            <a:endParaRPr lang="en-US" altLang="zh-CN" dirty="0" smtClean="0"/>
          </a:p>
          <a:p>
            <a:r>
              <a:rPr lang="zh-CN" altLang="en-US" dirty="0" smtClean="0"/>
              <a:t>在服务端难实现的在客户端不一定难，反之，同理，所以，我们要统筹兼顾</a:t>
            </a:r>
            <a:endParaRPr lang="en-US" altLang="zh-CN" dirty="0" smtClean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2800" dirty="0" smtClean="0"/>
              <a:t>李星兴完成部分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“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么么邮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”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邮箱服务器通讯模块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服务器搭建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zh-CN" altLang="en-US" sz="2500" b="1" dirty="0" smtClean="0">
                <a:latin typeface="宋体" charset="-122"/>
                <a:ea typeface="宋体" charset="-122"/>
              </a:rPr>
              <a:t>经过开始</a:t>
            </a:r>
            <a:r>
              <a:rPr lang="en-US" altLang="zh-CN" sz="2500" b="1" dirty="0" smtClean="0">
                <a:latin typeface="宋体" charset="-122"/>
                <a:ea typeface="宋体" charset="-122"/>
              </a:rPr>
              <a:t>3</a:t>
            </a:r>
            <a:r>
              <a:rPr lang="zh-CN" altLang="en-US" sz="2500" b="1" dirty="0" smtClean="0">
                <a:latin typeface="宋体" charset="-122"/>
                <a:ea typeface="宋体" charset="-122"/>
              </a:rPr>
              <a:t>天的探索，各种刺探情报终于有了初步想法：</a:t>
            </a:r>
            <a:endParaRPr lang="en-US" altLang="zh-CN" sz="2500" b="1" dirty="0" smtClean="0">
              <a:latin typeface="宋体" charset="-122"/>
              <a:ea typeface="宋体" charset="-122"/>
            </a:endParaRPr>
          </a:p>
          <a:p>
            <a:endParaRPr lang="en-US" altLang="zh-CN" sz="2500" b="1" dirty="0" smtClean="0">
              <a:latin typeface="宋体" charset="-122"/>
              <a:ea typeface="宋体" charset="-122"/>
            </a:endParaRPr>
          </a:p>
          <a:p>
            <a:r>
              <a:rPr lang="zh-CN" altLang="en-US" sz="2500" b="1" dirty="0" smtClean="0">
                <a:latin typeface="宋体" charset="-122"/>
                <a:ea typeface="宋体" charset="-122"/>
              </a:rPr>
              <a:t>服务器采用的类似状态机的原理，主程序</a:t>
            </a:r>
            <a:r>
              <a:rPr lang="en-US" altLang="zh-CN" sz="2500" b="1" dirty="0" err="1" smtClean="0">
                <a:latin typeface="宋体" charset="-122"/>
                <a:ea typeface="宋体" charset="-122"/>
              </a:rPr>
              <a:t>server.c</a:t>
            </a:r>
            <a:r>
              <a:rPr lang="zh-CN" altLang="en-US" sz="2500" b="1" dirty="0" smtClean="0">
                <a:latin typeface="宋体" charset="-122"/>
                <a:ea typeface="宋体" charset="-122"/>
              </a:rPr>
              <a:t>先执行</a:t>
            </a:r>
            <a:r>
              <a:rPr lang="en-US" altLang="zh-CN" sz="2500" b="1" dirty="0" smtClean="0">
                <a:latin typeface="宋体" charset="-122"/>
                <a:ea typeface="宋体" charset="-122"/>
              </a:rPr>
              <a:t>socket</a:t>
            </a:r>
            <a:r>
              <a:rPr lang="zh-CN" altLang="en-US" sz="2500" b="1" dirty="0" smtClean="0">
                <a:latin typeface="宋体" charset="-122"/>
                <a:ea typeface="宋体" charset="-122"/>
              </a:rPr>
              <a:t>，</a:t>
            </a:r>
            <a:r>
              <a:rPr lang="en-US" altLang="zh-CN" sz="2500" b="1" dirty="0" smtClean="0">
                <a:latin typeface="宋体" charset="-122"/>
                <a:ea typeface="宋体" charset="-122"/>
              </a:rPr>
              <a:t>bind</a:t>
            </a:r>
            <a:r>
              <a:rPr lang="zh-CN" altLang="en-US" sz="2500" b="1" dirty="0" smtClean="0">
                <a:latin typeface="宋体" charset="-122"/>
                <a:ea typeface="宋体" charset="-122"/>
              </a:rPr>
              <a:t>和</a:t>
            </a:r>
            <a:r>
              <a:rPr lang="en-US" altLang="zh-CN" sz="2500" b="1" dirty="0" err="1" smtClean="0">
                <a:latin typeface="宋体" charset="-122"/>
                <a:ea typeface="宋体" charset="-122"/>
              </a:rPr>
              <a:t>lisent</a:t>
            </a:r>
            <a:r>
              <a:rPr lang="zh-CN" altLang="en-US" sz="2500" b="1" dirty="0" smtClean="0">
                <a:latin typeface="宋体" charset="-122"/>
                <a:ea typeface="宋体" charset="-122"/>
              </a:rPr>
              <a:t>步骤后进入循环，等待客户端连接。</a:t>
            </a:r>
            <a:endParaRPr lang="en-US" altLang="zh-CN" sz="2500" b="1" dirty="0" smtClean="0">
              <a:latin typeface="宋体" charset="-122"/>
              <a:ea typeface="宋体" charset="-122"/>
            </a:endParaRPr>
          </a:p>
          <a:p>
            <a:r>
              <a:rPr lang="zh-CN" altLang="en-US" sz="2500" b="1" dirty="0" smtClean="0">
                <a:latin typeface="宋体" charset="-122"/>
                <a:ea typeface="宋体" charset="-122"/>
              </a:rPr>
              <a:t>连接成功后客户端会传送一个结构体，即数据包过来，包中第一个成员</a:t>
            </a:r>
            <a:r>
              <a:rPr lang="en-US" altLang="zh-CN" sz="2500" b="1" dirty="0" err="1" smtClean="0">
                <a:latin typeface="宋体" charset="-122"/>
                <a:ea typeface="宋体" charset="-122"/>
              </a:rPr>
              <a:t>int</a:t>
            </a:r>
            <a:r>
              <a:rPr lang="en-US" altLang="zh-CN" sz="2500" b="1" dirty="0" smtClean="0">
                <a:latin typeface="宋体" charset="-122"/>
                <a:ea typeface="宋体" charset="-122"/>
              </a:rPr>
              <a:t> num</a:t>
            </a:r>
            <a:r>
              <a:rPr lang="zh-CN" altLang="en-US" sz="2500" b="1" dirty="0" smtClean="0">
                <a:latin typeface="宋体" charset="-122"/>
                <a:ea typeface="宋体" charset="-122"/>
              </a:rPr>
              <a:t>是其请求需要实现的功能对应的函数的编号，其他成员为各种需要的参数，然后主程序根据该编号通过</a:t>
            </a:r>
            <a:r>
              <a:rPr lang="en-US" altLang="zh-CN" sz="2500" b="1" dirty="0" smtClean="0">
                <a:latin typeface="宋体" charset="-122"/>
                <a:ea typeface="宋体" charset="-122"/>
              </a:rPr>
              <a:t>switch</a:t>
            </a:r>
            <a:r>
              <a:rPr lang="zh-CN" altLang="en-US" sz="2500" b="1" dirty="0" smtClean="0">
                <a:latin typeface="宋体" charset="-122"/>
                <a:ea typeface="宋体" charset="-122"/>
              </a:rPr>
              <a:t>语句进入对应子函数实现该功能。</a:t>
            </a:r>
            <a:endParaRPr lang="en-US" altLang="zh-CN" sz="2500" b="1" dirty="0" smtClean="0">
              <a:latin typeface="宋体" charset="-122"/>
              <a:ea typeface="宋体" charset="-122"/>
            </a:endParaRPr>
          </a:p>
          <a:p>
            <a:r>
              <a:rPr lang="zh-CN" altLang="en-US" sz="2500" b="1" dirty="0" smtClean="0">
                <a:latin typeface="宋体" charset="-122"/>
                <a:ea typeface="宋体" charset="-122"/>
              </a:rPr>
              <a:t>子函数执行完毕后退到主函数，主函数等待下一次连接请求</a:t>
            </a:r>
            <a:endParaRPr lang="en-US" altLang="zh-CN" sz="2500" b="1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采用的通讯协议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zh-CN" altLang="en-US" sz="2500" b="1" smtClean="0">
                <a:latin typeface="宋体" charset="-122"/>
                <a:ea typeface="宋体" charset="-122"/>
              </a:rPr>
              <a:t>经过小组成员各种讨论后我们决定采用数据包进行通讯</a:t>
            </a:r>
            <a:endParaRPr lang="en-US" altLang="zh-CN" sz="2500" b="1" smtClean="0">
              <a:latin typeface="宋体" charset="-122"/>
              <a:ea typeface="宋体" charset="-122"/>
            </a:endParaRPr>
          </a:p>
          <a:p>
            <a:endParaRPr lang="en-US" altLang="zh-CN" sz="2500" b="1" smtClean="0">
              <a:latin typeface="宋体" charset="-122"/>
              <a:ea typeface="宋体" charset="-122"/>
            </a:endParaRPr>
          </a:p>
          <a:p>
            <a:r>
              <a:rPr lang="zh-CN" altLang="en-US" sz="2500" b="1" smtClean="0">
                <a:latin typeface="宋体" charset="-122"/>
                <a:ea typeface="宋体" charset="-122"/>
              </a:rPr>
              <a:t>包里包含了功能函数可能用到的所有参数，客户端每一次只需要发送一个数据包过来。服务器执行一个请求只需要接受一次东西。</a:t>
            </a:r>
            <a:endParaRPr lang="en-US" altLang="zh-CN" sz="2500" b="1" smtClean="0">
              <a:latin typeface="宋体" charset="-122"/>
              <a:ea typeface="宋体" charset="-122"/>
            </a:endParaRPr>
          </a:p>
          <a:p>
            <a:endParaRPr lang="en-US" altLang="zh-CN" sz="2500" b="1" smtClean="0">
              <a:latin typeface="宋体" charset="-122"/>
              <a:ea typeface="宋体" charset="-122"/>
            </a:endParaRPr>
          </a:p>
          <a:p>
            <a:r>
              <a:rPr lang="zh-CN" altLang="en-US" sz="2500" b="1" smtClean="0">
                <a:latin typeface="宋体" charset="-122"/>
                <a:ea typeface="宋体" charset="-122"/>
              </a:rPr>
              <a:t>客户端发送数据包时写入需要执行函数的编号，填好需要的参数即可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solidFill>
                <a:srgbClr val="7B9899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		//data bag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no;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client_num</a:t>
            </a:r>
            <a:r>
              <a:rPr lang="en-US" altLang="zh-CN" dirty="0" smtClean="0"/>
              <a:t>;	</a:t>
            </a:r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sortkey</a:t>
            </a:r>
            <a:r>
              <a:rPr lang="en-US" altLang="zh-CN" dirty="0" smtClean="0"/>
              <a:t>[30];</a:t>
            </a:r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database_flag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char stat[2];</a:t>
            </a:r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[18];</a:t>
            </a:r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upsw</a:t>
            </a:r>
            <a:r>
              <a:rPr lang="en-US" altLang="zh-CN" dirty="0" smtClean="0"/>
              <a:t>[18];</a:t>
            </a:r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utel</a:t>
            </a:r>
            <a:r>
              <a:rPr lang="en-US" altLang="zh-CN" dirty="0" smtClean="0"/>
              <a:t>[12];</a:t>
            </a:r>
          </a:p>
          <a:p>
            <a:r>
              <a:rPr lang="en-US" altLang="zh-CN" dirty="0" smtClean="0"/>
              <a:t>	char sender[18];</a:t>
            </a:r>
          </a:p>
          <a:p>
            <a:r>
              <a:rPr lang="en-US" altLang="zh-CN" dirty="0" smtClean="0"/>
              <a:t>	char receiver[200];</a:t>
            </a:r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[30];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mtitle</a:t>
            </a:r>
            <a:r>
              <a:rPr lang="en-US" altLang="zh-CN" dirty="0" smtClean="0"/>
              <a:t>[30];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mtext</a:t>
            </a:r>
            <a:r>
              <a:rPr lang="en-US" altLang="zh-CN" dirty="0" smtClean="0"/>
              <a:t>[1000];</a:t>
            </a:r>
          </a:p>
          <a:p>
            <a:r>
              <a:rPr lang="en-US" altLang="zh-CN" dirty="0" smtClean="0"/>
              <a:t>}MSG;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和数据库的连接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zh-CN" altLang="en-US" b="1" smtClean="0">
                <a:latin typeface="宋体" charset="-122"/>
                <a:ea typeface="宋体" charset="-122"/>
              </a:rPr>
              <a:t>和数据库的连接由子函数完成</a:t>
            </a:r>
            <a:endParaRPr lang="en-US" altLang="zh-CN" b="1" smtClean="0">
              <a:latin typeface="宋体" charset="-122"/>
              <a:ea typeface="宋体" charset="-122"/>
            </a:endParaRPr>
          </a:p>
          <a:p>
            <a:r>
              <a:rPr lang="zh-CN" altLang="en-US" b="1" smtClean="0">
                <a:latin typeface="宋体" charset="-122"/>
                <a:ea typeface="宋体" charset="-122"/>
              </a:rPr>
              <a:t>每一个功能子函数都放入一个</a:t>
            </a:r>
            <a:r>
              <a:rPr lang="en-US" altLang="zh-CN" b="1" smtClean="0">
                <a:latin typeface="宋体" charset="-122"/>
                <a:ea typeface="宋体" charset="-122"/>
              </a:rPr>
              <a:t>C</a:t>
            </a:r>
            <a:r>
              <a:rPr lang="zh-CN" altLang="en-US" b="1" smtClean="0">
                <a:latin typeface="宋体" charset="-122"/>
                <a:ea typeface="宋体" charset="-122"/>
              </a:rPr>
              <a:t>文件，该文件有两个函数，一个功能子函数和一个数据库操作函数。</a:t>
            </a:r>
            <a:endParaRPr lang="en-US" altLang="zh-CN" b="1" smtClean="0">
              <a:latin typeface="宋体" charset="-122"/>
              <a:ea typeface="宋体" charset="-122"/>
            </a:endParaRPr>
          </a:p>
          <a:p>
            <a:r>
              <a:rPr lang="zh-CN" altLang="en-US" b="1" smtClean="0">
                <a:latin typeface="宋体" charset="-122"/>
                <a:ea typeface="宋体" charset="-122"/>
              </a:rPr>
              <a:t>功能子函数向数据库函数发送需求，数据库函数返回需求数据</a:t>
            </a:r>
            <a:endParaRPr lang="en-US" altLang="zh-CN" b="1" smtClean="0">
              <a:latin typeface="宋体" charset="-122"/>
              <a:ea typeface="宋体" charset="-122"/>
            </a:endParaRPr>
          </a:p>
          <a:p>
            <a:r>
              <a:rPr lang="zh-CN" altLang="en-US" b="1" smtClean="0">
                <a:latin typeface="宋体" charset="-122"/>
                <a:ea typeface="宋体" charset="-122"/>
              </a:rPr>
              <a:t>为什么要这么麻烦的写成两个函数？因为是两个人分别在写。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solidFill>
                <a:srgbClr val="7B98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剩下的事情就很简单了，大家分开写子函数然后和在一起和客户端调试即可。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梁致远完成部分</a:t>
            </a:r>
            <a:endParaRPr lang="zh-CN" altLang="en-US" sz="36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么么邮 数据库模块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</TotalTime>
  <Words>959</Words>
  <Application>Microsoft Office PowerPoint</Application>
  <PresentationFormat>全屏显示(4:3)</PresentationFormat>
  <Paragraphs>150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市镇</vt:lpstr>
      <vt:lpstr>么么邮</vt:lpstr>
      <vt:lpstr>幻灯片 2</vt:lpstr>
      <vt:lpstr>“么么邮”邮箱服务器通讯模块</vt:lpstr>
      <vt:lpstr>服务器搭建</vt:lpstr>
      <vt:lpstr>采用的通讯协议</vt:lpstr>
      <vt:lpstr>幻灯片 6</vt:lpstr>
      <vt:lpstr>和数据库的连接</vt:lpstr>
      <vt:lpstr>幻灯片 8</vt:lpstr>
      <vt:lpstr>么么邮 数据库模块</vt:lpstr>
      <vt:lpstr>么么邮 数据库模块</vt:lpstr>
      <vt:lpstr>么么邮 数据库模块</vt:lpstr>
      <vt:lpstr>么么邮 数据库模块</vt:lpstr>
      <vt:lpstr>么么邮 数据库模块</vt:lpstr>
      <vt:lpstr>么么邮 数据库模块</vt:lpstr>
      <vt:lpstr>么么邮 数据库模块</vt:lpstr>
      <vt:lpstr>么么邮服务器通信模块</vt:lpstr>
      <vt:lpstr>么么邮服务器通信模块</vt:lpstr>
      <vt:lpstr>么么邮服务器通信模块</vt:lpstr>
      <vt:lpstr>么么邮服务器通信模块</vt:lpstr>
      <vt:lpstr>么么邮服务器通信模块</vt:lpstr>
      <vt:lpstr>么么邮主界面模块</vt:lpstr>
      <vt:lpstr>幻灯片 22</vt:lpstr>
      <vt:lpstr>Button and search</vt:lpstr>
      <vt:lpstr>Menu</vt:lpstr>
      <vt:lpstr>信息view</vt:lpstr>
      <vt:lpstr>主界面全局</vt:lpstr>
      <vt:lpstr>发送界面</vt:lpstr>
      <vt:lpstr>界面心得体会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ttc</dc:creator>
  <cp:lastModifiedBy>ttc</cp:lastModifiedBy>
  <cp:revision>17</cp:revision>
  <dcterms:created xsi:type="dcterms:W3CDTF">2014-09-10T05:26:18Z</dcterms:created>
  <dcterms:modified xsi:type="dcterms:W3CDTF">2014-09-10T07:12:14Z</dcterms:modified>
</cp:coreProperties>
</file>