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40EA5-B725-4B80-AAD5-7B027DE36A51}" v="2" dt="2025-02-07T15:07:21.030"/>
    <p1510:client id="{AC9D8532-E9EF-E6DB-1D4C-881C7F641ACC}" v="1812" dt="2025-02-07T16:22:05.4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92"/>
        <p:guide pos="192"/>
        <p:guide orient="horz" pos="10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hithrahul danda" userId="4593ce2bee59a42f" providerId="Windows Live" clId="Web-{AC9D8532-E9EF-E6DB-1D4C-881C7F641ACC}"/>
    <pc:docChg chg="addSld modSld">
      <pc:chgData name="lohithrahul danda" userId="4593ce2bee59a42f" providerId="Windows Live" clId="Web-{AC9D8532-E9EF-E6DB-1D4C-881C7F641ACC}" dt="2025-02-07T16:22:05.400" v="1030"/>
      <pc:docMkLst>
        <pc:docMk/>
      </pc:docMkLst>
      <pc:sldChg chg="modSp">
        <pc:chgData name="lohithrahul danda" userId="4593ce2bee59a42f" providerId="Windows Live" clId="Web-{AC9D8532-E9EF-E6DB-1D4C-881C7F641ACC}" dt="2025-02-07T15:12:30.346" v="78" actId="1076"/>
        <pc:sldMkLst>
          <pc:docMk/>
          <pc:sldMk cId="367127615" sldId="256"/>
        </pc:sldMkLst>
        <pc:spChg chg="mod">
          <ac:chgData name="lohithrahul danda" userId="4593ce2bee59a42f" providerId="Windows Live" clId="Web-{AC9D8532-E9EF-E6DB-1D4C-881C7F641ACC}" dt="2025-02-07T15:12:30.346" v="78" actId="1076"/>
          <ac:spMkLst>
            <pc:docMk/>
            <pc:sldMk cId="367127615" sldId="256"/>
            <ac:spMk id="5" creationId="{D5067E9C-C7B9-4476-9708-CBB3F66FD892}"/>
          </ac:spMkLst>
        </pc:spChg>
      </pc:sldChg>
      <pc:sldChg chg="addSp modSp">
        <pc:chgData name="lohithrahul danda" userId="4593ce2bee59a42f" providerId="Windows Live" clId="Web-{AC9D8532-E9EF-E6DB-1D4C-881C7F641ACC}" dt="2025-02-07T15:15:38.240" v="116" actId="20577"/>
        <pc:sldMkLst>
          <pc:docMk/>
          <pc:sldMk cId="2932052481" sldId="257"/>
        </pc:sldMkLst>
        <pc:spChg chg="add mod">
          <ac:chgData name="lohithrahul danda" userId="4593ce2bee59a42f" providerId="Windows Live" clId="Web-{AC9D8532-E9EF-E6DB-1D4C-881C7F641ACC}" dt="2025-02-07T15:15:38.240" v="116" actId="20577"/>
          <ac:spMkLst>
            <pc:docMk/>
            <pc:sldMk cId="2932052481" sldId="257"/>
            <ac:spMk id="8" creationId="{9A548B8D-CC9F-FF3C-F2C0-955F711DD063}"/>
          </ac:spMkLst>
        </pc:spChg>
      </pc:sldChg>
      <pc:sldChg chg="addSp modSp">
        <pc:chgData name="lohithrahul danda" userId="4593ce2bee59a42f" providerId="Windows Live" clId="Web-{AC9D8532-E9EF-E6DB-1D4C-881C7F641ACC}" dt="2025-02-07T15:23:19.249" v="234" actId="20577"/>
        <pc:sldMkLst>
          <pc:docMk/>
          <pc:sldMk cId="564571264" sldId="258"/>
        </pc:sldMkLst>
        <pc:spChg chg="add mod">
          <ac:chgData name="lohithrahul danda" userId="4593ce2bee59a42f" providerId="Windows Live" clId="Web-{AC9D8532-E9EF-E6DB-1D4C-881C7F641ACC}" dt="2025-02-07T15:23:19.249" v="234" actId="20577"/>
          <ac:spMkLst>
            <pc:docMk/>
            <pc:sldMk cId="564571264" sldId="258"/>
            <ac:spMk id="2" creationId="{9958BA67-0BAB-E2AF-CAB3-8C2412C40D5E}"/>
          </ac:spMkLst>
        </pc:spChg>
      </pc:sldChg>
      <pc:sldChg chg="addSp modSp">
        <pc:chgData name="lohithrahul danda" userId="4593ce2bee59a42f" providerId="Windows Live" clId="Web-{AC9D8532-E9EF-E6DB-1D4C-881C7F641ACC}" dt="2025-02-07T16:16:18.053" v="956" actId="20577"/>
        <pc:sldMkLst>
          <pc:docMk/>
          <pc:sldMk cId="2706790016" sldId="259"/>
        </pc:sldMkLst>
        <pc:spChg chg="add mod">
          <ac:chgData name="lohithrahul danda" userId="4593ce2bee59a42f" providerId="Windows Live" clId="Web-{AC9D8532-E9EF-E6DB-1D4C-881C7F641ACC}" dt="2025-02-07T16:16:18.053" v="956" actId="20577"/>
          <ac:spMkLst>
            <pc:docMk/>
            <pc:sldMk cId="2706790016" sldId="259"/>
            <ac:spMk id="2" creationId="{3015AE86-4A03-0C23-55FA-69B158A162F7}"/>
          </ac:spMkLst>
        </pc:spChg>
      </pc:sldChg>
      <pc:sldChg chg="addSp modSp mod modClrScheme chgLayout">
        <pc:chgData name="lohithrahul danda" userId="4593ce2bee59a42f" providerId="Windows Live" clId="Web-{AC9D8532-E9EF-E6DB-1D4C-881C7F641ACC}" dt="2025-02-07T15:43:10.336" v="844" actId="20577"/>
        <pc:sldMkLst>
          <pc:docMk/>
          <pc:sldMk cId="31965923" sldId="260"/>
        </pc:sldMkLst>
        <pc:spChg chg="add mod">
          <ac:chgData name="lohithrahul danda" userId="4593ce2bee59a42f" providerId="Windows Live" clId="Web-{AC9D8532-E9EF-E6DB-1D4C-881C7F641ACC}" dt="2025-02-07T15:43:10.336" v="844" actId="20577"/>
          <ac:spMkLst>
            <pc:docMk/>
            <pc:sldMk cId="31965923" sldId="260"/>
            <ac:spMk id="2" creationId="{B94A6756-137D-1AA1-706C-12349F02F2BF}"/>
          </ac:spMkLst>
        </pc:spChg>
      </pc:sldChg>
      <pc:sldChg chg="addSp modSp">
        <pc:chgData name="lohithrahul danda" userId="4593ce2bee59a42f" providerId="Windows Live" clId="Web-{AC9D8532-E9EF-E6DB-1D4C-881C7F641ACC}" dt="2025-02-07T15:46:07.010" v="885" actId="20577"/>
        <pc:sldMkLst>
          <pc:docMk/>
          <pc:sldMk cId="3002968868" sldId="261"/>
        </pc:sldMkLst>
        <pc:spChg chg="add mod">
          <ac:chgData name="lohithrahul danda" userId="4593ce2bee59a42f" providerId="Windows Live" clId="Web-{AC9D8532-E9EF-E6DB-1D4C-881C7F641ACC}" dt="2025-02-07T15:46:07.010" v="885" actId="20577"/>
          <ac:spMkLst>
            <pc:docMk/>
            <pc:sldMk cId="3002968868" sldId="261"/>
            <ac:spMk id="2" creationId="{7438E9EF-AC42-24E6-E385-669A0650E13A}"/>
          </ac:spMkLst>
        </pc:spChg>
      </pc:sldChg>
      <pc:sldChg chg="addSp modSp">
        <pc:chgData name="lohithrahul danda" userId="4593ce2bee59a42f" providerId="Windows Live" clId="Web-{AC9D8532-E9EF-E6DB-1D4C-881C7F641ACC}" dt="2025-02-07T16:15:55.881" v="955" actId="20577"/>
        <pc:sldMkLst>
          <pc:docMk/>
          <pc:sldMk cId="151988358" sldId="262"/>
        </pc:sldMkLst>
        <pc:spChg chg="add mod">
          <ac:chgData name="lohithrahul danda" userId="4593ce2bee59a42f" providerId="Windows Live" clId="Web-{AC9D8532-E9EF-E6DB-1D4C-881C7F641ACC}" dt="2025-02-07T16:15:55.881" v="955" actId="20577"/>
          <ac:spMkLst>
            <pc:docMk/>
            <pc:sldMk cId="151988358" sldId="262"/>
            <ac:spMk id="2" creationId="{EF2B7FA4-9568-09DE-AC97-40AD75AE587E}"/>
          </ac:spMkLst>
        </pc:spChg>
      </pc:sldChg>
      <pc:sldChg chg="addSp delSp modSp">
        <pc:chgData name="lohithrahul danda" userId="4593ce2bee59a42f" providerId="Windows Live" clId="Web-{AC9D8532-E9EF-E6DB-1D4C-881C7F641ACC}" dt="2025-02-07T16:13:35.739" v="939" actId="1076"/>
        <pc:sldMkLst>
          <pc:docMk/>
          <pc:sldMk cId="1635949419" sldId="263"/>
        </pc:sldMkLst>
        <pc:picChg chg="add mod modCrop">
          <ac:chgData name="lohithrahul danda" userId="4593ce2bee59a42f" providerId="Windows Live" clId="Web-{AC9D8532-E9EF-E6DB-1D4C-881C7F641ACC}" dt="2025-02-07T16:13:35.739" v="939" actId="1076"/>
          <ac:picMkLst>
            <pc:docMk/>
            <pc:sldMk cId="1635949419" sldId="263"/>
            <ac:picMk id="2" creationId="{0B0CCE20-24DF-46F9-6FF2-E90B1076B30D}"/>
          </ac:picMkLst>
        </pc:picChg>
        <pc:picChg chg="add del mod">
          <ac:chgData name="lohithrahul danda" userId="4593ce2bee59a42f" providerId="Windows Live" clId="Web-{AC9D8532-E9EF-E6DB-1D4C-881C7F641ACC}" dt="2025-02-07T16:09:42.737" v="895"/>
          <ac:picMkLst>
            <pc:docMk/>
            <pc:sldMk cId="1635949419" sldId="263"/>
            <ac:picMk id="4" creationId="{DD03D733-8DE4-EF8D-8C46-C1E7A4ED5231}"/>
          </ac:picMkLst>
        </pc:picChg>
        <pc:picChg chg="add mod modCrop">
          <ac:chgData name="lohithrahul danda" userId="4593ce2bee59a42f" providerId="Windows Live" clId="Web-{AC9D8532-E9EF-E6DB-1D4C-881C7F641ACC}" dt="2025-02-07T16:13:33.145" v="938" actId="1076"/>
          <ac:picMkLst>
            <pc:docMk/>
            <pc:sldMk cId="1635949419" sldId="263"/>
            <ac:picMk id="5" creationId="{9C2B96BF-180A-6E27-F760-582ACAEB9D6A}"/>
          </ac:picMkLst>
        </pc:picChg>
        <pc:picChg chg="add mod modCrop">
          <ac:chgData name="lohithrahul danda" userId="4593ce2bee59a42f" providerId="Windows Live" clId="Web-{AC9D8532-E9EF-E6DB-1D4C-881C7F641ACC}" dt="2025-02-07T16:13:24.083" v="936" actId="1076"/>
          <ac:picMkLst>
            <pc:docMk/>
            <pc:sldMk cId="1635949419" sldId="263"/>
            <ac:picMk id="6" creationId="{60F393DB-B7C6-8670-F571-A1404DB7B97C}"/>
          </ac:picMkLst>
        </pc:picChg>
        <pc:picChg chg="add mod">
          <ac:chgData name="lohithrahul danda" userId="4593ce2bee59a42f" providerId="Windows Live" clId="Web-{AC9D8532-E9EF-E6DB-1D4C-881C7F641ACC}" dt="2025-02-07T16:13:26.286" v="937" actId="1076"/>
          <ac:picMkLst>
            <pc:docMk/>
            <pc:sldMk cId="1635949419" sldId="263"/>
            <ac:picMk id="7" creationId="{E01434AA-FF6B-0A5D-44AF-B6D885108F10}"/>
          </ac:picMkLst>
        </pc:picChg>
      </pc:sldChg>
      <pc:sldChg chg="addSp delSp modSp new">
        <pc:chgData name="lohithrahul danda" userId="4593ce2bee59a42f" providerId="Windows Live" clId="Web-{AC9D8532-E9EF-E6DB-1D4C-881C7F641ACC}" dt="2025-02-07T16:22:05.400" v="1030"/>
        <pc:sldMkLst>
          <pc:docMk/>
          <pc:sldMk cId="2326403816" sldId="264"/>
        </pc:sldMkLst>
        <pc:spChg chg="add del mod">
          <ac:chgData name="lohithrahul danda" userId="4593ce2bee59a42f" providerId="Windows Live" clId="Web-{AC9D8532-E9EF-E6DB-1D4C-881C7F641ACC}" dt="2025-02-07T16:19:03.211" v="1003"/>
          <ac:spMkLst>
            <pc:docMk/>
            <pc:sldMk cId="2326403816" sldId="264"/>
            <ac:spMk id="2" creationId="{C378AFC2-7D7E-416C-138A-B99B45053FCC}"/>
          </ac:spMkLst>
        </pc:spChg>
        <pc:spChg chg="add del mod">
          <ac:chgData name="lohithrahul danda" userId="4593ce2bee59a42f" providerId="Windows Live" clId="Web-{AC9D8532-E9EF-E6DB-1D4C-881C7F641ACC}" dt="2025-02-07T16:18:24.054" v="974"/>
          <ac:spMkLst>
            <pc:docMk/>
            <pc:sldMk cId="2326403816" sldId="264"/>
            <ac:spMk id="3" creationId="{60A7BF71-2CD2-A415-A19E-A26A426F0AAF}"/>
          </ac:spMkLst>
        </pc:spChg>
        <pc:spChg chg="add del mod">
          <ac:chgData name="lohithrahul danda" userId="4593ce2bee59a42f" providerId="Windows Live" clId="Web-{AC9D8532-E9EF-E6DB-1D4C-881C7F641ACC}" dt="2025-02-07T16:20:09.477" v="1023"/>
          <ac:spMkLst>
            <pc:docMk/>
            <pc:sldMk cId="2326403816" sldId="264"/>
            <ac:spMk id="4" creationId="{C378AFC2-7D7E-416C-138A-B99B45053FCC}"/>
          </ac:spMkLst>
        </pc:spChg>
        <pc:picChg chg="add mod modCrop">
          <ac:chgData name="lohithrahul danda" userId="4593ce2bee59a42f" providerId="Windows Live" clId="Web-{AC9D8532-E9EF-E6DB-1D4C-881C7F641ACC}" dt="2025-02-07T16:22:05.400" v="1030"/>
          <ac:picMkLst>
            <pc:docMk/>
            <pc:sldMk cId="2326403816" sldId="264"/>
            <ac:picMk id="5" creationId="{9AF75664-30D2-988F-AE19-4F967C464583}"/>
          </ac:picMkLst>
        </pc:picChg>
      </pc:sldChg>
    </pc:docChg>
  </pc:docChgLst>
  <pc:docChgLst>
    <pc:chgData name="lohithrahul danda" userId="4593ce2bee59a42f" providerId="LiveId" clId="{1C840EA5-B725-4B80-AAD5-7B027DE36A51}"/>
    <pc:docChg chg="undo custSel modSld">
      <pc:chgData name="lohithrahul danda" userId="4593ce2bee59a42f" providerId="LiveId" clId="{1C840EA5-B725-4B80-AAD5-7B027DE36A51}" dt="2025-02-07T15:08:39.045" v="25" actId="700"/>
      <pc:docMkLst>
        <pc:docMk/>
      </pc:docMkLst>
      <pc:sldChg chg="modSp mod">
        <pc:chgData name="lohithrahul danda" userId="4593ce2bee59a42f" providerId="LiveId" clId="{1C840EA5-B725-4B80-AAD5-7B027DE36A51}" dt="2025-02-07T15:07:21.683" v="21"/>
        <pc:sldMkLst>
          <pc:docMk/>
          <pc:sldMk cId="367127615" sldId="256"/>
        </pc:sldMkLst>
        <pc:spChg chg="mod">
          <ac:chgData name="lohithrahul danda" userId="4593ce2bee59a42f" providerId="LiveId" clId="{1C840EA5-B725-4B80-AAD5-7B027DE36A51}" dt="2025-02-07T15:07:21.683" v="21"/>
          <ac:spMkLst>
            <pc:docMk/>
            <pc:sldMk cId="367127615" sldId="256"/>
            <ac:spMk id="5" creationId="{D5067E9C-C7B9-4476-9708-CBB3F66FD892}"/>
          </ac:spMkLst>
        </pc:spChg>
      </pc:sldChg>
      <pc:sldChg chg="mod modClrScheme chgLayout">
        <pc:chgData name="lohithrahul danda" userId="4593ce2bee59a42f" providerId="LiveId" clId="{1C840EA5-B725-4B80-AAD5-7B027DE36A51}" dt="2025-02-07T15:08:39.045" v="25" actId="700"/>
        <pc:sldMkLst>
          <pc:docMk/>
          <pc:sldMk cId="2932052481" sldId="257"/>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872259" y="2475728"/>
            <a:ext cx="4240254" cy="2862322"/>
          </a:xfrm>
          <a:prstGeom prst="rect">
            <a:avLst/>
          </a:prstGeom>
          <a:noFill/>
        </p:spPr>
        <p:txBody>
          <a:bodyPr wrap="square" lIns="91440" tIns="45720" rIns="91440" bIns="45720" rtlCol="0" anchor="t">
            <a:spAutoFit/>
          </a:bodyPr>
          <a:lstStyle/>
          <a:p>
            <a:pPr algn="r"/>
            <a:r>
              <a:rPr lang="en-US" sz="3600" b="1">
                <a:solidFill>
                  <a:schemeClr val="bg1"/>
                </a:solidFill>
                <a:latin typeface="Calibri"/>
                <a:cs typeface="Times New Roman"/>
              </a:rPr>
              <a:t>CROP &amp; FERTILIZER RECOMMENDATION SYSTEM USING</a:t>
            </a:r>
            <a:endParaRPr lang="en-US" sz="3600" b="1">
              <a:solidFill>
                <a:schemeClr val="bg1"/>
              </a:solidFill>
              <a:latin typeface="Arial" panose="020B0604020202020204" pitchFamily="34" charset="0"/>
              <a:cs typeface="Arial" panose="020B0604020202020204" pitchFamily="34" charset="0"/>
            </a:endParaRPr>
          </a:p>
          <a:p>
            <a:pPr algn="r"/>
            <a:r>
              <a:rPr lang="en-US" sz="3600" b="1">
                <a:solidFill>
                  <a:schemeClr val="bg1"/>
                </a:solidFill>
                <a:latin typeface="Calibri"/>
                <a:cs typeface="Times New Roman"/>
              </a:rPr>
              <a:t> MACHINE LEARNING PROJECT </a:t>
            </a:r>
            <a:r>
              <a:rPr lang="en-IN" sz="3600" b="1">
                <a:solidFill>
                  <a:schemeClr val="bg1"/>
                </a:solidFill>
                <a:latin typeface="Calibri"/>
                <a:cs typeface="Times New Roman"/>
              </a:rPr>
              <a:t> </a:t>
            </a:r>
            <a:endParaRPr lang="en-US" sz="3600" b="1">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a:solidFill>
                  <a:srgbClr val="213163"/>
                </a:solidFill>
              </a:rPr>
              <a:t>Learning Objectives</a:t>
            </a:r>
            <a:endParaRPr lang="en-IN" sz="20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a:solidFill>
                  <a:schemeClr val="tx1"/>
                </a:solidFill>
                <a:latin typeface="+mn-lt"/>
              </a:rPr>
              <a:t>GOAL</a:t>
            </a:r>
          </a:p>
        </p:txBody>
      </p:sp>
      <p:sp>
        <p:nvSpPr>
          <p:cNvPr id="8" name="TextBox 7">
            <a:extLst>
              <a:ext uri="{FF2B5EF4-FFF2-40B4-BE49-F238E27FC236}">
                <a16:creationId xmlns:a16="http://schemas.microsoft.com/office/drawing/2014/main" id="{9A548B8D-CC9F-FF3C-F2C0-955F711DD063}"/>
              </a:ext>
            </a:extLst>
          </p:cNvPr>
          <p:cNvSpPr txBox="1"/>
          <p:nvPr/>
        </p:nvSpPr>
        <p:spPr>
          <a:xfrm>
            <a:off x="200025" y="1714500"/>
            <a:ext cx="7143750"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
              <a:buChar char="•"/>
            </a:pPr>
            <a:r>
              <a:rPr lang="en-US" sz="1850"/>
              <a:t>Understand how to handle missing data, outliers, and ensure data quality for machine learning models.</a:t>
            </a:r>
          </a:p>
          <a:p>
            <a:pPr>
              <a:buFont typeface=""/>
              <a:buChar char="•"/>
            </a:pPr>
            <a:endParaRPr lang="en-US" sz="1850"/>
          </a:p>
          <a:p>
            <a:pPr>
              <a:buFont typeface=""/>
              <a:buChar char="•"/>
            </a:pPr>
            <a:r>
              <a:rPr lang="en-US" sz="1850"/>
              <a:t>Learn how to transform and scale data appropriately for model training.</a:t>
            </a:r>
          </a:p>
          <a:p>
            <a:pPr>
              <a:buFont typeface=""/>
              <a:buChar char="•"/>
            </a:pPr>
            <a:endParaRPr lang="en-US" sz="1850"/>
          </a:p>
          <a:p>
            <a:pPr>
              <a:buFont typeface=""/>
              <a:buChar char="•"/>
            </a:pPr>
            <a:r>
              <a:rPr lang="en-US" sz="1850"/>
              <a:t>Understand the basics of machine learning algorithms.</a:t>
            </a:r>
          </a:p>
          <a:p>
            <a:pPr>
              <a:buFont typeface=""/>
              <a:buChar char="•"/>
            </a:pPr>
            <a:endParaRPr lang="en-US" sz="1850"/>
          </a:p>
          <a:p>
            <a:pPr>
              <a:buFont typeface=""/>
              <a:buChar char="•"/>
            </a:pPr>
            <a:r>
              <a:rPr lang="en-US" sz="1850"/>
              <a:t>Learn how to select appropriate models for predicting crop yield and recommending fertilizer types and quantities.</a:t>
            </a:r>
          </a:p>
          <a:p>
            <a:pPr>
              <a:buFont typeface=""/>
              <a:buChar char="•"/>
            </a:pPr>
            <a:endParaRPr lang="en-US" sz="1850"/>
          </a:p>
          <a:p>
            <a:pPr>
              <a:buFont typeface=""/>
              <a:buChar char="•"/>
            </a:pPr>
            <a:r>
              <a:rPr lang="en-US" sz="1850"/>
              <a:t>Explore common ML libraries in Python (e.g., Scikit-learn, TensorFlow, </a:t>
            </a:r>
            <a:r>
              <a:rPr lang="en-US" sz="1850" err="1"/>
              <a:t>Keras</a:t>
            </a:r>
            <a:r>
              <a:rPr lang="en-US" sz="1850"/>
              <a:t>, Pandas, NumPy).</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a:solidFill>
                  <a:srgbClr val="213163"/>
                </a:solidFill>
              </a:rPr>
              <a:t>T</a:t>
            </a:r>
            <a:r>
              <a:rPr lang="en-IN" sz="2000" b="1" err="1">
                <a:solidFill>
                  <a:srgbClr val="213163"/>
                </a:solidFill>
              </a:rPr>
              <a:t>ools</a:t>
            </a:r>
            <a:r>
              <a:rPr lang="en-IN" sz="2000" b="1">
                <a:solidFill>
                  <a:srgbClr val="213163"/>
                </a:solidFill>
              </a:rPr>
              <a:t> and Technology used </a:t>
            </a:r>
          </a:p>
        </p:txBody>
      </p:sp>
      <p:sp>
        <p:nvSpPr>
          <p:cNvPr id="2" name="TextBox 1">
            <a:extLst>
              <a:ext uri="{FF2B5EF4-FFF2-40B4-BE49-F238E27FC236}">
                <a16:creationId xmlns:a16="http://schemas.microsoft.com/office/drawing/2014/main" id="{9958BA67-0BAB-E2AF-CAB3-8C2412C40D5E}"/>
              </a:ext>
            </a:extLst>
          </p:cNvPr>
          <p:cNvSpPr txBox="1"/>
          <p:nvPr/>
        </p:nvSpPr>
        <p:spPr>
          <a:xfrm>
            <a:off x="457200" y="1714500"/>
            <a:ext cx="11315700"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a:t>Python Libraries:</a:t>
            </a:r>
          </a:p>
          <a:p>
            <a:endParaRPr lang="en-US" sz="1850" b="1"/>
          </a:p>
          <a:p>
            <a:pPr>
              <a:buFont typeface=""/>
              <a:buChar char="•"/>
            </a:pPr>
            <a:r>
              <a:rPr lang="en-US" sz="1850" b="1"/>
              <a:t>Pandas</a:t>
            </a:r>
            <a:r>
              <a:rPr lang="en-US" sz="1850"/>
              <a:t>: For data manipulation and preprocessing (e.g., handling missing data, merging datasets, and performing exploratory data analysis).</a:t>
            </a:r>
          </a:p>
          <a:p>
            <a:pPr>
              <a:buFont typeface=""/>
              <a:buChar char="•"/>
            </a:pPr>
            <a:endParaRPr lang="en-US" sz="1850"/>
          </a:p>
          <a:p>
            <a:pPr>
              <a:buFont typeface=""/>
              <a:buChar char="•"/>
            </a:pPr>
            <a:r>
              <a:rPr lang="en-US" sz="1850" b="1"/>
              <a:t>NumPy</a:t>
            </a:r>
            <a:r>
              <a:rPr lang="en-US" sz="1850"/>
              <a:t>: For numerical operations and handling arrays, matrices, and mathematical calculations.</a:t>
            </a:r>
          </a:p>
          <a:p>
            <a:pPr>
              <a:buFont typeface=""/>
              <a:buChar char="•"/>
            </a:pPr>
            <a:endParaRPr lang="en-US" sz="1850"/>
          </a:p>
          <a:p>
            <a:pPr>
              <a:buFont typeface=""/>
              <a:buChar char="•"/>
            </a:pPr>
            <a:r>
              <a:rPr lang="en-US" sz="1850" b="1"/>
              <a:t>OpenCV </a:t>
            </a:r>
            <a:r>
              <a:rPr lang="en-US" sz="1850"/>
              <a:t>: </a:t>
            </a:r>
            <a:r>
              <a:rPr lang="en-US" sz="1850" err="1"/>
              <a:t>Its</a:t>
            </a:r>
            <a:r>
              <a:rPr lang="en-US" sz="1850"/>
              <a:t> is used to import the dataset to the algorithm to predict the crop and fertilizer.</a:t>
            </a:r>
          </a:p>
          <a:p>
            <a:pPr>
              <a:buFont typeface=""/>
              <a:buChar char="•"/>
            </a:pPr>
            <a:endParaRPr lang="en-US" sz="1850"/>
          </a:p>
          <a:p>
            <a:pPr>
              <a:buFont typeface="Arial"/>
              <a:buChar char="•"/>
            </a:pPr>
            <a:r>
              <a:rPr lang="en-US" sz="1850" b="1"/>
              <a:t>Decision Trees</a:t>
            </a:r>
            <a:r>
              <a:rPr lang="en-US" sz="1850"/>
              <a:t> (for tree-based models that can handle both numerical and categorical data)</a:t>
            </a:r>
          </a:p>
          <a:p>
            <a:pPr>
              <a:buFont typeface="Arial"/>
              <a:buChar char="•"/>
            </a:pPr>
            <a:endParaRPr lang="en-US" sz="1850"/>
          </a:p>
          <a:p>
            <a:pPr>
              <a:buFont typeface="Arial"/>
              <a:buChar char="•"/>
            </a:pPr>
            <a:r>
              <a:rPr lang="en-US" sz="1850" b="1"/>
              <a:t>Random Forest</a:t>
            </a:r>
            <a:r>
              <a:rPr lang="en-US" sz="1850"/>
              <a:t> (for better performance and handling overfitting in decision trees)</a:t>
            </a:r>
            <a:endParaRPr lang="en-US"/>
          </a:p>
          <a:p>
            <a:pPr>
              <a:buFont typeface="Arial"/>
              <a:buChar char="•"/>
            </a:pPr>
            <a:endParaRPr lang="en-US" sz="1850"/>
          </a:p>
          <a:p>
            <a:pPr>
              <a:buFont typeface="Arial"/>
              <a:buChar char="•"/>
            </a:pPr>
            <a:r>
              <a:rPr lang="en-US" sz="1850" b="1"/>
              <a:t>Matplotlib</a:t>
            </a:r>
            <a:r>
              <a:rPr lang="en-US" sz="1850"/>
              <a:t> / </a:t>
            </a:r>
            <a:r>
              <a:rPr lang="en-US" sz="1850" b="1"/>
              <a:t>Seaborn</a:t>
            </a:r>
            <a:r>
              <a:rPr lang="en-US" sz="1850"/>
              <a:t>: For data visualization (e.g., plotting graphs like histograms, bar charts, or scatter plots to understand crop growth trends, fertilizer efficiency, etc.).</a:t>
            </a:r>
          </a:p>
          <a:p>
            <a:pPr>
              <a:buFont typeface=""/>
              <a:buChar char="•"/>
            </a:pPr>
            <a:endParaRPr lang="en-US" sz="185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a:solidFill>
                  <a:srgbClr val="213163"/>
                </a:solidFill>
              </a:rPr>
              <a:t>Methodology</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3015AE86-4A03-0C23-55FA-69B158A162F7}"/>
              </a:ext>
            </a:extLst>
          </p:cNvPr>
          <p:cNvSpPr txBox="1"/>
          <p:nvPr/>
        </p:nvSpPr>
        <p:spPr>
          <a:xfrm>
            <a:off x="657225" y="1419225"/>
            <a:ext cx="10525125" cy="66941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50" dirty="0"/>
              <a:t> Import necessary Library like </a:t>
            </a:r>
            <a:r>
              <a:rPr lang="en-US" sz="1850" dirty="0" err="1"/>
              <a:t>numpy</a:t>
            </a:r>
            <a:r>
              <a:rPr lang="en-US" sz="1850" dirty="0"/>
              <a:t> ,pandas ,</a:t>
            </a:r>
            <a:r>
              <a:rPr lang="en-US" sz="1850" dirty="0" err="1"/>
              <a:t>mathplotlib</a:t>
            </a:r>
            <a:r>
              <a:rPr lang="en-US" sz="1850" dirty="0"/>
              <a:t> ,seaborn etc.</a:t>
            </a:r>
            <a:endParaRPr lang="en-US" dirty="0"/>
          </a:p>
          <a:p>
            <a:pPr marL="342900" indent="-342900">
              <a:buFont typeface="Wingdings"/>
              <a:buChar char="Ø"/>
            </a:pPr>
            <a:endParaRPr lang="en-US" sz="1850" dirty="0"/>
          </a:p>
          <a:p>
            <a:pPr marL="342900" indent="-342900">
              <a:buFont typeface="Wingdings"/>
              <a:buChar char="Ø"/>
            </a:pPr>
            <a:r>
              <a:rPr lang="en-US" sz="1850" dirty="0"/>
              <a:t> Collecting the data and cleaning the data to remove the duplicates.</a:t>
            </a:r>
          </a:p>
          <a:p>
            <a:pPr marL="342900" indent="-342900">
              <a:buFont typeface="Wingdings"/>
              <a:buChar char="Ø"/>
            </a:pPr>
            <a:endParaRPr lang="en-US" sz="1850" dirty="0"/>
          </a:p>
          <a:p>
            <a:pPr marL="342900" indent="-342900">
              <a:buFont typeface="Wingdings"/>
              <a:buChar char="Ø"/>
            </a:pPr>
            <a:r>
              <a:rPr lang="en-US" sz="1850" dirty="0"/>
              <a:t> Checks the target feature distribution function.</a:t>
            </a:r>
          </a:p>
          <a:p>
            <a:pPr marL="342900" indent="-342900">
              <a:buFont typeface="Wingdings"/>
              <a:buChar char="Ø"/>
            </a:pPr>
            <a:endParaRPr lang="en-US" sz="1850" dirty="0"/>
          </a:p>
          <a:p>
            <a:pPr marL="342900" indent="-342900">
              <a:buFont typeface="Wingdings"/>
              <a:buChar char="Ø"/>
            </a:pPr>
            <a:r>
              <a:rPr lang="en-US" sz="1850" dirty="0"/>
              <a:t> Visualize the distribution of each feature.</a:t>
            </a:r>
          </a:p>
          <a:p>
            <a:pPr marL="342900" indent="-342900">
              <a:buFont typeface="Wingdings"/>
              <a:buChar char="Ø"/>
            </a:pPr>
            <a:endParaRPr lang="en-US" sz="1850" dirty="0"/>
          </a:p>
          <a:p>
            <a:pPr marL="342900" indent="-342900">
              <a:buFont typeface="Wingdings"/>
              <a:buChar char="Ø"/>
            </a:pPr>
            <a:r>
              <a:rPr lang="en-US" sz="1850" dirty="0"/>
              <a:t> Plotting scatter plot and Finding outliers – boxplot.</a:t>
            </a:r>
            <a:endParaRPr lang="en-US" sz="1100" dirty="0">
              <a:solidFill>
                <a:srgbClr val="6A9955"/>
              </a:solidFill>
              <a:latin typeface="Consolas"/>
            </a:endParaRPr>
          </a:p>
          <a:p>
            <a:pPr marL="342900" indent="-342900">
              <a:buFont typeface="Wingdings"/>
              <a:buChar char="Ø"/>
            </a:pPr>
            <a:endParaRPr lang="en-US" sz="1850" dirty="0"/>
          </a:p>
          <a:p>
            <a:pPr marL="342900" indent="-342900">
              <a:buFont typeface="Wingdings"/>
              <a:buChar char="Ø"/>
            </a:pPr>
            <a:r>
              <a:rPr lang="en-US" sz="1850" dirty="0"/>
              <a:t> Train test split and training the model.</a:t>
            </a:r>
          </a:p>
          <a:p>
            <a:pPr marL="342900" indent="-342900">
              <a:buFont typeface="Wingdings"/>
              <a:buChar char="Ø"/>
            </a:pPr>
            <a:endParaRPr lang="en-US" sz="1850" dirty="0"/>
          </a:p>
          <a:p>
            <a:pPr marL="342900" indent="-342900">
              <a:buFont typeface="Wingdings"/>
              <a:buChar char="Ø"/>
            </a:pPr>
            <a:r>
              <a:rPr lang="en-US" sz="1850" dirty="0"/>
              <a:t> Prediction of crop and fertilizer.</a:t>
            </a:r>
          </a:p>
          <a:p>
            <a:pPr marL="342900" indent="-342900">
              <a:buChar char="•"/>
            </a:pPr>
            <a:endParaRPr lang="en-US" sz="1100">
              <a:solidFill>
                <a:srgbClr val="6A9955"/>
              </a:solidFill>
              <a:latin typeface="Consolas"/>
            </a:endParaRPr>
          </a:p>
          <a:p>
            <a:pPr marL="342900" indent="-342900">
              <a:buFont typeface="Arial"/>
              <a:buChar char="•"/>
            </a:pPr>
            <a:endParaRPr lang="en-US" sz="1100">
              <a:solidFill>
                <a:srgbClr val="6A9955"/>
              </a:solidFill>
              <a:latin typeface="Consolas"/>
            </a:endParaRPr>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pPr marL="342900" indent="-342900">
              <a:buFont typeface="Wingdings"/>
              <a:buChar char="Ø"/>
            </a:pPr>
            <a:endParaRPr lang="en-US" sz="1850" b="1"/>
          </a:p>
          <a:p>
            <a:endParaRPr lang="en-US" sz="1850" b="1"/>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Problem Statement:  </a:t>
            </a:r>
            <a:endParaRPr lang="en-IN" sz="2000" b="1">
              <a:solidFill>
                <a:srgbClr val="213163"/>
              </a:solidFill>
            </a:endParaRPr>
          </a:p>
        </p:txBody>
      </p:sp>
      <p:sp>
        <p:nvSpPr>
          <p:cNvPr id="2" name="TextBox 1">
            <a:extLst>
              <a:ext uri="{FF2B5EF4-FFF2-40B4-BE49-F238E27FC236}">
                <a16:creationId xmlns:a16="http://schemas.microsoft.com/office/drawing/2014/main" id="{B94A6756-137D-1AA1-706C-12349F02F2BF}"/>
              </a:ext>
            </a:extLst>
          </p:cNvPr>
          <p:cNvSpPr txBox="1"/>
          <p:nvPr/>
        </p:nvSpPr>
        <p:spPr>
          <a:xfrm>
            <a:off x="523875" y="1714500"/>
            <a:ext cx="10868025" cy="29392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50"/>
              <a:t>Farmers often face challenges in selecting the right crops and fertilizers that align with local soil conditions, climate, and available resources. </a:t>
            </a:r>
            <a:endParaRPr lang="en-US"/>
          </a:p>
          <a:p>
            <a:endParaRPr lang="en-US" sz="1850"/>
          </a:p>
          <a:p>
            <a:pPr marL="342900" indent="-342900">
              <a:buFont typeface="Wingdings"/>
              <a:buChar char="Ø"/>
            </a:pPr>
            <a:r>
              <a:rPr lang="en-US" sz="1850"/>
              <a:t>Improper fertilizer use or suboptimal crop selection can lead to reduced productivity, increased costs.</a:t>
            </a:r>
          </a:p>
          <a:p>
            <a:pPr marL="342900" indent="-342900">
              <a:buFont typeface="Wingdings"/>
              <a:buChar char="Ø"/>
            </a:pPr>
            <a:endParaRPr lang="en-US" sz="1850"/>
          </a:p>
          <a:p>
            <a:pPr marL="342900" indent="-342900">
              <a:buFont typeface="Wingdings"/>
              <a:buChar char="Ø"/>
            </a:pPr>
            <a:r>
              <a:rPr lang="en-US" sz="1850"/>
              <a:t> To help the farmer about the crop and fertilizer uses based on the climatic changes and condition this model was developed using machine learning algorithm which will recommend the crop and fertilizer based on N, </a:t>
            </a:r>
            <a:r>
              <a:rPr lang="en-US" sz="1850" err="1"/>
              <a:t>P,K,temp,hum,ph,rain</a:t>
            </a:r>
            <a:r>
              <a:rPr lang="en-US" sz="1850"/>
              <a:t>.</a:t>
            </a:r>
          </a:p>
          <a:p>
            <a:pPr marL="342900" indent="-342900">
              <a:buFont typeface="Wingdings"/>
              <a:buChar char="Ø"/>
            </a:pPr>
            <a:endParaRPr lang="en-US" sz="185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Solution:  </a:t>
            </a:r>
            <a:endParaRPr lang="en-IN" sz="2000" b="1">
              <a:solidFill>
                <a:srgbClr val="213163"/>
              </a:solidFill>
            </a:endParaRPr>
          </a:p>
        </p:txBody>
      </p:sp>
      <p:sp>
        <p:nvSpPr>
          <p:cNvPr id="2" name="TextBox 1">
            <a:extLst>
              <a:ext uri="{FF2B5EF4-FFF2-40B4-BE49-F238E27FC236}">
                <a16:creationId xmlns:a16="http://schemas.microsoft.com/office/drawing/2014/main" id="{7438E9EF-AC42-24E6-E385-669A0650E13A}"/>
              </a:ext>
            </a:extLst>
          </p:cNvPr>
          <p:cNvSpPr txBox="1"/>
          <p:nvPr/>
        </p:nvSpPr>
        <p:spPr>
          <a:xfrm>
            <a:off x="419100" y="1714500"/>
            <a:ext cx="11134725" cy="37933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50"/>
              <a:t>The goal of this project is to </a:t>
            </a:r>
            <a:r>
              <a:rPr lang="en-US" sz="1850" b="1"/>
              <a:t>develop a Machine Learning-based Crop and Fertilizer Recommendation System</a:t>
            </a:r>
            <a:r>
              <a:rPr lang="en-US" sz="1850"/>
              <a:t> that helps farmers make informed decisions by providing data-driven recommendations. </a:t>
            </a:r>
            <a:endParaRPr lang="en-US"/>
          </a:p>
          <a:p>
            <a:pPr marL="342900" indent="-342900">
              <a:buFont typeface="Wingdings"/>
              <a:buChar char="Ø"/>
            </a:pPr>
            <a:endParaRPr lang="en-US" sz="1850"/>
          </a:p>
          <a:p>
            <a:pPr marL="342900" indent="-342900">
              <a:buFont typeface="Wingdings"/>
              <a:buChar char="Ø"/>
            </a:pPr>
            <a:r>
              <a:rPr lang="en-US" sz="1850"/>
              <a:t>The system should take into account </a:t>
            </a:r>
            <a:r>
              <a:rPr lang="en-US" sz="1850" b="1"/>
              <a:t>soil quality</a:t>
            </a:r>
            <a:r>
              <a:rPr lang="en-US" sz="1850"/>
              <a:t>, </a:t>
            </a:r>
            <a:r>
              <a:rPr lang="en-US" sz="1850" b="1"/>
              <a:t>climate conditions</a:t>
            </a:r>
            <a:r>
              <a:rPr lang="en-US" sz="1850"/>
              <a:t>, and </a:t>
            </a:r>
            <a:r>
              <a:rPr lang="en-US" sz="1850" b="1"/>
              <a:t>crop-specific requirements</a:t>
            </a:r>
            <a:r>
              <a:rPr lang="en-US" sz="1850"/>
              <a:t> to suggest the most suitable crops to plant and the optimal amount of fertilizers to use.</a:t>
            </a:r>
          </a:p>
          <a:p>
            <a:pPr marL="342900" indent="-342900">
              <a:buFont typeface="Wingdings"/>
              <a:buChar char="Ø"/>
            </a:pPr>
            <a:endParaRPr lang="en-US" sz="1850"/>
          </a:p>
          <a:p>
            <a:pPr marL="342900" indent="-342900">
              <a:buFont typeface="Wingdings"/>
              <a:buChar char="Ø"/>
            </a:pPr>
            <a:r>
              <a:rPr lang="en-US" sz="1850"/>
              <a:t>This will not only help farmers improve their crop yields but also reduce environmental impact by preventing excessive fertilizer use.</a:t>
            </a:r>
          </a:p>
          <a:p>
            <a:pPr marL="342900" indent="-342900">
              <a:buFont typeface="Wingdings"/>
              <a:buChar char="Ø"/>
            </a:pPr>
            <a:endParaRPr lang="en-US" sz="1850"/>
          </a:p>
          <a:p>
            <a:pPr marL="342900" indent="-342900">
              <a:buFont typeface="Wingdings"/>
              <a:buChar char="Ø"/>
            </a:pPr>
            <a:r>
              <a:rPr lang="en-US" sz="1850"/>
              <a:t>  It will be designed to empower farmers by providing actionable, real-time insights that improve their decision-making process, ultimately contributing to higher agricultural productivity, cost savings, and more sustainable farming practices.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a:solidFill>
                  <a:srgbClr val="213163"/>
                </a:solidFill>
              </a:rPr>
              <a:t>Screenshot of Output:  </a:t>
            </a:r>
            <a:endParaRPr lang="en-IN" sz="2000" b="1">
              <a:solidFill>
                <a:srgbClr val="213163"/>
              </a:solidFill>
            </a:endParaRPr>
          </a:p>
        </p:txBody>
      </p:sp>
      <p:pic>
        <p:nvPicPr>
          <p:cNvPr id="2" name="Picture 1">
            <a:extLst>
              <a:ext uri="{FF2B5EF4-FFF2-40B4-BE49-F238E27FC236}">
                <a16:creationId xmlns:a16="http://schemas.microsoft.com/office/drawing/2014/main" id="{0B0CCE20-24DF-46F9-6FF2-E90B1076B30D}"/>
              </a:ext>
            </a:extLst>
          </p:cNvPr>
          <p:cNvPicPr>
            <a:picLocks noChangeAspect="1"/>
          </p:cNvPicPr>
          <p:nvPr/>
        </p:nvPicPr>
        <p:blipFill>
          <a:blip r:embed="rId2"/>
          <a:srcRect l="2930" r="1181" b="6092"/>
          <a:stretch/>
        </p:blipFill>
        <p:spPr>
          <a:xfrm>
            <a:off x="749794" y="4674973"/>
            <a:ext cx="3111707" cy="1709355"/>
          </a:xfrm>
          <a:prstGeom prst="rect">
            <a:avLst/>
          </a:prstGeom>
          <a:ln w="228600" cap="sq" cmpd="thickThin">
            <a:solidFill>
              <a:srgbClr val="000000"/>
            </a:solidFill>
            <a:prstDash val="solid"/>
            <a:miter lim="800000"/>
          </a:ln>
          <a:effectLst>
            <a:innerShdw blurRad="76200">
              <a:srgbClr val="000000"/>
            </a:innerShdw>
          </a:effectLst>
        </p:spPr>
      </p:pic>
      <p:pic>
        <p:nvPicPr>
          <p:cNvPr id="5" name="Picture 4">
            <a:extLst>
              <a:ext uri="{FF2B5EF4-FFF2-40B4-BE49-F238E27FC236}">
                <a16:creationId xmlns:a16="http://schemas.microsoft.com/office/drawing/2014/main" id="{9C2B96BF-180A-6E27-F760-582ACAEB9D6A}"/>
              </a:ext>
            </a:extLst>
          </p:cNvPr>
          <p:cNvPicPr>
            <a:picLocks noChangeAspect="1"/>
          </p:cNvPicPr>
          <p:nvPr/>
        </p:nvPicPr>
        <p:blipFill>
          <a:blip r:embed="rId3"/>
          <a:srcRect l="4036" t="3586" r="2466" b="1992"/>
          <a:stretch/>
        </p:blipFill>
        <p:spPr>
          <a:xfrm>
            <a:off x="751704" y="2131539"/>
            <a:ext cx="3109792" cy="2018275"/>
          </a:xfrm>
          <a:prstGeom prst="rect">
            <a:avLst/>
          </a:prstGeom>
          <a:ln w="228600"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60F393DB-B7C6-8670-F571-A1404DB7B97C}"/>
              </a:ext>
            </a:extLst>
          </p:cNvPr>
          <p:cNvPicPr>
            <a:picLocks noChangeAspect="1"/>
          </p:cNvPicPr>
          <p:nvPr/>
        </p:nvPicPr>
        <p:blipFill>
          <a:blip r:embed="rId4"/>
          <a:srcRect l="2279" t="5612" r="5698" b="7653"/>
          <a:stretch/>
        </p:blipFill>
        <p:spPr>
          <a:xfrm>
            <a:off x="6260756" y="2131541"/>
            <a:ext cx="3480487" cy="1832921"/>
          </a:xfrm>
          <a:prstGeom prst="rect">
            <a:avLst/>
          </a:prstGeom>
          <a:ln w="228600" cap="sq" cmpd="thickThin">
            <a:solidFill>
              <a:srgbClr val="000000"/>
            </a:solidFill>
            <a:prstDash val="solid"/>
            <a:miter lim="800000"/>
          </a:ln>
          <a:effectLst>
            <a:innerShdw blurRad="76200">
              <a:srgbClr val="000000"/>
            </a:innerShdw>
          </a:effectLst>
        </p:spPr>
      </p:pic>
      <p:pic>
        <p:nvPicPr>
          <p:cNvPr id="7" name="Picture 6">
            <a:extLst>
              <a:ext uri="{FF2B5EF4-FFF2-40B4-BE49-F238E27FC236}">
                <a16:creationId xmlns:a16="http://schemas.microsoft.com/office/drawing/2014/main" id="{E01434AA-FF6B-0A5D-44AF-B6D885108F10}"/>
              </a:ext>
            </a:extLst>
          </p:cNvPr>
          <p:cNvPicPr>
            <a:picLocks noChangeAspect="1"/>
          </p:cNvPicPr>
          <p:nvPr/>
        </p:nvPicPr>
        <p:blipFill>
          <a:blip r:embed="rId5"/>
          <a:stretch>
            <a:fillRect/>
          </a:stretch>
        </p:blipFill>
        <p:spPr>
          <a:xfrm>
            <a:off x="6260757" y="4427836"/>
            <a:ext cx="3480487" cy="1956487"/>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a:solidFill>
                  <a:srgbClr val="213163"/>
                </a:solidFill>
              </a:rPr>
              <a:t>Conclusion:</a:t>
            </a:r>
            <a:r>
              <a:rPr lang="en-US" sz="1800" b="1">
                <a:solidFill>
                  <a:srgbClr val="213163"/>
                </a:solidFill>
              </a:rPr>
              <a:t>  </a:t>
            </a:r>
            <a:endParaRPr lang="en-IN" sz="1800">
              <a:solidFill>
                <a:srgbClr val="213163"/>
              </a:solidFill>
            </a:endParaRPr>
          </a:p>
        </p:txBody>
      </p:sp>
      <p:sp>
        <p:nvSpPr>
          <p:cNvPr id="2" name="TextBox 1">
            <a:extLst>
              <a:ext uri="{FF2B5EF4-FFF2-40B4-BE49-F238E27FC236}">
                <a16:creationId xmlns:a16="http://schemas.microsoft.com/office/drawing/2014/main" id="{EF2B7FA4-9568-09DE-AC97-40AD75AE587E}"/>
              </a:ext>
            </a:extLst>
          </p:cNvPr>
          <p:cNvSpPr txBox="1"/>
          <p:nvPr/>
        </p:nvSpPr>
        <p:spPr>
          <a:xfrm>
            <a:off x="590550" y="1714500"/>
            <a:ext cx="11068050" cy="20851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50" dirty="0"/>
              <a:t>The development of a </a:t>
            </a:r>
            <a:r>
              <a:rPr lang="en-US" sz="1850" b="1" dirty="0"/>
              <a:t>Crop and Fertilizer Recommendation System</a:t>
            </a:r>
            <a:r>
              <a:rPr lang="en-US" sz="1850" dirty="0"/>
              <a:t> using Machine Learning (ML) and Python represents a significant step toward transforming agricultural practices through data-driven decision-making. </a:t>
            </a:r>
            <a:endParaRPr lang="en-US"/>
          </a:p>
          <a:p>
            <a:pPr marL="342900" indent="-342900">
              <a:buFont typeface="Wingdings"/>
              <a:buChar char="Ø"/>
            </a:pPr>
            <a:endParaRPr lang="en-US" sz="1850" dirty="0"/>
          </a:p>
          <a:p>
            <a:pPr marL="342900" indent="-342900">
              <a:buFont typeface="Wingdings"/>
              <a:buChar char="Ø"/>
            </a:pPr>
            <a:r>
              <a:rPr lang="en-US" sz="1850" dirty="0"/>
              <a:t>By leveraging advanced ML algorithms, the system can accurately recommend the most suitable crops and optimal fertilizer quantities based on key factors like soil composition, climate conditions, and crop-specific needs.</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F75664-30D2-988F-AE19-4F967C464583}"/>
              </a:ext>
            </a:extLst>
          </p:cNvPr>
          <p:cNvPicPr>
            <a:picLocks noChangeAspect="1"/>
          </p:cNvPicPr>
          <p:nvPr/>
        </p:nvPicPr>
        <p:blipFill>
          <a:blip r:embed="rId2"/>
          <a:srcRect l="17189" t="20999" r="49588" b="41556"/>
          <a:stretch/>
        </p:blipFill>
        <p:spPr>
          <a:xfrm>
            <a:off x="1400175" y="1095375"/>
            <a:ext cx="7678050" cy="4861429"/>
          </a:xfrm>
          <a:prstGeom prst="rect">
            <a:avLst/>
          </a:prstGeom>
        </p:spPr>
      </p:pic>
    </p:spTree>
    <p:extLst>
      <p:ext uri="{BB962C8B-B14F-4D97-AF65-F5344CB8AC3E}">
        <p14:creationId xmlns:p14="http://schemas.microsoft.com/office/powerpoint/2010/main" val="232640381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Application>Microsoft Office PowerPoint</Application>
  <PresentationFormat>Widescreen</PresentationFormat>
  <Slides>9</Slides>
  <Notes>0</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revision>66</cp:revision>
  <dcterms:created xsi:type="dcterms:W3CDTF">2024-12-31T09:40:01Z</dcterms:created>
  <dcterms:modified xsi:type="dcterms:W3CDTF">2025-02-07T16:22:05Z</dcterms:modified>
</cp:coreProperties>
</file>