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19"/>
  </p:notesMasterIdLst>
  <p:sldIdLst>
    <p:sldId id="256" r:id="rId2"/>
    <p:sldId id="257" r:id="rId3"/>
    <p:sldId id="258" r:id="rId4"/>
    <p:sldId id="259" r:id="rId5"/>
    <p:sldId id="260" r:id="rId6"/>
    <p:sldId id="263" r:id="rId7"/>
    <p:sldId id="264" r:id="rId8"/>
    <p:sldId id="265" r:id="rId9"/>
    <p:sldId id="266" r:id="rId10"/>
    <p:sldId id="273" r:id="rId11"/>
    <p:sldId id="274" r:id="rId12"/>
    <p:sldId id="271" r:id="rId13"/>
    <p:sldId id="275" r:id="rId14"/>
    <p:sldId id="272" r:id="rId15"/>
    <p:sldId id="269" r:id="rId16"/>
    <p:sldId id="270"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7AA0"/>
    <a:srgbClr val="5D8D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3"/>
    <p:restoredTop sz="94648"/>
  </p:normalViewPr>
  <p:slideViewPr>
    <p:cSldViewPr snapToGrid="0" snapToObjects="1">
      <p:cViewPr varScale="1">
        <p:scale>
          <a:sx n="112" d="100"/>
          <a:sy n="112"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3CF6204-209D-4243-8FE9-D2151F6038A4}" type="doc">
      <dgm:prSet loTypeId="urn:microsoft.com/office/officeart/2018/5/layout/IconCircleLabelList" loCatId="icon" qsTypeId="urn:microsoft.com/office/officeart/2005/8/quickstyle/3d1" qsCatId="3D" csTypeId="urn:microsoft.com/office/officeart/2005/8/colors/colorful5" csCatId="colorful" phldr="1"/>
      <dgm:spPr/>
      <dgm:t>
        <a:bodyPr/>
        <a:lstStyle/>
        <a:p>
          <a:endParaRPr lang="en-US"/>
        </a:p>
      </dgm:t>
    </dgm:pt>
    <dgm:pt modelId="{6DF21454-8021-475E-8222-874ADF0AA8E6}">
      <dgm:prSet/>
      <dgm:spPr/>
      <dgm:t>
        <a:bodyPr/>
        <a:lstStyle/>
        <a:p>
          <a:pPr>
            <a:lnSpc>
              <a:spcPct val="100000"/>
            </a:lnSpc>
            <a:defRPr cap="all"/>
          </a:pPr>
          <a:r>
            <a:rPr lang="en-US" b="1" dirty="0"/>
            <a:t>Introduction</a:t>
          </a:r>
        </a:p>
      </dgm:t>
    </dgm:pt>
    <dgm:pt modelId="{980394D6-F062-44E4-9F64-28101C802947}" type="parTrans" cxnId="{0F45B9C5-0DE1-48E5-A6F5-B95B87A65993}">
      <dgm:prSet/>
      <dgm:spPr/>
      <dgm:t>
        <a:bodyPr/>
        <a:lstStyle/>
        <a:p>
          <a:endParaRPr lang="en-US"/>
        </a:p>
      </dgm:t>
    </dgm:pt>
    <dgm:pt modelId="{45A7A3F2-A906-4353-9DFE-366E5E317880}" type="sibTrans" cxnId="{0F45B9C5-0DE1-48E5-A6F5-B95B87A65993}">
      <dgm:prSet/>
      <dgm:spPr/>
      <dgm:t>
        <a:bodyPr/>
        <a:lstStyle/>
        <a:p>
          <a:endParaRPr lang="en-US"/>
        </a:p>
      </dgm:t>
    </dgm:pt>
    <dgm:pt modelId="{12ACCF85-7536-4F4E-9CEF-CA2079F6BEB1}">
      <dgm:prSet/>
      <dgm:spPr/>
      <dgm:t>
        <a:bodyPr/>
        <a:lstStyle/>
        <a:p>
          <a:pPr>
            <a:lnSpc>
              <a:spcPct val="100000"/>
            </a:lnSpc>
            <a:defRPr cap="all"/>
          </a:pPr>
          <a:r>
            <a:rPr lang="en-US" b="1" dirty="0"/>
            <a:t>Datasets</a:t>
          </a:r>
        </a:p>
      </dgm:t>
    </dgm:pt>
    <dgm:pt modelId="{59E3AA4B-CC98-4059-8663-3AC6D5C4CA98}" type="parTrans" cxnId="{4F2EDF51-D991-49CE-8CAF-1A31D7BB8121}">
      <dgm:prSet/>
      <dgm:spPr/>
      <dgm:t>
        <a:bodyPr/>
        <a:lstStyle/>
        <a:p>
          <a:endParaRPr lang="en-US"/>
        </a:p>
      </dgm:t>
    </dgm:pt>
    <dgm:pt modelId="{4EAF2D84-3BA1-4440-B03E-F5EBBFEBBCC9}" type="sibTrans" cxnId="{4F2EDF51-D991-49CE-8CAF-1A31D7BB8121}">
      <dgm:prSet/>
      <dgm:spPr/>
      <dgm:t>
        <a:bodyPr/>
        <a:lstStyle/>
        <a:p>
          <a:endParaRPr lang="en-US"/>
        </a:p>
      </dgm:t>
    </dgm:pt>
    <dgm:pt modelId="{72B86236-753B-4855-BB8D-FE3B339EAF3B}">
      <dgm:prSet/>
      <dgm:spPr/>
      <dgm:t>
        <a:bodyPr/>
        <a:lstStyle/>
        <a:p>
          <a:pPr>
            <a:lnSpc>
              <a:spcPct val="100000"/>
            </a:lnSpc>
            <a:defRPr cap="all"/>
          </a:pPr>
          <a:r>
            <a:rPr lang="en-US" b="1" dirty="0"/>
            <a:t>Methods</a:t>
          </a:r>
        </a:p>
      </dgm:t>
    </dgm:pt>
    <dgm:pt modelId="{F97F3E30-0627-4B3D-A7DE-F27DB541FD16}" type="parTrans" cxnId="{1132ECD6-9767-46A6-873C-E4A1F3A8AE15}">
      <dgm:prSet/>
      <dgm:spPr/>
      <dgm:t>
        <a:bodyPr/>
        <a:lstStyle/>
        <a:p>
          <a:endParaRPr lang="en-US"/>
        </a:p>
      </dgm:t>
    </dgm:pt>
    <dgm:pt modelId="{8BDE82C5-C7AD-49C7-847B-80D0AED72E9F}" type="sibTrans" cxnId="{1132ECD6-9767-46A6-873C-E4A1F3A8AE15}">
      <dgm:prSet/>
      <dgm:spPr/>
      <dgm:t>
        <a:bodyPr/>
        <a:lstStyle/>
        <a:p>
          <a:endParaRPr lang="en-US"/>
        </a:p>
      </dgm:t>
    </dgm:pt>
    <dgm:pt modelId="{DA05CC11-F2B5-4F2E-B741-F6C38C3A7309}">
      <dgm:prSet/>
      <dgm:spPr/>
      <dgm:t>
        <a:bodyPr/>
        <a:lstStyle/>
        <a:p>
          <a:pPr>
            <a:lnSpc>
              <a:spcPct val="100000"/>
            </a:lnSpc>
            <a:defRPr cap="all"/>
          </a:pPr>
          <a:r>
            <a:rPr lang="en-US" b="1" dirty="0"/>
            <a:t>Visualizations</a:t>
          </a:r>
        </a:p>
      </dgm:t>
    </dgm:pt>
    <dgm:pt modelId="{EBCF10FA-7BBE-4D0C-902B-C27B95A3E09A}" type="parTrans" cxnId="{D7E5F6E7-59A3-4C11-A7A5-8D92D3CABF0C}">
      <dgm:prSet/>
      <dgm:spPr/>
      <dgm:t>
        <a:bodyPr/>
        <a:lstStyle/>
        <a:p>
          <a:endParaRPr lang="en-US"/>
        </a:p>
      </dgm:t>
    </dgm:pt>
    <dgm:pt modelId="{942CCC50-E386-4FA5-97B9-C4F64BA85B16}" type="sibTrans" cxnId="{D7E5F6E7-59A3-4C11-A7A5-8D92D3CABF0C}">
      <dgm:prSet/>
      <dgm:spPr/>
      <dgm:t>
        <a:bodyPr/>
        <a:lstStyle/>
        <a:p>
          <a:endParaRPr lang="en-US"/>
        </a:p>
      </dgm:t>
    </dgm:pt>
    <dgm:pt modelId="{ED2AF1A5-DDBE-4CB2-999E-3F27B7EC5E95}">
      <dgm:prSet/>
      <dgm:spPr/>
      <dgm:t>
        <a:bodyPr/>
        <a:lstStyle/>
        <a:p>
          <a:pPr>
            <a:lnSpc>
              <a:spcPct val="100000"/>
            </a:lnSpc>
            <a:defRPr cap="all"/>
          </a:pPr>
          <a:r>
            <a:rPr lang="en-US" b="1" dirty="0"/>
            <a:t>Observations</a:t>
          </a:r>
        </a:p>
      </dgm:t>
    </dgm:pt>
    <dgm:pt modelId="{32C80B97-B327-487E-B579-E36DAC1B57DC}" type="parTrans" cxnId="{126F8037-8E8E-4E43-9F48-0724C52D178A}">
      <dgm:prSet/>
      <dgm:spPr/>
      <dgm:t>
        <a:bodyPr/>
        <a:lstStyle/>
        <a:p>
          <a:endParaRPr lang="en-US"/>
        </a:p>
      </dgm:t>
    </dgm:pt>
    <dgm:pt modelId="{1B2600BB-2AC0-4975-B496-89DDCBD0718F}" type="sibTrans" cxnId="{126F8037-8E8E-4E43-9F48-0724C52D178A}">
      <dgm:prSet/>
      <dgm:spPr/>
      <dgm:t>
        <a:bodyPr/>
        <a:lstStyle/>
        <a:p>
          <a:endParaRPr lang="en-US"/>
        </a:p>
      </dgm:t>
    </dgm:pt>
    <dgm:pt modelId="{D929CAA2-C063-417F-8160-A7C2CCA1B290}">
      <dgm:prSet/>
      <dgm:spPr/>
      <dgm:t>
        <a:bodyPr/>
        <a:lstStyle/>
        <a:p>
          <a:pPr>
            <a:lnSpc>
              <a:spcPct val="100000"/>
            </a:lnSpc>
            <a:defRPr cap="all"/>
          </a:pPr>
          <a:r>
            <a:rPr lang="en-US" b="1" dirty="0"/>
            <a:t>Key learnings</a:t>
          </a:r>
        </a:p>
      </dgm:t>
    </dgm:pt>
    <dgm:pt modelId="{D795C637-E27C-4524-8FFF-ECAD4BB27A9E}" type="parTrans" cxnId="{28855B01-E37D-4A7F-9741-D26C4A780D85}">
      <dgm:prSet/>
      <dgm:spPr/>
      <dgm:t>
        <a:bodyPr/>
        <a:lstStyle/>
        <a:p>
          <a:endParaRPr lang="en-US"/>
        </a:p>
      </dgm:t>
    </dgm:pt>
    <dgm:pt modelId="{39732D46-5F98-498C-A8C0-B38CD0B9918D}" type="sibTrans" cxnId="{28855B01-E37D-4A7F-9741-D26C4A780D85}">
      <dgm:prSet/>
      <dgm:spPr/>
      <dgm:t>
        <a:bodyPr/>
        <a:lstStyle/>
        <a:p>
          <a:endParaRPr lang="en-US"/>
        </a:p>
      </dgm:t>
    </dgm:pt>
    <dgm:pt modelId="{0EBFCC7F-EB76-480F-A589-85EF9DA5D401}" type="pres">
      <dgm:prSet presAssocID="{73CF6204-209D-4243-8FE9-D2151F6038A4}" presName="root" presStyleCnt="0">
        <dgm:presLayoutVars>
          <dgm:dir/>
          <dgm:resizeHandles val="exact"/>
        </dgm:presLayoutVars>
      </dgm:prSet>
      <dgm:spPr/>
    </dgm:pt>
    <dgm:pt modelId="{36D2A51C-00EB-4A30-8962-910980E78608}" type="pres">
      <dgm:prSet presAssocID="{6DF21454-8021-475E-8222-874ADF0AA8E6}" presName="compNode" presStyleCnt="0"/>
      <dgm:spPr/>
    </dgm:pt>
    <dgm:pt modelId="{535FCA3A-3FD8-4793-930E-3DC2574BF014}" type="pres">
      <dgm:prSet presAssocID="{6DF21454-8021-475E-8222-874ADF0AA8E6}" presName="iconBgRect" presStyleLbl="bgShp" presStyleIdx="0" presStyleCnt="6"/>
      <dgm:spPr/>
    </dgm:pt>
    <dgm:pt modelId="{F1E5F2BE-F084-42A9-81A5-5F864631DAC8}" type="pres">
      <dgm:prSet presAssocID="{6DF21454-8021-475E-8222-874ADF0AA8E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0C614FF5-7B29-4E45-9970-136038043F98}" type="pres">
      <dgm:prSet presAssocID="{6DF21454-8021-475E-8222-874ADF0AA8E6}" presName="spaceRect" presStyleCnt="0"/>
      <dgm:spPr/>
    </dgm:pt>
    <dgm:pt modelId="{43620F82-4C54-4B25-AF0A-F524BA4FEC44}" type="pres">
      <dgm:prSet presAssocID="{6DF21454-8021-475E-8222-874ADF0AA8E6}" presName="textRect" presStyleLbl="revTx" presStyleIdx="0" presStyleCnt="6">
        <dgm:presLayoutVars>
          <dgm:chMax val="1"/>
          <dgm:chPref val="1"/>
        </dgm:presLayoutVars>
      </dgm:prSet>
      <dgm:spPr/>
    </dgm:pt>
    <dgm:pt modelId="{F3A5A16F-BB79-41E2-8678-0DC4442ACF3B}" type="pres">
      <dgm:prSet presAssocID="{45A7A3F2-A906-4353-9DFE-366E5E317880}" presName="sibTrans" presStyleCnt="0"/>
      <dgm:spPr/>
    </dgm:pt>
    <dgm:pt modelId="{07B58746-DC58-41BE-8655-33F5AB62E05A}" type="pres">
      <dgm:prSet presAssocID="{12ACCF85-7536-4F4E-9CEF-CA2079F6BEB1}" presName="compNode" presStyleCnt="0"/>
      <dgm:spPr/>
    </dgm:pt>
    <dgm:pt modelId="{73AB5A6F-B7DA-45B0-A504-79843B16DF70}" type="pres">
      <dgm:prSet presAssocID="{12ACCF85-7536-4F4E-9CEF-CA2079F6BEB1}" presName="iconBgRect" presStyleLbl="bgShp" presStyleIdx="1" presStyleCnt="6"/>
      <dgm:spPr/>
    </dgm:pt>
    <dgm:pt modelId="{EDBD6D4B-75E5-4FC7-8EB3-75D369623A1F}" type="pres">
      <dgm:prSet presAssocID="{12ACCF85-7536-4F4E-9CEF-CA2079F6BEB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e HTML"/>
        </a:ext>
      </dgm:extLst>
    </dgm:pt>
    <dgm:pt modelId="{E9E45867-3E43-4A5E-AE15-2B89230A9AB5}" type="pres">
      <dgm:prSet presAssocID="{12ACCF85-7536-4F4E-9CEF-CA2079F6BEB1}" presName="spaceRect" presStyleCnt="0"/>
      <dgm:spPr/>
    </dgm:pt>
    <dgm:pt modelId="{7AEE06C0-09B1-4FF1-9A79-CBA766A5CFCB}" type="pres">
      <dgm:prSet presAssocID="{12ACCF85-7536-4F4E-9CEF-CA2079F6BEB1}" presName="textRect" presStyleLbl="revTx" presStyleIdx="1" presStyleCnt="6">
        <dgm:presLayoutVars>
          <dgm:chMax val="1"/>
          <dgm:chPref val="1"/>
        </dgm:presLayoutVars>
      </dgm:prSet>
      <dgm:spPr/>
    </dgm:pt>
    <dgm:pt modelId="{441FAE71-899C-4091-A5ED-99E875832FC3}" type="pres">
      <dgm:prSet presAssocID="{4EAF2D84-3BA1-4440-B03E-F5EBBFEBBCC9}" presName="sibTrans" presStyleCnt="0"/>
      <dgm:spPr/>
    </dgm:pt>
    <dgm:pt modelId="{A299DFAA-6825-4460-A579-3B910C4274C2}" type="pres">
      <dgm:prSet presAssocID="{72B86236-753B-4855-BB8D-FE3B339EAF3B}" presName="compNode" presStyleCnt="0"/>
      <dgm:spPr/>
    </dgm:pt>
    <dgm:pt modelId="{1682E600-D0AC-4D2F-99A6-10A7D508C245}" type="pres">
      <dgm:prSet presAssocID="{72B86236-753B-4855-BB8D-FE3B339EAF3B}" presName="iconBgRect" presStyleLbl="bgShp" presStyleIdx="2" presStyleCnt="6"/>
      <dgm:spPr/>
    </dgm:pt>
    <dgm:pt modelId="{F727F6CB-2BBC-4FDB-82D6-82BB2C2ADB0C}" type="pres">
      <dgm:prSet presAssocID="{72B86236-753B-4855-BB8D-FE3B339EAF3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Plan"/>
        </a:ext>
      </dgm:extLst>
    </dgm:pt>
    <dgm:pt modelId="{5C54FA29-AABB-4550-9601-A6965CBBCC96}" type="pres">
      <dgm:prSet presAssocID="{72B86236-753B-4855-BB8D-FE3B339EAF3B}" presName="spaceRect" presStyleCnt="0"/>
      <dgm:spPr/>
    </dgm:pt>
    <dgm:pt modelId="{8F60A916-F91D-4C59-AF91-8B517EB6F260}" type="pres">
      <dgm:prSet presAssocID="{72B86236-753B-4855-BB8D-FE3B339EAF3B}" presName="textRect" presStyleLbl="revTx" presStyleIdx="2" presStyleCnt="6">
        <dgm:presLayoutVars>
          <dgm:chMax val="1"/>
          <dgm:chPref val="1"/>
        </dgm:presLayoutVars>
      </dgm:prSet>
      <dgm:spPr/>
    </dgm:pt>
    <dgm:pt modelId="{0FF64A89-1448-40AF-8C1B-8AB4C8609A1C}" type="pres">
      <dgm:prSet presAssocID="{8BDE82C5-C7AD-49C7-847B-80D0AED72E9F}" presName="sibTrans" presStyleCnt="0"/>
      <dgm:spPr/>
    </dgm:pt>
    <dgm:pt modelId="{B12F56D4-4E77-4793-AB4A-3A904DC8EF56}" type="pres">
      <dgm:prSet presAssocID="{DA05CC11-F2B5-4F2E-B741-F6C38C3A7309}" presName="compNode" presStyleCnt="0"/>
      <dgm:spPr/>
    </dgm:pt>
    <dgm:pt modelId="{E0C46C03-DA5F-4087-8DE6-A19FBF1630D2}" type="pres">
      <dgm:prSet presAssocID="{DA05CC11-F2B5-4F2E-B741-F6C38C3A7309}" presName="iconBgRect" presStyleLbl="bgShp" presStyleIdx="3" presStyleCnt="6"/>
      <dgm:spPr/>
    </dgm:pt>
    <dgm:pt modelId="{23224DBF-E9CC-4BD6-8764-1D1B90860DEC}" type="pres">
      <dgm:prSet presAssocID="{DA05CC11-F2B5-4F2E-B741-F6C38C3A73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 Dashboard"/>
        </a:ext>
      </dgm:extLst>
    </dgm:pt>
    <dgm:pt modelId="{DC3E36E5-D49A-4A28-97C4-7E67328F68BD}" type="pres">
      <dgm:prSet presAssocID="{DA05CC11-F2B5-4F2E-B741-F6C38C3A7309}" presName="spaceRect" presStyleCnt="0"/>
      <dgm:spPr/>
    </dgm:pt>
    <dgm:pt modelId="{598C7F9E-8738-494B-BF2E-80283692F5CE}" type="pres">
      <dgm:prSet presAssocID="{DA05CC11-F2B5-4F2E-B741-F6C38C3A7309}" presName="textRect" presStyleLbl="revTx" presStyleIdx="3" presStyleCnt="6">
        <dgm:presLayoutVars>
          <dgm:chMax val="1"/>
          <dgm:chPref val="1"/>
        </dgm:presLayoutVars>
      </dgm:prSet>
      <dgm:spPr/>
    </dgm:pt>
    <dgm:pt modelId="{902B99F1-4447-444D-BF79-8BEDF84D32F6}" type="pres">
      <dgm:prSet presAssocID="{942CCC50-E386-4FA5-97B9-C4F64BA85B16}" presName="sibTrans" presStyleCnt="0"/>
      <dgm:spPr/>
    </dgm:pt>
    <dgm:pt modelId="{DE3B194E-AE91-4848-BB24-37A827C9FCA5}" type="pres">
      <dgm:prSet presAssocID="{ED2AF1A5-DDBE-4CB2-999E-3F27B7EC5E95}" presName="compNode" presStyleCnt="0"/>
      <dgm:spPr/>
    </dgm:pt>
    <dgm:pt modelId="{88D54EB1-66D8-4DF4-9472-BFE9771990F9}" type="pres">
      <dgm:prSet presAssocID="{ED2AF1A5-DDBE-4CB2-999E-3F27B7EC5E95}" presName="iconBgRect" presStyleLbl="bgShp" presStyleIdx="4" presStyleCnt="6"/>
      <dgm:spPr/>
    </dgm:pt>
    <dgm:pt modelId="{C4B139A4-8E6B-48C8-A4D1-6FF37C4DF832}" type="pres">
      <dgm:prSet presAssocID="{ED2AF1A5-DDBE-4CB2-999E-3F27B7EC5E9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cipitation"/>
        </a:ext>
      </dgm:extLst>
    </dgm:pt>
    <dgm:pt modelId="{F0E7AF1C-9791-444F-A827-9BE87CB7AAB9}" type="pres">
      <dgm:prSet presAssocID="{ED2AF1A5-DDBE-4CB2-999E-3F27B7EC5E95}" presName="spaceRect" presStyleCnt="0"/>
      <dgm:spPr/>
    </dgm:pt>
    <dgm:pt modelId="{DA9836AD-3D46-44EC-9A42-110CAD16FC15}" type="pres">
      <dgm:prSet presAssocID="{ED2AF1A5-DDBE-4CB2-999E-3F27B7EC5E95}" presName="textRect" presStyleLbl="revTx" presStyleIdx="4" presStyleCnt="6">
        <dgm:presLayoutVars>
          <dgm:chMax val="1"/>
          <dgm:chPref val="1"/>
        </dgm:presLayoutVars>
      </dgm:prSet>
      <dgm:spPr/>
    </dgm:pt>
    <dgm:pt modelId="{F3333892-9C26-46A7-A07E-77F6F7F5C406}" type="pres">
      <dgm:prSet presAssocID="{1B2600BB-2AC0-4975-B496-89DDCBD0718F}" presName="sibTrans" presStyleCnt="0"/>
      <dgm:spPr/>
    </dgm:pt>
    <dgm:pt modelId="{CEDA4DAE-80B7-487B-B069-275D31AFCD6C}" type="pres">
      <dgm:prSet presAssocID="{D929CAA2-C063-417F-8160-A7C2CCA1B290}" presName="compNode" presStyleCnt="0"/>
      <dgm:spPr/>
    </dgm:pt>
    <dgm:pt modelId="{430EA257-8F80-445F-B15A-8F6C0C414175}" type="pres">
      <dgm:prSet presAssocID="{D929CAA2-C063-417F-8160-A7C2CCA1B290}" presName="iconBgRect" presStyleLbl="bgShp" presStyleIdx="5" presStyleCnt="6"/>
      <dgm:spPr/>
    </dgm:pt>
    <dgm:pt modelId="{0CD41056-1005-4D61-B74A-B1FACD55A679}" type="pres">
      <dgm:prSet presAssocID="{D929CAA2-C063-417F-8160-A7C2CCA1B29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nlock"/>
        </a:ext>
      </dgm:extLst>
    </dgm:pt>
    <dgm:pt modelId="{A047A65D-6C1F-43EC-BD55-7B36C7B993B9}" type="pres">
      <dgm:prSet presAssocID="{D929CAA2-C063-417F-8160-A7C2CCA1B290}" presName="spaceRect" presStyleCnt="0"/>
      <dgm:spPr/>
    </dgm:pt>
    <dgm:pt modelId="{B570072B-3ACA-4A74-8F3E-6F0ECB0064EA}" type="pres">
      <dgm:prSet presAssocID="{D929CAA2-C063-417F-8160-A7C2CCA1B290}" presName="textRect" presStyleLbl="revTx" presStyleIdx="5" presStyleCnt="6">
        <dgm:presLayoutVars>
          <dgm:chMax val="1"/>
          <dgm:chPref val="1"/>
        </dgm:presLayoutVars>
      </dgm:prSet>
      <dgm:spPr/>
    </dgm:pt>
  </dgm:ptLst>
  <dgm:cxnLst>
    <dgm:cxn modelId="{28855B01-E37D-4A7F-9741-D26C4A780D85}" srcId="{73CF6204-209D-4243-8FE9-D2151F6038A4}" destId="{D929CAA2-C063-417F-8160-A7C2CCA1B290}" srcOrd="5" destOrd="0" parTransId="{D795C637-E27C-4524-8FFF-ECAD4BB27A9E}" sibTransId="{39732D46-5F98-498C-A8C0-B38CD0B9918D}"/>
    <dgm:cxn modelId="{14016D10-2F0C-4E93-A748-EDA55B4ED41C}" type="presOf" srcId="{ED2AF1A5-DDBE-4CB2-999E-3F27B7EC5E95}" destId="{DA9836AD-3D46-44EC-9A42-110CAD16FC15}" srcOrd="0" destOrd="0" presId="urn:microsoft.com/office/officeart/2018/5/layout/IconCircleLabelList"/>
    <dgm:cxn modelId="{126F8037-8E8E-4E43-9F48-0724C52D178A}" srcId="{73CF6204-209D-4243-8FE9-D2151F6038A4}" destId="{ED2AF1A5-DDBE-4CB2-999E-3F27B7EC5E95}" srcOrd="4" destOrd="0" parTransId="{32C80B97-B327-487E-B579-E36DAC1B57DC}" sibTransId="{1B2600BB-2AC0-4975-B496-89DDCBD0718F}"/>
    <dgm:cxn modelId="{4F2EDF51-D991-49CE-8CAF-1A31D7BB8121}" srcId="{73CF6204-209D-4243-8FE9-D2151F6038A4}" destId="{12ACCF85-7536-4F4E-9CEF-CA2079F6BEB1}" srcOrd="1" destOrd="0" parTransId="{59E3AA4B-CC98-4059-8663-3AC6D5C4CA98}" sibTransId="{4EAF2D84-3BA1-4440-B03E-F5EBBFEBBCC9}"/>
    <dgm:cxn modelId="{8E933256-0766-4D0D-AD8B-4810C4F30CAD}" type="presOf" srcId="{DA05CC11-F2B5-4F2E-B741-F6C38C3A7309}" destId="{598C7F9E-8738-494B-BF2E-80283692F5CE}" srcOrd="0" destOrd="0" presId="urn:microsoft.com/office/officeart/2018/5/layout/IconCircleLabelList"/>
    <dgm:cxn modelId="{99EAC991-F08B-4134-B31E-7B6F9FCFB679}" type="presOf" srcId="{73CF6204-209D-4243-8FE9-D2151F6038A4}" destId="{0EBFCC7F-EB76-480F-A589-85EF9DA5D401}" srcOrd="0" destOrd="0" presId="urn:microsoft.com/office/officeart/2018/5/layout/IconCircleLabelList"/>
    <dgm:cxn modelId="{128A8994-C4AC-4632-BBEB-75AE17472C25}" type="presOf" srcId="{D929CAA2-C063-417F-8160-A7C2CCA1B290}" destId="{B570072B-3ACA-4A74-8F3E-6F0ECB0064EA}" srcOrd="0" destOrd="0" presId="urn:microsoft.com/office/officeart/2018/5/layout/IconCircleLabelList"/>
    <dgm:cxn modelId="{1E6BD39E-5479-4F93-842B-A9E2A449E04F}" type="presOf" srcId="{6DF21454-8021-475E-8222-874ADF0AA8E6}" destId="{43620F82-4C54-4B25-AF0A-F524BA4FEC44}" srcOrd="0" destOrd="0" presId="urn:microsoft.com/office/officeart/2018/5/layout/IconCircleLabelList"/>
    <dgm:cxn modelId="{81FD24B8-065B-4F70-A41A-D63C128DE9ED}" type="presOf" srcId="{12ACCF85-7536-4F4E-9CEF-CA2079F6BEB1}" destId="{7AEE06C0-09B1-4FF1-9A79-CBA766A5CFCB}" srcOrd="0" destOrd="0" presId="urn:microsoft.com/office/officeart/2018/5/layout/IconCircleLabelList"/>
    <dgm:cxn modelId="{0F45B9C5-0DE1-48E5-A6F5-B95B87A65993}" srcId="{73CF6204-209D-4243-8FE9-D2151F6038A4}" destId="{6DF21454-8021-475E-8222-874ADF0AA8E6}" srcOrd="0" destOrd="0" parTransId="{980394D6-F062-44E4-9F64-28101C802947}" sibTransId="{45A7A3F2-A906-4353-9DFE-366E5E317880}"/>
    <dgm:cxn modelId="{BD1528CF-AE3B-4A37-B807-510D6B32DC7B}" type="presOf" srcId="{72B86236-753B-4855-BB8D-FE3B339EAF3B}" destId="{8F60A916-F91D-4C59-AF91-8B517EB6F260}" srcOrd="0" destOrd="0" presId="urn:microsoft.com/office/officeart/2018/5/layout/IconCircleLabelList"/>
    <dgm:cxn modelId="{1132ECD6-9767-46A6-873C-E4A1F3A8AE15}" srcId="{73CF6204-209D-4243-8FE9-D2151F6038A4}" destId="{72B86236-753B-4855-BB8D-FE3B339EAF3B}" srcOrd="2" destOrd="0" parTransId="{F97F3E30-0627-4B3D-A7DE-F27DB541FD16}" sibTransId="{8BDE82C5-C7AD-49C7-847B-80D0AED72E9F}"/>
    <dgm:cxn modelId="{D7E5F6E7-59A3-4C11-A7A5-8D92D3CABF0C}" srcId="{73CF6204-209D-4243-8FE9-D2151F6038A4}" destId="{DA05CC11-F2B5-4F2E-B741-F6C38C3A7309}" srcOrd="3" destOrd="0" parTransId="{EBCF10FA-7BBE-4D0C-902B-C27B95A3E09A}" sibTransId="{942CCC50-E386-4FA5-97B9-C4F64BA85B16}"/>
    <dgm:cxn modelId="{A7530775-8158-4FA2-B49F-9A01E43C9890}" type="presParOf" srcId="{0EBFCC7F-EB76-480F-A589-85EF9DA5D401}" destId="{36D2A51C-00EB-4A30-8962-910980E78608}" srcOrd="0" destOrd="0" presId="urn:microsoft.com/office/officeart/2018/5/layout/IconCircleLabelList"/>
    <dgm:cxn modelId="{F37AD0EA-6CEF-411C-A635-C63329C849CE}" type="presParOf" srcId="{36D2A51C-00EB-4A30-8962-910980E78608}" destId="{535FCA3A-3FD8-4793-930E-3DC2574BF014}" srcOrd="0" destOrd="0" presId="urn:microsoft.com/office/officeart/2018/5/layout/IconCircleLabelList"/>
    <dgm:cxn modelId="{330483AB-AB9F-4E17-A68D-42DCB4123ABF}" type="presParOf" srcId="{36D2A51C-00EB-4A30-8962-910980E78608}" destId="{F1E5F2BE-F084-42A9-81A5-5F864631DAC8}" srcOrd="1" destOrd="0" presId="urn:microsoft.com/office/officeart/2018/5/layout/IconCircleLabelList"/>
    <dgm:cxn modelId="{ED587152-8121-42D4-BE0F-C4595EA86771}" type="presParOf" srcId="{36D2A51C-00EB-4A30-8962-910980E78608}" destId="{0C614FF5-7B29-4E45-9970-136038043F98}" srcOrd="2" destOrd="0" presId="urn:microsoft.com/office/officeart/2018/5/layout/IconCircleLabelList"/>
    <dgm:cxn modelId="{30DB9B49-A707-41FA-86B9-8DC2CF1BF84A}" type="presParOf" srcId="{36D2A51C-00EB-4A30-8962-910980E78608}" destId="{43620F82-4C54-4B25-AF0A-F524BA4FEC44}" srcOrd="3" destOrd="0" presId="urn:microsoft.com/office/officeart/2018/5/layout/IconCircleLabelList"/>
    <dgm:cxn modelId="{A2B359CF-8D3F-40F1-A454-B68CF9941C1B}" type="presParOf" srcId="{0EBFCC7F-EB76-480F-A589-85EF9DA5D401}" destId="{F3A5A16F-BB79-41E2-8678-0DC4442ACF3B}" srcOrd="1" destOrd="0" presId="urn:microsoft.com/office/officeart/2018/5/layout/IconCircleLabelList"/>
    <dgm:cxn modelId="{5DCED37A-74C1-4D28-8F46-0727BC1FB66A}" type="presParOf" srcId="{0EBFCC7F-EB76-480F-A589-85EF9DA5D401}" destId="{07B58746-DC58-41BE-8655-33F5AB62E05A}" srcOrd="2" destOrd="0" presId="urn:microsoft.com/office/officeart/2018/5/layout/IconCircleLabelList"/>
    <dgm:cxn modelId="{F92765A8-1520-4462-A1F5-9940461066D0}" type="presParOf" srcId="{07B58746-DC58-41BE-8655-33F5AB62E05A}" destId="{73AB5A6F-B7DA-45B0-A504-79843B16DF70}" srcOrd="0" destOrd="0" presId="urn:microsoft.com/office/officeart/2018/5/layout/IconCircleLabelList"/>
    <dgm:cxn modelId="{ADC30960-037D-4085-8699-A9F22B5FE989}" type="presParOf" srcId="{07B58746-DC58-41BE-8655-33F5AB62E05A}" destId="{EDBD6D4B-75E5-4FC7-8EB3-75D369623A1F}" srcOrd="1" destOrd="0" presId="urn:microsoft.com/office/officeart/2018/5/layout/IconCircleLabelList"/>
    <dgm:cxn modelId="{CF9779C3-95FF-4B10-832A-3061315BF183}" type="presParOf" srcId="{07B58746-DC58-41BE-8655-33F5AB62E05A}" destId="{E9E45867-3E43-4A5E-AE15-2B89230A9AB5}" srcOrd="2" destOrd="0" presId="urn:microsoft.com/office/officeart/2018/5/layout/IconCircleLabelList"/>
    <dgm:cxn modelId="{8C695597-7840-478D-978E-894D246647D5}" type="presParOf" srcId="{07B58746-DC58-41BE-8655-33F5AB62E05A}" destId="{7AEE06C0-09B1-4FF1-9A79-CBA766A5CFCB}" srcOrd="3" destOrd="0" presId="urn:microsoft.com/office/officeart/2018/5/layout/IconCircleLabelList"/>
    <dgm:cxn modelId="{839DEDCB-A53E-41BC-BF21-06AD0783F556}" type="presParOf" srcId="{0EBFCC7F-EB76-480F-A589-85EF9DA5D401}" destId="{441FAE71-899C-4091-A5ED-99E875832FC3}" srcOrd="3" destOrd="0" presId="urn:microsoft.com/office/officeart/2018/5/layout/IconCircleLabelList"/>
    <dgm:cxn modelId="{037D0E5C-EE77-411D-8E78-572E3D37BED3}" type="presParOf" srcId="{0EBFCC7F-EB76-480F-A589-85EF9DA5D401}" destId="{A299DFAA-6825-4460-A579-3B910C4274C2}" srcOrd="4" destOrd="0" presId="urn:microsoft.com/office/officeart/2018/5/layout/IconCircleLabelList"/>
    <dgm:cxn modelId="{BF872C0C-9C06-450B-98B6-0B0D0E7B3185}" type="presParOf" srcId="{A299DFAA-6825-4460-A579-3B910C4274C2}" destId="{1682E600-D0AC-4D2F-99A6-10A7D508C245}" srcOrd="0" destOrd="0" presId="urn:microsoft.com/office/officeart/2018/5/layout/IconCircleLabelList"/>
    <dgm:cxn modelId="{6611B611-3D7F-4280-B500-DEF0EC2C00A1}" type="presParOf" srcId="{A299DFAA-6825-4460-A579-3B910C4274C2}" destId="{F727F6CB-2BBC-4FDB-82D6-82BB2C2ADB0C}" srcOrd="1" destOrd="0" presId="urn:microsoft.com/office/officeart/2018/5/layout/IconCircleLabelList"/>
    <dgm:cxn modelId="{191B0468-E9D5-4C94-8BDF-BB61755FE2CA}" type="presParOf" srcId="{A299DFAA-6825-4460-A579-3B910C4274C2}" destId="{5C54FA29-AABB-4550-9601-A6965CBBCC96}" srcOrd="2" destOrd="0" presId="urn:microsoft.com/office/officeart/2018/5/layout/IconCircleLabelList"/>
    <dgm:cxn modelId="{3615DF21-3088-41E3-8488-65B713F47B97}" type="presParOf" srcId="{A299DFAA-6825-4460-A579-3B910C4274C2}" destId="{8F60A916-F91D-4C59-AF91-8B517EB6F260}" srcOrd="3" destOrd="0" presId="urn:microsoft.com/office/officeart/2018/5/layout/IconCircleLabelList"/>
    <dgm:cxn modelId="{B2AB2629-6EB9-4A75-B9B7-72237D2C5CC1}" type="presParOf" srcId="{0EBFCC7F-EB76-480F-A589-85EF9DA5D401}" destId="{0FF64A89-1448-40AF-8C1B-8AB4C8609A1C}" srcOrd="5" destOrd="0" presId="urn:microsoft.com/office/officeart/2018/5/layout/IconCircleLabelList"/>
    <dgm:cxn modelId="{14DDBC28-2D33-4072-8B7F-5137EF6A09FE}" type="presParOf" srcId="{0EBFCC7F-EB76-480F-A589-85EF9DA5D401}" destId="{B12F56D4-4E77-4793-AB4A-3A904DC8EF56}" srcOrd="6" destOrd="0" presId="urn:microsoft.com/office/officeart/2018/5/layout/IconCircleLabelList"/>
    <dgm:cxn modelId="{60C7669C-4C50-4AE9-A12C-BE5070C534A4}" type="presParOf" srcId="{B12F56D4-4E77-4793-AB4A-3A904DC8EF56}" destId="{E0C46C03-DA5F-4087-8DE6-A19FBF1630D2}" srcOrd="0" destOrd="0" presId="urn:microsoft.com/office/officeart/2018/5/layout/IconCircleLabelList"/>
    <dgm:cxn modelId="{42EF3F73-2156-45B8-89CE-83AF3964C531}" type="presParOf" srcId="{B12F56D4-4E77-4793-AB4A-3A904DC8EF56}" destId="{23224DBF-E9CC-4BD6-8764-1D1B90860DEC}" srcOrd="1" destOrd="0" presId="urn:microsoft.com/office/officeart/2018/5/layout/IconCircleLabelList"/>
    <dgm:cxn modelId="{009E547C-F46F-40A0-B64C-8869D5F99911}" type="presParOf" srcId="{B12F56D4-4E77-4793-AB4A-3A904DC8EF56}" destId="{DC3E36E5-D49A-4A28-97C4-7E67328F68BD}" srcOrd="2" destOrd="0" presId="urn:microsoft.com/office/officeart/2018/5/layout/IconCircleLabelList"/>
    <dgm:cxn modelId="{05C8AA5D-69B5-46A1-8348-EDF12B26A699}" type="presParOf" srcId="{B12F56D4-4E77-4793-AB4A-3A904DC8EF56}" destId="{598C7F9E-8738-494B-BF2E-80283692F5CE}" srcOrd="3" destOrd="0" presId="urn:microsoft.com/office/officeart/2018/5/layout/IconCircleLabelList"/>
    <dgm:cxn modelId="{B38603EE-377B-4C21-B5BB-C31D27231F15}" type="presParOf" srcId="{0EBFCC7F-EB76-480F-A589-85EF9DA5D401}" destId="{902B99F1-4447-444D-BF79-8BEDF84D32F6}" srcOrd="7" destOrd="0" presId="urn:microsoft.com/office/officeart/2018/5/layout/IconCircleLabelList"/>
    <dgm:cxn modelId="{84828F5A-0955-4388-A414-7CEE6EE68DF7}" type="presParOf" srcId="{0EBFCC7F-EB76-480F-A589-85EF9DA5D401}" destId="{DE3B194E-AE91-4848-BB24-37A827C9FCA5}" srcOrd="8" destOrd="0" presId="urn:microsoft.com/office/officeart/2018/5/layout/IconCircleLabelList"/>
    <dgm:cxn modelId="{9F2AF86A-AC4D-433B-BC2E-99CDEA0F9D4C}" type="presParOf" srcId="{DE3B194E-AE91-4848-BB24-37A827C9FCA5}" destId="{88D54EB1-66D8-4DF4-9472-BFE9771990F9}" srcOrd="0" destOrd="0" presId="urn:microsoft.com/office/officeart/2018/5/layout/IconCircleLabelList"/>
    <dgm:cxn modelId="{F2670414-DB45-403F-9713-4CC2FFD4EFDF}" type="presParOf" srcId="{DE3B194E-AE91-4848-BB24-37A827C9FCA5}" destId="{C4B139A4-8E6B-48C8-A4D1-6FF37C4DF832}" srcOrd="1" destOrd="0" presId="urn:microsoft.com/office/officeart/2018/5/layout/IconCircleLabelList"/>
    <dgm:cxn modelId="{E3F96F2C-A24A-4BD0-8818-A0A60E536EF1}" type="presParOf" srcId="{DE3B194E-AE91-4848-BB24-37A827C9FCA5}" destId="{F0E7AF1C-9791-444F-A827-9BE87CB7AAB9}" srcOrd="2" destOrd="0" presId="urn:microsoft.com/office/officeart/2018/5/layout/IconCircleLabelList"/>
    <dgm:cxn modelId="{63230C4A-4C6B-4949-B8B3-1C560D0D5748}" type="presParOf" srcId="{DE3B194E-AE91-4848-BB24-37A827C9FCA5}" destId="{DA9836AD-3D46-44EC-9A42-110CAD16FC15}" srcOrd="3" destOrd="0" presId="urn:microsoft.com/office/officeart/2018/5/layout/IconCircleLabelList"/>
    <dgm:cxn modelId="{29C0AF99-F43C-4BEA-B40A-8AFB47ED3539}" type="presParOf" srcId="{0EBFCC7F-EB76-480F-A589-85EF9DA5D401}" destId="{F3333892-9C26-46A7-A07E-77F6F7F5C406}" srcOrd="9" destOrd="0" presId="urn:microsoft.com/office/officeart/2018/5/layout/IconCircleLabelList"/>
    <dgm:cxn modelId="{C0825E87-E5AB-4D4F-A1C6-098BB554B6F5}" type="presParOf" srcId="{0EBFCC7F-EB76-480F-A589-85EF9DA5D401}" destId="{CEDA4DAE-80B7-487B-B069-275D31AFCD6C}" srcOrd="10" destOrd="0" presId="urn:microsoft.com/office/officeart/2018/5/layout/IconCircleLabelList"/>
    <dgm:cxn modelId="{47F4C7B2-B1FB-4FFB-B7E9-4C6491936F2F}" type="presParOf" srcId="{CEDA4DAE-80B7-487B-B069-275D31AFCD6C}" destId="{430EA257-8F80-445F-B15A-8F6C0C414175}" srcOrd="0" destOrd="0" presId="urn:microsoft.com/office/officeart/2018/5/layout/IconCircleLabelList"/>
    <dgm:cxn modelId="{4A7A330C-D8D2-4BA0-B481-349436403FF1}" type="presParOf" srcId="{CEDA4DAE-80B7-487B-B069-275D31AFCD6C}" destId="{0CD41056-1005-4D61-B74A-B1FACD55A679}" srcOrd="1" destOrd="0" presId="urn:microsoft.com/office/officeart/2018/5/layout/IconCircleLabelList"/>
    <dgm:cxn modelId="{EAC560F2-0F56-4404-A072-DC2C87740523}" type="presParOf" srcId="{CEDA4DAE-80B7-487B-B069-275D31AFCD6C}" destId="{A047A65D-6C1F-43EC-BD55-7B36C7B993B9}" srcOrd="2" destOrd="0" presId="urn:microsoft.com/office/officeart/2018/5/layout/IconCircleLabelList"/>
    <dgm:cxn modelId="{B662A5D8-8786-41A1-B67F-BEC97CE57F71}" type="presParOf" srcId="{CEDA4DAE-80B7-487B-B069-275D31AFCD6C}" destId="{B570072B-3ACA-4A74-8F3E-6F0ECB0064E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E45620-2826-41E8-B08D-2913A2E9E0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DE3FE7-D3D3-4066-AE26-A393C3F45EDE}">
      <dgm:prSet custT="1"/>
      <dgm:spPr/>
      <dgm:t>
        <a:bodyPr/>
        <a:lstStyle/>
        <a:p>
          <a:r>
            <a:rPr lang="en-US" sz="2400" b="1" dirty="0"/>
            <a:t>The large number of null and unknown values that skewed the query results. For example, we started cleaning the dataset by excluding null values and unknowns as necessary. </a:t>
          </a:r>
        </a:p>
      </dgm:t>
    </dgm:pt>
    <dgm:pt modelId="{4AFFB4A5-7904-41E4-BE76-158D4C069225}" type="parTrans" cxnId="{60097885-63FC-4722-B94D-1E397FA4828E}">
      <dgm:prSet/>
      <dgm:spPr/>
      <dgm:t>
        <a:bodyPr/>
        <a:lstStyle/>
        <a:p>
          <a:endParaRPr lang="en-US"/>
        </a:p>
      </dgm:t>
    </dgm:pt>
    <dgm:pt modelId="{6F8D2A78-2578-4AEB-9244-4390F987DD65}" type="sibTrans" cxnId="{60097885-63FC-4722-B94D-1E397FA4828E}">
      <dgm:prSet/>
      <dgm:spPr/>
      <dgm:t>
        <a:bodyPr/>
        <a:lstStyle/>
        <a:p>
          <a:endParaRPr lang="en-US"/>
        </a:p>
      </dgm:t>
    </dgm:pt>
    <dgm:pt modelId="{B7652950-96D7-40F1-87A4-4EF189E55639}">
      <dgm:prSet custT="1"/>
      <dgm:spPr/>
      <dgm:t>
        <a:bodyPr/>
        <a:lstStyle/>
        <a:p>
          <a:r>
            <a:rPr lang="en-US" sz="2400" b="1" dirty="0"/>
            <a:t>We joined the two datasets Aviation and Wildlife Strikes data using Outer join on column-registration number of the accident. </a:t>
          </a:r>
        </a:p>
      </dgm:t>
    </dgm:pt>
    <dgm:pt modelId="{2C06F125-29E7-4822-A6DA-9326D3005300}" type="parTrans" cxnId="{4C82B819-F971-45B1-BE99-A9F97280A91E}">
      <dgm:prSet/>
      <dgm:spPr/>
      <dgm:t>
        <a:bodyPr/>
        <a:lstStyle/>
        <a:p>
          <a:endParaRPr lang="en-US"/>
        </a:p>
      </dgm:t>
    </dgm:pt>
    <dgm:pt modelId="{25F63933-7D03-41A4-8D5B-7A41B96C4EAF}" type="sibTrans" cxnId="{4C82B819-F971-45B1-BE99-A9F97280A91E}">
      <dgm:prSet/>
      <dgm:spPr/>
      <dgm:t>
        <a:bodyPr/>
        <a:lstStyle/>
        <a:p>
          <a:endParaRPr lang="en-US"/>
        </a:p>
      </dgm:t>
    </dgm:pt>
    <dgm:pt modelId="{EE496B0F-F38B-4792-992C-043EFAF22F38}">
      <dgm:prSet custT="1"/>
      <dgm:spPr/>
      <dgm:t>
        <a:bodyPr/>
        <a:lstStyle/>
        <a:p>
          <a:r>
            <a:rPr lang="en-US" sz="2400" b="1" dirty="0"/>
            <a:t>We also did some data transformations for the effective visualizations. </a:t>
          </a:r>
        </a:p>
      </dgm:t>
    </dgm:pt>
    <dgm:pt modelId="{13C7DDB2-20FA-4F42-9CC6-39C3205C1E93}" type="parTrans" cxnId="{147FDB85-79AE-4F2C-B9FF-0B0A5CB7058B}">
      <dgm:prSet/>
      <dgm:spPr/>
      <dgm:t>
        <a:bodyPr/>
        <a:lstStyle/>
        <a:p>
          <a:endParaRPr lang="en-US"/>
        </a:p>
      </dgm:t>
    </dgm:pt>
    <dgm:pt modelId="{B2FB9EB9-DAAD-4891-B8B3-E729F64A369B}" type="sibTrans" cxnId="{147FDB85-79AE-4F2C-B9FF-0B0A5CB7058B}">
      <dgm:prSet/>
      <dgm:spPr/>
      <dgm:t>
        <a:bodyPr/>
        <a:lstStyle/>
        <a:p>
          <a:endParaRPr lang="en-US"/>
        </a:p>
      </dgm:t>
    </dgm:pt>
    <dgm:pt modelId="{81FFCE9A-2B72-40B5-8A33-B7ADD1F64214}" type="pres">
      <dgm:prSet presAssocID="{B1E45620-2826-41E8-B08D-2913A2E9E072}" presName="root" presStyleCnt="0">
        <dgm:presLayoutVars>
          <dgm:dir/>
          <dgm:resizeHandles val="exact"/>
        </dgm:presLayoutVars>
      </dgm:prSet>
      <dgm:spPr/>
    </dgm:pt>
    <dgm:pt modelId="{BB66E625-2352-4FA7-8C9A-C66C4E9794FB}" type="pres">
      <dgm:prSet presAssocID="{99DE3FE7-D3D3-4066-AE26-A393C3F45EDE}" presName="compNode" presStyleCnt="0"/>
      <dgm:spPr/>
    </dgm:pt>
    <dgm:pt modelId="{5A4E0FDC-BB52-4329-889D-27F8583438A4}" type="pres">
      <dgm:prSet presAssocID="{99DE3FE7-D3D3-4066-AE26-A393C3F45EDE}" presName="bgRect" presStyleLbl="bgShp" presStyleIdx="0" presStyleCnt="3"/>
      <dgm:spPr/>
    </dgm:pt>
    <dgm:pt modelId="{367327D6-424B-40DD-8A83-D3EDF2C94EE5}" type="pres">
      <dgm:prSet presAssocID="{99DE3FE7-D3D3-4066-AE26-A393C3F45E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506797DA-9931-42C6-BE4C-29DA7BC4B994}" type="pres">
      <dgm:prSet presAssocID="{99DE3FE7-D3D3-4066-AE26-A393C3F45EDE}" presName="spaceRect" presStyleCnt="0"/>
      <dgm:spPr/>
    </dgm:pt>
    <dgm:pt modelId="{C39CBC21-C699-45E1-9714-DF3A52EE7C32}" type="pres">
      <dgm:prSet presAssocID="{99DE3FE7-D3D3-4066-AE26-A393C3F45EDE}" presName="parTx" presStyleLbl="revTx" presStyleIdx="0" presStyleCnt="3">
        <dgm:presLayoutVars>
          <dgm:chMax val="0"/>
          <dgm:chPref val="0"/>
        </dgm:presLayoutVars>
      </dgm:prSet>
      <dgm:spPr/>
    </dgm:pt>
    <dgm:pt modelId="{41CAF57D-0F9C-4C57-9148-C459D2AE7B45}" type="pres">
      <dgm:prSet presAssocID="{6F8D2A78-2578-4AEB-9244-4390F987DD65}" presName="sibTrans" presStyleCnt="0"/>
      <dgm:spPr/>
    </dgm:pt>
    <dgm:pt modelId="{9E8A92C0-F3BE-4F06-A18A-80B382058D83}" type="pres">
      <dgm:prSet presAssocID="{B7652950-96D7-40F1-87A4-4EF189E55639}" presName="compNode" presStyleCnt="0"/>
      <dgm:spPr/>
    </dgm:pt>
    <dgm:pt modelId="{0626C151-1CFE-4B88-AF79-522ED9CF731F}" type="pres">
      <dgm:prSet presAssocID="{B7652950-96D7-40F1-87A4-4EF189E55639}" presName="bgRect" presStyleLbl="bgShp" presStyleIdx="1" presStyleCnt="3"/>
      <dgm:spPr/>
    </dgm:pt>
    <dgm:pt modelId="{AD185DD3-F609-4D4A-A846-0C5A1900F0EE}" type="pres">
      <dgm:prSet presAssocID="{B7652950-96D7-40F1-87A4-4EF189E556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A766AB97-618B-4544-A875-AA40B2786DD3}" type="pres">
      <dgm:prSet presAssocID="{B7652950-96D7-40F1-87A4-4EF189E55639}" presName="spaceRect" presStyleCnt="0"/>
      <dgm:spPr/>
    </dgm:pt>
    <dgm:pt modelId="{AB384836-6882-45C0-8BDB-AB432F5F6023}" type="pres">
      <dgm:prSet presAssocID="{B7652950-96D7-40F1-87A4-4EF189E55639}" presName="parTx" presStyleLbl="revTx" presStyleIdx="1" presStyleCnt="3">
        <dgm:presLayoutVars>
          <dgm:chMax val="0"/>
          <dgm:chPref val="0"/>
        </dgm:presLayoutVars>
      </dgm:prSet>
      <dgm:spPr/>
    </dgm:pt>
    <dgm:pt modelId="{26748A6F-D4FF-4CDB-B577-E28AFB214E54}" type="pres">
      <dgm:prSet presAssocID="{25F63933-7D03-41A4-8D5B-7A41B96C4EAF}" presName="sibTrans" presStyleCnt="0"/>
      <dgm:spPr/>
    </dgm:pt>
    <dgm:pt modelId="{145AC8D7-6CD0-4434-A0AB-93BAE0C07A2E}" type="pres">
      <dgm:prSet presAssocID="{EE496B0F-F38B-4792-992C-043EFAF22F38}" presName="compNode" presStyleCnt="0"/>
      <dgm:spPr/>
    </dgm:pt>
    <dgm:pt modelId="{7E772A25-07F0-490C-B4A2-28D4B02ADA6E}" type="pres">
      <dgm:prSet presAssocID="{EE496B0F-F38B-4792-992C-043EFAF22F38}" presName="bgRect" presStyleLbl="bgShp" presStyleIdx="2" presStyleCnt="3"/>
      <dgm:spPr/>
    </dgm:pt>
    <dgm:pt modelId="{80750371-A15A-4BFB-8500-7ACDC9E23FFB}" type="pres">
      <dgm:prSet presAssocID="{EE496B0F-F38B-4792-992C-043EFAF22F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1DDD17B-7E45-42E8-ACC6-00DACAD33714}" type="pres">
      <dgm:prSet presAssocID="{EE496B0F-F38B-4792-992C-043EFAF22F38}" presName="spaceRect" presStyleCnt="0"/>
      <dgm:spPr/>
    </dgm:pt>
    <dgm:pt modelId="{FD4ADE8F-3C9E-47DE-AA1B-99DE7462DC63}" type="pres">
      <dgm:prSet presAssocID="{EE496B0F-F38B-4792-992C-043EFAF22F38}" presName="parTx" presStyleLbl="revTx" presStyleIdx="2" presStyleCnt="3">
        <dgm:presLayoutVars>
          <dgm:chMax val="0"/>
          <dgm:chPref val="0"/>
        </dgm:presLayoutVars>
      </dgm:prSet>
      <dgm:spPr/>
    </dgm:pt>
  </dgm:ptLst>
  <dgm:cxnLst>
    <dgm:cxn modelId="{33D90E17-0C3E-4E68-9BE8-C3756E058E19}" type="presOf" srcId="{B7652950-96D7-40F1-87A4-4EF189E55639}" destId="{AB384836-6882-45C0-8BDB-AB432F5F6023}" srcOrd="0" destOrd="0" presId="urn:microsoft.com/office/officeart/2018/2/layout/IconVerticalSolidList"/>
    <dgm:cxn modelId="{4C82B819-F971-45B1-BE99-A9F97280A91E}" srcId="{B1E45620-2826-41E8-B08D-2913A2E9E072}" destId="{B7652950-96D7-40F1-87A4-4EF189E55639}" srcOrd="1" destOrd="0" parTransId="{2C06F125-29E7-4822-A6DA-9326D3005300}" sibTransId="{25F63933-7D03-41A4-8D5B-7A41B96C4EAF}"/>
    <dgm:cxn modelId="{19624629-07C9-4D6B-AF20-F7B2E1F9B03F}" type="presOf" srcId="{B1E45620-2826-41E8-B08D-2913A2E9E072}" destId="{81FFCE9A-2B72-40B5-8A33-B7ADD1F64214}" srcOrd="0" destOrd="0" presId="urn:microsoft.com/office/officeart/2018/2/layout/IconVerticalSolidList"/>
    <dgm:cxn modelId="{60097885-63FC-4722-B94D-1E397FA4828E}" srcId="{B1E45620-2826-41E8-B08D-2913A2E9E072}" destId="{99DE3FE7-D3D3-4066-AE26-A393C3F45EDE}" srcOrd="0" destOrd="0" parTransId="{4AFFB4A5-7904-41E4-BE76-158D4C069225}" sibTransId="{6F8D2A78-2578-4AEB-9244-4390F987DD65}"/>
    <dgm:cxn modelId="{147FDB85-79AE-4F2C-B9FF-0B0A5CB7058B}" srcId="{B1E45620-2826-41E8-B08D-2913A2E9E072}" destId="{EE496B0F-F38B-4792-992C-043EFAF22F38}" srcOrd="2" destOrd="0" parTransId="{13C7DDB2-20FA-4F42-9CC6-39C3205C1E93}" sibTransId="{B2FB9EB9-DAAD-4891-B8B3-E729F64A369B}"/>
    <dgm:cxn modelId="{16530AC2-4B3D-46A3-9DCE-2B9061324C55}" type="presOf" srcId="{99DE3FE7-D3D3-4066-AE26-A393C3F45EDE}" destId="{C39CBC21-C699-45E1-9714-DF3A52EE7C32}" srcOrd="0" destOrd="0" presId="urn:microsoft.com/office/officeart/2018/2/layout/IconVerticalSolidList"/>
    <dgm:cxn modelId="{9C7010C2-74D8-4328-834C-7B22FFD99180}" type="presOf" srcId="{EE496B0F-F38B-4792-992C-043EFAF22F38}" destId="{FD4ADE8F-3C9E-47DE-AA1B-99DE7462DC63}" srcOrd="0" destOrd="0" presId="urn:microsoft.com/office/officeart/2018/2/layout/IconVerticalSolidList"/>
    <dgm:cxn modelId="{2A3CB6F6-0AA5-4EEF-9FA3-241A36E7D03D}" type="presParOf" srcId="{81FFCE9A-2B72-40B5-8A33-B7ADD1F64214}" destId="{BB66E625-2352-4FA7-8C9A-C66C4E9794FB}" srcOrd="0" destOrd="0" presId="urn:microsoft.com/office/officeart/2018/2/layout/IconVerticalSolidList"/>
    <dgm:cxn modelId="{AD6E2BD5-A52E-45F8-9EC2-2D8CB4A63CE9}" type="presParOf" srcId="{BB66E625-2352-4FA7-8C9A-C66C4E9794FB}" destId="{5A4E0FDC-BB52-4329-889D-27F8583438A4}" srcOrd="0" destOrd="0" presId="urn:microsoft.com/office/officeart/2018/2/layout/IconVerticalSolidList"/>
    <dgm:cxn modelId="{C265D6E9-CD2D-4636-9745-1790A6A954D2}" type="presParOf" srcId="{BB66E625-2352-4FA7-8C9A-C66C4E9794FB}" destId="{367327D6-424B-40DD-8A83-D3EDF2C94EE5}" srcOrd="1" destOrd="0" presId="urn:microsoft.com/office/officeart/2018/2/layout/IconVerticalSolidList"/>
    <dgm:cxn modelId="{8579D908-20D3-4367-9407-73ED93BE9044}" type="presParOf" srcId="{BB66E625-2352-4FA7-8C9A-C66C4E9794FB}" destId="{506797DA-9931-42C6-BE4C-29DA7BC4B994}" srcOrd="2" destOrd="0" presId="urn:microsoft.com/office/officeart/2018/2/layout/IconVerticalSolidList"/>
    <dgm:cxn modelId="{6C43CF5F-7BFA-4047-96BE-C345CF9114FE}" type="presParOf" srcId="{BB66E625-2352-4FA7-8C9A-C66C4E9794FB}" destId="{C39CBC21-C699-45E1-9714-DF3A52EE7C32}" srcOrd="3" destOrd="0" presId="urn:microsoft.com/office/officeart/2018/2/layout/IconVerticalSolidList"/>
    <dgm:cxn modelId="{32318910-E620-48EE-AB04-1A79C99B8E30}" type="presParOf" srcId="{81FFCE9A-2B72-40B5-8A33-B7ADD1F64214}" destId="{41CAF57D-0F9C-4C57-9148-C459D2AE7B45}" srcOrd="1" destOrd="0" presId="urn:microsoft.com/office/officeart/2018/2/layout/IconVerticalSolidList"/>
    <dgm:cxn modelId="{3010BEB0-49B1-4DBC-8426-618ADFBD3A74}" type="presParOf" srcId="{81FFCE9A-2B72-40B5-8A33-B7ADD1F64214}" destId="{9E8A92C0-F3BE-4F06-A18A-80B382058D83}" srcOrd="2" destOrd="0" presId="urn:microsoft.com/office/officeart/2018/2/layout/IconVerticalSolidList"/>
    <dgm:cxn modelId="{5218D901-B170-4784-B155-7E1A8C1F57D0}" type="presParOf" srcId="{9E8A92C0-F3BE-4F06-A18A-80B382058D83}" destId="{0626C151-1CFE-4B88-AF79-522ED9CF731F}" srcOrd="0" destOrd="0" presId="urn:microsoft.com/office/officeart/2018/2/layout/IconVerticalSolidList"/>
    <dgm:cxn modelId="{AF185BBE-A034-4F64-9C15-9D726FC6FD21}" type="presParOf" srcId="{9E8A92C0-F3BE-4F06-A18A-80B382058D83}" destId="{AD185DD3-F609-4D4A-A846-0C5A1900F0EE}" srcOrd="1" destOrd="0" presId="urn:microsoft.com/office/officeart/2018/2/layout/IconVerticalSolidList"/>
    <dgm:cxn modelId="{AFCC94EF-C0AE-44BF-8195-74C48F1DBFFB}" type="presParOf" srcId="{9E8A92C0-F3BE-4F06-A18A-80B382058D83}" destId="{A766AB97-618B-4544-A875-AA40B2786DD3}" srcOrd="2" destOrd="0" presId="urn:microsoft.com/office/officeart/2018/2/layout/IconVerticalSolidList"/>
    <dgm:cxn modelId="{4C07B529-E1CA-4D57-9ED2-569A897496B5}" type="presParOf" srcId="{9E8A92C0-F3BE-4F06-A18A-80B382058D83}" destId="{AB384836-6882-45C0-8BDB-AB432F5F6023}" srcOrd="3" destOrd="0" presId="urn:microsoft.com/office/officeart/2018/2/layout/IconVerticalSolidList"/>
    <dgm:cxn modelId="{5890D766-7CFD-4AD2-BE33-65679B9DECB7}" type="presParOf" srcId="{81FFCE9A-2B72-40B5-8A33-B7ADD1F64214}" destId="{26748A6F-D4FF-4CDB-B577-E28AFB214E54}" srcOrd="3" destOrd="0" presId="urn:microsoft.com/office/officeart/2018/2/layout/IconVerticalSolidList"/>
    <dgm:cxn modelId="{37396819-D25E-460A-8579-69C2BE7F6F31}" type="presParOf" srcId="{81FFCE9A-2B72-40B5-8A33-B7ADD1F64214}" destId="{145AC8D7-6CD0-4434-A0AB-93BAE0C07A2E}" srcOrd="4" destOrd="0" presId="urn:microsoft.com/office/officeart/2018/2/layout/IconVerticalSolidList"/>
    <dgm:cxn modelId="{BEC8ECAF-537C-473F-9958-CC6F01173FD9}" type="presParOf" srcId="{145AC8D7-6CD0-4434-A0AB-93BAE0C07A2E}" destId="{7E772A25-07F0-490C-B4A2-28D4B02ADA6E}" srcOrd="0" destOrd="0" presId="urn:microsoft.com/office/officeart/2018/2/layout/IconVerticalSolidList"/>
    <dgm:cxn modelId="{73F164BD-291F-489A-984A-3A279881E4F1}" type="presParOf" srcId="{145AC8D7-6CD0-4434-A0AB-93BAE0C07A2E}" destId="{80750371-A15A-4BFB-8500-7ACDC9E23FFB}" srcOrd="1" destOrd="0" presId="urn:microsoft.com/office/officeart/2018/2/layout/IconVerticalSolidList"/>
    <dgm:cxn modelId="{B611920B-A131-43D6-8CF8-E0E679559B69}" type="presParOf" srcId="{145AC8D7-6CD0-4434-A0AB-93BAE0C07A2E}" destId="{21DDD17B-7E45-42E8-ACC6-00DACAD33714}" srcOrd="2" destOrd="0" presId="urn:microsoft.com/office/officeart/2018/2/layout/IconVerticalSolidList"/>
    <dgm:cxn modelId="{6AF4092F-22A5-4C22-AB18-EC37D3D3BDDC}" type="presParOf" srcId="{145AC8D7-6CD0-4434-A0AB-93BAE0C07A2E}" destId="{FD4ADE8F-3C9E-47DE-AA1B-99DE7462DC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FCA3A-3FD8-4793-930E-3DC2574BF014}">
      <dsp:nvSpPr>
        <dsp:cNvPr id="0" name=""/>
        <dsp:cNvSpPr/>
      </dsp:nvSpPr>
      <dsp:spPr>
        <a:xfrm>
          <a:off x="1001503" y="1839"/>
          <a:ext cx="977906" cy="977906"/>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1E5F2BE-F084-42A9-81A5-5F864631DAC8}">
      <dsp:nvSpPr>
        <dsp:cNvPr id="0" name=""/>
        <dsp:cNvSpPr/>
      </dsp:nvSpPr>
      <dsp:spPr>
        <a:xfrm>
          <a:off x="1209909" y="210245"/>
          <a:ext cx="561093" cy="561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3620F82-4C54-4B25-AF0A-F524BA4FEC44}">
      <dsp:nvSpPr>
        <dsp:cNvPr id="0" name=""/>
        <dsp:cNvSpPr/>
      </dsp:nvSpPr>
      <dsp:spPr>
        <a:xfrm>
          <a:off x="688893"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Introduction</a:t>
          </a:r>
        </a:p>
      </dsp:txBody>
      <dsp:txXfrm>
        <a:off x="688893" y="1284339"/>
        <a:ext cx="1603125" cy="641250"/>
      </dsp:txXfrm>
    </dsp:sp>
    <dsp:sp modelId="{73AB5A6F-B7DA-45B0-A504-79843B16DF70}">
      <dsp:nvSpPr>
        <dsp:cNvPr id="0" name=""/>
        <dsp:cNvSpPr/>
      </dsp:nvSpPr>
      <dsp:spPr>
        <a:xfrm>
          <a:off x="2885175" y="1839"/>
          <a:ext cx="977906" cy="977906"/>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DBD6D4B-75E5-4FC7-8EB3-75D369623A1F}">
      <dsp:nvSpPr>
        <dsp:cNvPr id="0" name=""/>
        <dsp:cNvSpPr/>
      </dsp:nvSpPr>
      <dsp:spPr>
        <a:xfrm>
          <a:off x="3093581" y="210245"/>
          <a:ext cx="561093" cy="561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AEE06C0-09B1-4FF1-9A79-CBA766A5CFCB}">
      <dsp:nvSpPr>
        <dsp:cNvPr id="0" name=""/>
        <dsp:cNvSpPr/>
      </dsp:nvSpPr>
      <dsp:spPr>
        <a:xfrm>
          <a:off x="2572565"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Datasets</a:t>
          </a:r>
        </a:p>
      </dsp:txBody>
      <dsp:txXfrm>
        <a:off x="2572565" y="1284339"/>
        <a:ext cx="1603125" cy="641250"/>
      </dsp:txXfrm>
    </dsp:sp>
    <dsp:sp modelId="{1682E600-D0AC-4D2F-99A6-10A7D508C245}">
      <dsp:nvSpPr>
        <dsp:cNvPr id="0" name=""/>
        <dsp:cNvSpPr/>
      </dsp:nvSpPr>
      <dsp:spPr>
        <a:xfrm>
          <a:off x="4768846" y="1839"/>
          <a:ext cx="977906" cy="977906"/>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727F6CB-2BBC-4FDB-82D6-82BB2C2ADB0C}">
      <dsp:nvSpPr>
        <dsp:cNvPr id="0" name=""/>
        <dsp:cNvSpPr/>
      </dsp:nvSpPr>
      <dsp:spPr>
        <a:xfrm>
          <a:off x="4977253" y="210245"/>
          <a:ext cx="561093" cy="561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F60A916-F91D-4C59-AF91-8B517EB6F260}">
      <dsp:nvSpPr>
        <dsp:cNvPr id="0" name=""/>
        <dsp:cNvSpPr/>
      </dsp:nvSpPr>
      <dsp:spPr>
        <a:xfrm>
          <a:off x="4456237"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Methods</a:t>
          </a:r>
        </a:p>
      </dsp:txBody>
      <dsp:txXfrm>
        <a:off x="4456237" y="1284339"/>
        <a:ext cx="1603125" cy="641250"/>
      </dsp:txXfrm>
    </dsp:sp>
    <dsp:sp modelId="{E0C46C03-DA5F-4087-8DE6-A19FBF1630D2}">
      <dsp:nvSpPr>
        <dsp:cNvPr id="0" name=""/>
        <dsp:cNvSpPr/>
      </dsp:nvSpPr>
      <dsp:spPr>
        <a:xfrm>
          <a:off x="6652518" y="1839"/>
          <a:ext cx="977906" cy="977906"/>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24DBF-E9CC-4BD6-8764-1D1B90860DEC}">
      <dsp:nvSpPr>
        <dsp:cNvPr id="0" name=""/>
        <dsp:cNvSpPr/>
      </dsp:nvSpPr>
      <dsp:spPr>
        <a:xfrm>
          <a:off x="6860925" y="210245"/>
          <a:ext cx="561093" cy="5610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8C7F9E-8738-494B-BF2E-80283692F5CE}">
      <dsp:nvSpPr>
        <dsp:cNvPr id="0" name=""/>
        <dsp:cNvSpPr/>
      </dsp:nvSpPr>
      <dsp:spPr>
        <a:xfrm>
          <a:off x="6339909"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Visualizations</a:t>
          </a:r>
        </a:p>
      </dsp:txBody>
      <dsp:txXfrm>
        <a:off x="6339909" y="1284339"/>
        <a:ext cx="1603125" cy="641250"/>
      </dsp:txXfrm>
    </dsp:sp>
    <dsp:sp modelId="{88D54EB1-66D8-4DF4-9472-BFE9771990F9}">
      <dsp:nvSpPr>
        <dsp:cNvPr id="0" name=""/>
        <dsp:cNvSpPr/>
      </dsp:nvSpPr>
      <dsp:spPr>
        <a:xfrm>
          <a:off x="8536190" y="1839"/>
          <a:ext cx="977906" cy="977906"/>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B139A4-8E6B-48C8-A4D1-6FF37C4DF832}">
      <dsp:nvSpPr>
        <dsp:cNvPr id="0" name=""/>
        <dsp:cNvSpPr/>
      </dsp:nvSpPr>
      <dsp:spPr>
        <a:xfrm>
          <a:off x="8744596" y="210245"/>
          <a:ext cx="561093" cy="5610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9836AD-3D46-44EC-9A42-110CAD16FC15}">
      <dsp:nvSpPr>
        <dsp:cNvPr id="0" name=""/>
        <dsp:cNvSpPr/>
      </dsp:nvSpPr>
      <dsp:spPr>
        <a:xfrm>
          <a:off x="8223581"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Observations</a:t>
          </a:r>
        </a:p>
      </dsp:txBody>
      <dsp:txXfrm>
        <a:off x="8223581" y="1284339"/>
        <a:ext cx="1603125" cy="641250"/>
      </dsp:txXfrm>
    </dsp:sp>
    <dsp:sp modelId="{430EA257-8F80-445F-B15A-8F6C0C414175}">
      <dsp:nvSpPr>
        <dsp:cNvPr id="0" name=""/>
        <dsp:cNvSpPr/>
      </dsp:nvSpPr>
      <dsp:spPr>
        <a:xfrm>
          <a:off x="4768846" y="2326370"/>
          <a:ext cx="977906" cy="977906"/>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CD41056-1005-4D61-B74A-B1FACD55A679}">
      <dsp:nvSpPr>
        <dsp:cNvPr id="0" name=""/>
        <dsp:cNvSpPr/>
      </dsp:nvSpPr>
      <dsp:spPr>
        <a:xfrm>
          <a:off x="4977253" y="2534776"/>
          <a:ext cx="561093" cy="5610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70072B-3ACA-4A74-8F3E-6F0ECB0064EA}">
      <dsp:nvSpPr>
        <dsp:cNvPr id="0" name=""/>
        <dsp:cNvSpPr/>
      </dsp:nvSpPr>
      <dsp:spPr>
        <a:xfrm>
          <a:off x="4456237" y="3608870"/>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Key learnings</a:t>
          </a:r>
        </a:p>
      </dsp:txBody>
      <dsp:txXfrm>
        <a:off x="4456237" y="3608870"/>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E0FDC-BB52-4329-889D-27F8583438A4}">
      <dsp:nvSpPr>
        <dsp:cNvPr id="0" name=""/>
        <dsp:cNvSpPr/>
      </dsp:nvSpPr>
      <dsp:spPr>
        <a:xfrm>
          <a:off x="0" y="3717"/>
          <a:ext cx="6713552" cy="11722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327D6-424B-40DD-8A83-D3EDF2C94EE5}">
      <dsp:nvSpPr>
        <dsp:cNvPr id="0" name=""/>
        <dsp:cNvSpPr/>
      </dsp:nvSpPr>
      <dsp:spPr>
        <a:xfrm>
          <a:off x="354602" y="267471"/>
          <a:ext cx="645362" cy="644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9CBC21-C699-45E1-9714-DF3A52EE7C32}">
      <dsp:nvSpPr>
        <dsp:cNvPr id="0" name=""/>
        <dsp:cNvSpPr/>
      </dsp:nvSpPr>
      <dsp:spPr>
        <a:xfrm>
          <a:off x="1354568" y="3717"/>
          <a:ext cx="5305911" cy="117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3" tIns="124183" rIns="124183" bIns="124183" numCol="1" spcCol="1270" anchor="ctr" anchorCtr="0">
          <a:noAutofit/>
        </a:bodyPr>
        <a:lstStyle/>
        <a:p>
          <a:pPr marL="0" lvl="0" indent="0" algn="l" defTabSz="1066800">
            <a:lnSpc>
              <a:spcPct val="90000"/>
            </a:lnSpc>
            <a:spcBef>
              <a:spcPct val="0"/>
            </a:spcBef>
            <a:spcAft>
              <a:spcPct val="35000"/>
            </a:spcAft>
            <a:buNone/>
          </a:pPr>
          <a:r>
            <a:rPr lang="en-US" sz="2400" b="1" kern="1200" dirty="0"/>
            <a:t>The large number of null and unknown values that skewed the query results. For example, we started cleaning the dataset by excluding null values and unknowns as necessary. </a:t>
          </a:r>
        </a:p>
      </dsp:txBody>
      <dsp:txXfrm>
        <a:off x="1354568" y="3717"/>
        <a:ext cx="5305911" cy="1173387"/>
      </dsp:txXfrm>
    </dsp:sp>
    <dsp:sp modelId="{0626C151-1CFE-4B88-AF79-522ED9CF731F}">
      <dsp:nvSpPr>
        <dsp:cNvPr id="0" name=""/>
        <dsp:cNvSpPr/>
      </dsp:nvSpPr>
      <dsp:spPr>
        <a:xfrm>
          <a:off x="0" y="1461561"/>
          <a:ext cx="6713552" cy="11722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85DD3-F609-4D4A-A846-0C5A1900F0EE}">
      <dsp:nvSpPr>
        <dsp:cNvPr id="0" name=""/>
        <dsp:cNvSpPr/>
      </dsp:nvSpPr>
      <dsp:spPr>
        <a:xfrm>
          <a:off x="354602" y="1725316"/>
          <a:ext cx="645362" cy="644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384836-6882-45C0-8BDB-AB432F5F6023}">
      <dsp:nvSpPr>
        <dsp:cNvPr id="0" name=""/>
        <dsp:cNvSpPr/>
      </dsp:nvSpPr>
      <dsp:spPr>
        <a:xfrm>
          <a:off x="1354568" y="1461561"/>
          <a:ext cx="5305911" cy="117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3" tIns="124183" rIns="124183" bIns="124183" numCol="1" spcCol="1270" anchor="ctr" anchorCtr="0">
          <a:noAutofit/>
        </a:bodyPr>
        <a:lstStyle/>
        <a:p>
          <a:pPr marL="0" lvl="0" indent="0" algn="l" defTabSz="1066800">
            <a:lnSpc>
              <a:spcPct val="90000"/>
            </a:lnSpc>
            <a:spcBef>
              <a:spcPct val="0"/>
            </a:spcBef>
            <a:spcAft>
              <a:spcPct val="35000"/>
            </a:spcAft>
            <a:buNone/>
          </a:pPr>
          <a:r>
            <a:rPr lang="en-US" sz="2400" b="1" kern="1200" dirty="0"/>
            <a:t>We joined the two datasets Aviation and Wildlife Strikes data using Outer join on column-registration number of the accident. </a:t>
          </a:r>
        </a:p>
      </dsp:txBody>
      <dsp:txXfrm>
        <a:off x="1354568" y="1461561"/>
        <a:ext cx="5305911" cy="1173387"/>
      </dsp:txXfrm>
    </dsp:sp>
    <dsp:sp modelId="{7E772A25-07F0-490C-B4A2-28D4B02ADA6E}">
      <dsp:nvSpPr>
        <dsp:cNvPr id="0" name=""/>
        <dsp:cNvSpPr/>
      </dsp:nvSpPr>
      <dsp:spPr>
        <a:xfrm>
          <a:off x="0" y="2919406"/>
          <a:ext cx="6713552" cy="11722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50371-A15A-4BFB-8500-7ACDC9E23FFB}">
      <dsp:nvSpPr>
        <dsp:cNvPr id="0" name=""/>
        <dsp:cNvSpPr/>
      </dsp:nvSpPr>
      <dsp:spPr>
        <a:xfrm>
          <a:off x="354602" y="3183160"/>
          <a:ext cx="645362" cy="644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4ADE8F-3C9E-47DE-AA1B-99DE7462DC63}">
      <dsp:nvSpPr>
        <dsp:cNvPr id="0" name=""/>
        <dsp:cNvSpPr/>
      </dsp:nvSpPr>
      <dsp:spPr>
        <a:xfrm>
          <a:off x="1354568" y="2919406"/>
          <a:ext cx="5305911" cy="117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3" tIns="124183" rIns="124183" bIns="124183" numCol="1" spcCol="1270" anchor="ctr" anchorCtr="0">
          <a:noAutofit/>
        </a:bodyPr>
        <a:lstStyle/>
        <a:p>
          <a:pPr marL="0" lvl="0" indent="0" algn="l" defTabSz="1066800">
            <a:lnSpc>
              <a:spcPct val="90000"/>
            </a:lnSpc>
            <a:spcBef>
              <a:spcPct val="0"/>
            </a:spcBef>
            <a:spcAft>
              <a:spcPct val="35000"/>
            </a:spcAft>
            <a:buNone/>
          </a:pPr>
          <a:r>
            <a:rPr lang="en-US" sz="2400" b="1" kern="1200" dirty="0"/>
            <a:t>We also did some data transformations for the effective visualizations. </a:t>
          </a:r>
        </a:p>
      </dsp:txBody>
      <dsp:txXfrm>
        <a:off x="1354568" y="2919406"/>
        <a:ext cx="5305911" cy="11733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68835-448D-C04B-A6F4-E15A5598DCE1}"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6C0A3-AFB5-DD43-84CA-248E7CABA2EC}" type="slidenum">
              <a:rPr lang="en-US" smtClean="0"/>
              <a:t>‹#›</a:t>
            </a:fld>
            <a:endParaRPr lang="en-US"/>
          </a:p>
        </p:txBody>
      </p:sp>
    </p:spTree>
    <p:extLst>
      <p:ext uri="{BB962C8B-B14F-4D97-AF65-F5344CB8AC3E}">
        <p14:creationId xmlns:p14="http://schemas.microsoft.com/office/powerpoint/2010/main" val="61554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6C0A3-AFB5-DD43-84CA-248E7CABA2EC}" type="slidenum">
              <a:rPr lang="en-US" smtClean="0"/>
              <a:t>9</a:t>
            </a:fld>
            <a:endParaRPr lang="en-US"/>
          </a:p>
        </p:txBody>
      </p:sp>
    </p:spTree>
    <p:extLst>
      <p:ext uri="{BB962C8B-B14F-4D97-AF65-F5344CB8AC3E}">
        <p14:creationId xmlns:p14="http://schemas.microsoft.com/office/powerpoint/2010/main" val="850352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8259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465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403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127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82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965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363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4824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9118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5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46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86151381"/>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3" r:id="rId10"/>
    <p:sldLayoutId id="214748391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49714-277D-2755-F811-42493D137681}"/>
              </a:ext>
            </a:extLst>
          </p:cNvPr>
          <p:cNvSpPr>
            <a:spLocks noGrp="1"/>
          </p:cNvSpPr>
          <p:nvPr>
            <p:ph type="title"/>
          </p:nvPr>
        </p:nvSpPr>
        <p:spPr>
          <a:xfrm>
            <a:off x="640080" y="4777739"/>
            <a:ext cx="3418990" cy="1412119"/>
          </a:xfrm>
        </p:spPr>
        <p:txBody>
          <a:bodyPr vert="horz" lIns="91440" tIns="45720" rIns="91440" bIns="45720" rtlCol="0">
            <a:normAutofit/>
          </a:bodyPr>
          <a:lstStyle/>
          <a:p>
            <a:pPr>
              <a:lnSpc>
                <a:spcPct val="90000"/>
              </a:lnSpc>
            </a:pPr>
            <a:r>
              <a:rPr lang="en-US" sz="4400" dirty="0"/>
              <a:t>Wildlife Strikes</a:t>
            </a:r>
          </a:p>
        </p:txBody>
      </p:sp>
      <p:pic>
        <p:nvPicPr>
          <p:cNvPr id="6" name="Picture 5" descr="A large airplane flying in the sky&#10;&#10;Description automatically generated with medium confidence">
            <a:extLst>
              <a:ext uri="{FF2B5EF4-FFF2-40B4-BE49-F238E27FC236}">
                <a16:creationId xmlns:a16="http://schemas.microsoft.com/office/drawing/2014/main" id="{30ABF829-B526-642D-6E39-4290754BED83}"/>
              </a:ext>
            </a:extLst>
          </p:cNvPr>
          <p:cNvPicPr>
            <a:picLocks noChangeAspect="1"/>
          </p:cNvPicPr>
          <p:nvPr/>
        </p:nvPicPr>
        <p:blipFill rotWithShape="1">
          <a:blip r:embed="rId2"/>
          <a:srcRect t="22609" b="10922"/>
          <a:stretch/>
        </p:blipFill>
        <p:spPr>
          <a:xfrm>
            <a:off x="20" y="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3"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0069E5"/>
          </a:solidFill>
          <a:ln w="38100" cap="rnd">
            <a:solidFill>
              <a:srgbClr val="0069E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CADEB6E-F71D-7A5F-3F9D-93147D1D088E}"/>
              </a:ext>
            </a:extLst>
          </p:cNvPr>
          <p:cNvSpPr>
            <a:spLocks noGrp="1"/>
          </p:cNvSpPr>
          <p:nvPr>
            <p:ph idx="1"/>
          </p:nvPr>
        </p:nvSpPr>
        <p:spPr>
          <a:xfrm>
            <a:off x="4654294" y="4777739"/>
            <a:ext cx="6897626" cy="1897381"/>
          </a:xfrm>
        </p:spPr>
        <p:txBody>
          <a:bodyPr vert="horz" lIns="91440" tIns="45720" rIns="91440" bIns="45720" rtlCol="0" anchor="ctr">
            <a:normAutofit fontScale="92500" lnSpcReduction="20000"/>
          </a:bodyPr>
          <a:lstStyle/>
          <a:p>
            <a:pPr indent="-228600">
              <a:lnSpc>
                <a:spcPct val="100000"/>
              </a:lnSpc>
              <a:buFont typeface="Arial" panose="020B0604020202020204" pitchFamily="34" charset="0"/>
              <a:buChar char="•"/>
            </a:pPr>
            <a:r>
              <a:rPr lang="en-US" sz="2000" b="1" dirty="0"/>
              <a:t>By:</a:t>
            </a:r>
          </a:p>
          <a:p>
            <a:pPr indent="-228600">
              <a:lnSpc>
                <a:spcPct val="100000"/>
              </a:lnSpc>
              <a:buFont typeface="Arial" panose="020B0604020202020204" pitchFamily="34" charset="0"/>
              <a:buChar char="•"/>
            </a:pPr>
            <a:r>
              <a:rPr lang="en-US" sz="2000" b="1" dirty="0" err="1"/>
              <a:t>Lohitha</a:t>
            </a:r>
            <a:endParaRPr lang="en-US" sz="2000" b="1" dirty="0"/>
          </a:p>
          <a:p>
            <a:pPr indent="-228600">
              <a:lnSpc>
                <a:spcPct val="100000"/>
              </a:lnSpc>
              <a:buFont typeface="Arial" panose="020B0604020202020204" pitchFamily="34" charset="0"/>
              <a:buChar char="•"/>
            </a:pPr>
            <a:r>
              <a:rPr lang="en-US" sz="2000" b="1" dirty="0" err="1"/>
              <a:t>Pranavi</a:t>
            </a:r>
            <a:endParaRPr lang="en-US" sz="2000" b="1" dirty="0"/>
          </a:p>
          <a:p>
            <a:pPr indent="-228600">
              <a:lnSpc>
                <a:spcPct val="100000"/>
              </a:lnSpc>
              <a:buFont typeface="Arial" panose="020B0604020202020204" pitchFamily="34" charset="0"/>
              <a:buChar char="•"/>
            </a:pPr>
            <a:r>
              <a:rPr lang="en-US" sz="2000" b="1" dirty="0" err="1"/>
              <a:t>Mahe</a:t>
            </a:r>
            <a:r>
              <a:rPr lang="en-US" sz="2000" b="1" dirty="0"/>
              <a:t> </a:t>
            </a:r>
            <a:r>
              <a:rPr lang="en-US" sz="2000" b="1" dirty="0" err="1"/>
              <a:t>Jabeen</a:t>
            </a:r>
            <a:endParaRPr lang="en-US" sz="2000" b="1" dirty="0"/>
          </a:p>
          <a:p>
            <a:pPr indent="-228600">
              <a:lnSpc>
                <a:spcPct val="100000"/>
              </a:lnSpc>
              <a:buFont typeface="Arial" panose="020B0604020202020204" pitchFamily="34" charset="0"/>
              <a:buChar char="•"/>
            </a:pPr>
            <a:r>
              <a:rPr lang="en-US" sz="2000" b="1" dirty="0"/>
              <a:t>Chang </a:t>
            </a:r>
            <a:r>
              <a:rPr lang="en-US" sz="2000" b="1" dirty="0" err="1"/>
              <a:t>Gyun</a:t>
            </a:r>
            <a:endParaRPr lang="en-US" sz="2000" b="1" dirty="0"/>
          </a:p>
        </p:txBody>
      </p:sp>
    </p:spTree>
    <p:extLst>
      <p:ext uri="{BB962C8B-B14F-4D97-AF65-F5344CB8AC3E}">
        <p14:creationId xmlns:p14="http://schemas.microsoft.com/office/powerpoint/2010/main" val="154421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60B8-73CE-1CAF-6912-936D65D8026B}"/>
              </a:ext>
            </a:extLst>
          </p:cNvPr>
          <p:cNvSpPr>
            <a:spLocks noGrp="1"/>
          </p:cNvSpPr>
          <p:nvPr>
            <p:ph type="title"/>
          </p:nvPr>
        </p:nvSpPr>
        <p:spPr>
          <a:xfrm>
            <a:off x="146304" y="242316"/>
            <a:ext cx="9317736" cy="409194"/>
          </a:xfrm>
        </p:spPr>
        <p:txBody>
          <a:bodyPr>
            <a:noAutofit/>
          </a:bodyPr>
          <a:lstStyle/>
          <a:p>
            <a:r>
              <a:rPr lang="en-US" sz="3600" dirty="0">
                <a:solidFill>
                  <a:srgbClr val="0070C0"/>
                </a:solidFill>
              </a:rPr>
              <a:t>How worse are these strikes?</a:t>
            </a:r>
          </a:p>
        </p:txBody>
      </p:sp>
      <p:pic>
        <p:nvPicPr>
          <p:cNvPr id="4" name="Picture 3" descr="Chart, bubble chart&#10;&#10;Description automatically generated">
            <a:extLst>
              <a:ext uri="{FF2B5EF4-FFF2-40B4-BE49-F238E27FC236}">
                <a16:creationId xmlns:a16="http://schemas.microsoft.com/office/drawing/2014/main" id="{6F038DC1-8213-43D1-8327-AF6A0787FCEC}"/>
              </a:ext>
            </a:extLst>
          </p:cNvPr>
          <p:cNvPicPr>
            <a:picLocks noChangeAspect="1"/>
          </p:cNvPicPr>
          <p:nvPr/>
        </p:nvPicPr>
        <p:blipFill>
          <a:blip r:embed="rId2"/>
          <a:stretch>
            <a:fillRect/>
          </a:stretch>
        </p:blipFill>
        <p:spPr>
          <a:xfrm>
            <a:off x="786063" y="946484"/>
            <a:ext cx="9978189" cy="5911516"/>
          </a:xfrm>
          <a:prstGeom prst="rect">
            <a:avLst/>
          </a:prstGeom>
        </p:spPr>
      </p:pic>
    </p:spTree>
    <p:extLst>
      <p:ext uri="{BB962C8B-B14F-4D97-AF65-F5344CB8AC3E}">
        <p14:creationId xmlns:p14="http://schemas.microsoft.com/office/powerpoint/2010/main" val="23204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2ED0-15B1-DFCA-6E26-FEE5E2CB40DC}"/>
              </a:ext>
            </a:extLst>
          </p:cNvPr>
          <p:cNvSpPr>
            <a:spLocks noGrp="1"/>
          </p:cNvSpPr>
          <p:nvPr>
            <p:ph type="title"/>
          </p:nvPr>
        </p:nvSpPr>
        <p:spPr>
          <a:xfrm>
            <a:off x="1909953" y="128818"/>
            <a:ext cx="7781544" cy="694142"/>
          </a:xfrm>
        </p:spPr>
        <p:txBody>
          <a:bodyPr>
            <a:noAutofit/>
          </a:bodyPr>
          <a:lstStyle/>
          <a:p>
            <a:r>
              <a:rPr lang="en-US" sz="2800" dirty="0">
                <a:solidFill>
                  <a:schemeClr val="accent2"/>
                </a:solidFill>
              </a:rPr>
              <a:t>How much damage is caused by birds?</a:t>
            </a:r>
            <a:endParaRPr lang="en-US" sz="4000" dirty="0">
              <a:solidFill>
                <a:schemeClr val="accent2"/>
              </a:solidFill>
            </a:endParaRPr>
          </a:p>
        </p:txBody>
      </p:sp>
      <p:pic>
        <p:nvPicPr>
          <p:cNvPr id="6" name="Picture 5" descr="Chart, bubble chart&#10;&#10;Description automatically generated">
            <a:extLst>
              <a:ext uri="{FF2B5EF4-FFF2-40B4-BE49-F238E27FC236}">
                <a16:creationId xmlns:a16="http://schemas.microsoft.com/office/drawing/2014/main" id="{558FE214-49CD-A54B-197F-D306073DEA0E}"/>
              </a:ext>
            </a:extLst>
          </p:cNvPr>
          <p:cNvPicPr>
            <a:picLocks noChangeAspect="1"/>
          </p:cNvPicPr>
          <p:nvPr/>
        </p:nvPicPr>
        <p:blipFill>
          <a:blip r:embed="rId2"/>
          <a:stretch>
            <a:fillRect/>
          </a:stretch>
        </p:blipFill>
        <p:spPr>
          <a:xfrm>
            <a:off x="1520190" y="822960"/>
            <a:ext cx="8561070" cy="6035040"/>
          </a:xfrm>
          <a:prstGeom prst="rect">
            <a:avLst/>
          </a:prstGeom>
        </p:spPr>
      </p:pic>
    </p:spTree>
    <p:extLst>
      <p:ext uri="{BB962C8B-B14F-4D97-AF65-F5344CB8AC3E}">
        <p14:creationId xmlns:p14="http://schemas.microsoft.com/office/powerpoint/2010/main" val="366573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2657-F16A-4920-A5AC-8131A942F4FE}"/>
              </a:ext>
            </a:extLst>
          </p:cNvPr>
          <p:cNvSpPr>
            <a:spLocks noGrp="1"/>
          </p:cNvSpPr>
          <p:nvPr>
            <p:ph type="title"/>
          </p:nvPr>
        </p:nvSpPr>
        <p:spPr/>
        <p:txBody>
          <a:bodyPr>
            <a:normAutofit/>
          </a:bodyPr>
          <a:lstStyle/>
          <a:p>
            <a:r>
              <a:rPr lang="en-US" sz="4000" dirty="0">
                <a:solidFill>
                  <a:schemeClr val="tx1">
                    <a:lumMod val="65000"/>
                    <a:lumOff val="35000"/>
                  </a:schemeClr>
                </a:solidFill>
              </a:rPr>
              <a:t>What are the trends in birds?</a:t>
            </a:r>
          </a:p>
        </p:txBody>
      </p:sp>
      <p:pic>
        <p:nvPicPr>
          <p:cNvPr id="5" name="Content Placeholder 4">
            <a:extLst>
              <a:ext uri="{FF2B5EF4-FFF2-40B4-BE49-F238E27FC236}">
                <a16:creationId xmlns:a16="http://schemas.microsoft.com/office/drawing/2014/main" id="{25F65056-A20A-4C32-A696-F8021945746A}"/>
              </a:ext>
            </a:extLst>
          </p:cNvPr>
          <p:cNvPicPr>
            <a:picLocks noGrp="1" noChangeAspect="1"/>
          </p:cNvPicPr>
          <p:nvPr>
            <p:ph idx="1"/>
          </p:nvPr>
        </p:nvPicPr>
        <p:blipFill>
          <a:blip r:embed="rId2"/>
          <a:stretch>
            <a:fillRect/>
          </a:stretch>
        </p:blipFill>
        <p:spPr>
          <a:xfrm>
            <a:off x="996593" y="1928813"/>
            <a:ext cx="10357207" cy="4564062"/>
          </a:xfrm>
        </p:spPr>
      </p:pic>
    </p:spTree>
    <p:extLst>
      <p:ext uri="{BB962C8B-B14F-4D97-AF65-F5344CB8AC3E}">
        <p14:creationId xmlns:p14="http://schemas.microsoft.com/office/powerpoint/2010/main" val="235273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AC52-196E-165D-3329-91325123584D}"/>
              </a:ext>
            </a:extLst>
          </p:cNvPr>
          <p:cNvSpPr>
            <a:spLocks noGrp="1"/>
          </p:cNvSpPr>
          <p:nvPr>
            <p:ph type="title"/>
          </p:nvPr>
        </p:nvSpPr>
        <p:spPr>
          <a:xfrm>
            <a:off x="246566" y="476932"/>
            <a:ext cx="10982907" cy="357257"/>
          </a:xfrm>
        </p:spPr>
        <p:txBody>
          <a:bodyPr>
            <a:noAutofit/>
          </a:bodyPr>
          <a:lstStyle/>
          <a:p>
            <a:r>
              <a:rPr lang="en-US" sz="4400" dirty="0">
                <a:solidFill>
                  <a:schemeClr val="accent5">
                    <a:lumMod val="50000"/>
                  </a:schemeClr>
                </a:solidFill>
              </a:rPr>
              <a:t>Where are the birds going?</a:t>
            </a:r>
          </a:p>
        </p:txBody>
      </p:sp>
      <p:pic>
        <p:nvPicPr>
          <p:cNvPr id="4" name="Picture 3" descr="Map&#10;&#10;Description automatically generated with medium confidence">
            <a:extLst>
              <a:ext uri="{FF2B5EF4-FFF2-40B4-BE49-F238E27FC236}">
                <a16:creationId xmlns:a16="http://schemas.microsoft.com/office/drawing/2014/main" id="{CBC3272B-BFAA-42F7-1D84-1D414AC03DD6}"/>
              </a:ext>
            </a:extLst>
          </p:cNvPr>
          <p:cNvPicPr>
            <a:picLocks noChangeAspect="1"/>
          </p:cNvPicPr>
          <p:nvPr/>
        </p:nvPicPr>
        <p:blipFill>
          <a:blip r:embed="rId2"/>
          <a:stretch>
            <a:fillRect/>
          </a:stretch>
        </p:blipFill>
        <p:spPr>
          <a:xfrm>
            <a:off x="647031" y="996267"/>
            <a:ext cx="10160000" cy="5629121"/>
          </a:xfrm>
          <a:prstGeom prst="rect">
            <a:avLst/>
          </a:prstGeom>
        </p:spPr>
      </p:pic>
    </p:spTree>
    <p:extLst>
      <p:ext uri="{BB962C8B-B14F-4D97-AF65-F5344CB8AC3E}">
        <p14:creationId xmlns:p14="http://schemas.microsoft.com/office/powerpoint/2010/main" val="170711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B680-D432-4638-9B6A-EC0C2426E788}"/>
              </a:ext>
            </a:extLst>
          </p:cNvPr>
          <p:cNvSpPr>
            <a:spLocks noGrp="1"/>
          </p:cNvSpPr>
          <p:nvPr>
            <p:ph type="title"/>
          </p:nvPr>
        </p:nvSpPr>
        <p:spPr/>
        <p:txBody>
          <a:bodyPr>
            <a:normAutofit fontScale="90000"/>
          </a:bodyPr>
          <a:lstStyle/>
          <a:p>
            <a:r>
              <a:rPr lang="en-US" sz="4800" b="1" dirty="0"/>
              <a:t>Conclusions and Recommendations</a:t>
            </a:r>
            <a:endParaRPr lang="en-US" dirty="0"/>
          </a:p>
        </p:txBody>
      </p:sp>
      <p:sp>
        <p:nvSpPr>
          <p:cNvPr id="3" name="Content Placeholder 2">
            <a:extLst>
              <a:ext uri="{FF2B5EF4-FFF2-40B4-BE49-F238E27FC236}">
                <a16:creationId xmlns:a16="http://schemas.microsoft.com/office/drawing/2014/main" id="{DB8F1176-B40B-4DF0-8049-0F3EDF120153}"/>
              </a:ext>
            </a:extLst>
          </p:cNvPr>
          <p:cNvSpPr>
            <a:spLocks noGrp="1"/>
          </p:cNvSpPr>
          <p:nvPr>
            <p:ph idx="1"/>
          </p:nvPr>
        </p:nvSpPr>
        <p:spPr/>
        <p:txBody>
          <a:bodyPr/>
          <a:lstStyle/>
          <a:p>
            <a:pPr>
              <a:buFont typeface="Wingdings" panose="05000000000000000000" pitchFamily="2" charset="2"/>
              <a:buChar char="Ø"/>
            </a:pPr>
            <a:r>
              <a:rPr lang="en-US" sz="2800" b="1" dirty="0">
                <a:effectLst/>
                <a:ea typeface="Times New Roman" panose="02020603050405020304" pitchFamily="18" charset="0"/>
                <a:cs typeface="Times New Roman" panose="02020603050405020304" pitchFamily="18" charset="0"/>
              </a:rPr>
              <a:t>Since most of the incidents occur at approach or departure when the airplanes are at low altitude and closer to the airport, we can minimize the attractiveness of the airport environment to birds by following</a:t>
            </a:r>
          </a:p>
          <a:p>
            <a:pPr marL="0" indent="0">
              <a:buNone/>
            </a:pPr>
            <a:r>
              <a:rPr lang="en-US" sz="2800" b="1" dirty="0">
                <a:ea typeface="Times New Roman" panose="02020603050405020304" pitchFamily="18" charset="0"/>
                <a:cs typeface="Times New Roman" panose="02020603050405020304" pitchFamily="18" charset="0"/>
              </a:rPr>
              <a:t>	</a:t>
            </a:r>
            <a:r>
              <a:rPr lang="en-US" sz="2800" b="1" dirty="0">
                <a:effectLst/>
                <a:ea typeface="Times New Roman" panose="02020603050405020304" pitchFamily="18" charset="0"/>
                <a:cs typeface="Times New Roman" panose="02020603050405020304" pitchFamily="18" charset="0"/>
              </a:rPr>
              <a:t>1)Modifying the habitat - Removing food sources, such as seed-bearing plants.</a:t>
            </a:r>
          </a:p>
          <a:p>
            <a:pPr marL="0" indent="0">
              <a:buNone/>
            </a:pPr>
            <a:r>
              <a:rPr lang="en-US" sz="2800" b="1" dirty="0">
                <a:ea typeface="Times New Roman" panose="02020603050405020304" pitchFamily="18" charset="0"/>
                <a:cs typeface="Times New Roman" panose="02020603050405020304" pitchFamily="18" charset="0"/>
              </a:rPr>
              <a:t>	</a:t>
            </a:r>
            <a:r>
              <a:rPr lang="en-US" sz="2800" b="1" dirty="0">
                <a:effectLst/>
                <a:ea typeface="Times New Roman" panose="02020603050405020304" pitchFamily="18" charset="0"/>
                <a:cs typeface="Times New Roman" panose="02020603050405020304" pitchFamily="18" charset="0"/>
              </a:rPr>
              <a:t>2)Controlling bird behavior - Flying trained falcons (or drones) over nesting sites to prevent birds from nesting.</a:t>
            </a:r>
          </a:p>
          <a:p>
            <a:pPr marL="0" indent="0">
              <a:buNone/>
            </a:pPr>
            <a:r>
              <a:rPr lang="en-US" sz="2800" b="1" dirty="0">
                <a:ea typeface="Times New Roman" panose="02020603050405020304" pitchFamily="18" charset="0"/>
                <a:cs typeface="Times New Roman" panose="02020603050405020304" pitchFamily="18" charset="0"/>
              </a:rPr>
              <a:t>	</a:t>
            </a:r>
            <a:r>
              <a:rPr lang="en-US" sz="2800" b="1" dirty="0">
                <a:effectLst/>
                <a:ea typeface="Times New Roman" panose="02020603050405020304" pitchFamily="18" charset="0"/>
                <a:cs typeface="Times New Roman" panose="02020603050405020304" pitchFamily="18" charset="0"/>
              </a:rPr>
              <a:t>3)Adapting flight times and paths - Adjusting flight times to avoid the busiest hours for bird activity, such as early morning and late evening, or to make alterations during seasonal migration periods.</a:t>
            </a:r>
          </a:p>
          <a:p>
            <a:pPr marL="0" indent="0">
              <a:buNone/>
            </a:pPr>
            <a:endParaRPr lang="en-US" sz="2800" dirty="0">
              <a:solidFill>
                <a:srgbClr val="767676"/>
              </a:solidFill>
              <a:effectLst/>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49191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A18B-E0E9-46D5-A379-C04EE72CC857}"/>
              </a:ext>
            </a:extLst>
          </p:cNvPr>
          <p:cNvSpPr>
            <a:spLocks noGrp="1"/>
          </p:cNvSpPr>
          <p:nvPr>
            <p:ph type="title"/>
          </p:nvPr>
        </p:nvSpPr>
        <p:spPr/>
        <p:txBody>
          <a:bodyPr>
            <a:normAutofit/>
          </a:bodyPr>
          <a:lstStyle/>
          <a:p>
            <a:r>
              <a:rPr lang="en-US" sz="4000" b="1" dirty="0"/>
              <a:t>Conclusions and Recommendations</a:t>
            </a:r>
            <a:endParaRPr lang="en-US" sz="4000" dirty="0"/>
          </a:p>
        </p:txBody>
      </p:sp>
      <p:sp>
        <p:nvSpPr>
          <p:cNvPr id="3" name="Content Placeholder 2">
            <a:extLst>
              <a:ext uri="{FF2B5EF4-FFF2-40B4-BE49-F238E27FC236}">
                <a16:creationId xmlns:a16="http://schemas.microsoft.com/office/drawing/2014/main" id="{E4B23AD8-BB96-46AD-817B-976D91C1B3B4}"/>
              </a:ext>
            </a:extLst>
          </p:cNvPr>
          <p:cNvSpPr>
            <a:spLocks noGrp="1"/>
          </p:cNvSpPr>
          <p:nvPr>
            <p:ph idx="1"/>
          </p:nvPr>
        </p:nvSpPr>
        <p:spPr>
          <a:xfrm>
            <a:off x="838200" y="1929383"/>
            <a:ext cx="10515600" cy="4656351"/>
          </a:xfrm>
        </p:spPr>
        <p:txBody>
          <a:bodyPr>
            <a:normAutofit/>
          </a:bodyPr>
          <a:lstStyle/>
          <a:p>
            <a:pPr>
              <a:buFont typeface="Wingdings" panose="05000000000000000000" pitchFamily="2" charset="2"/>
              <a:buChar char="Ø"/>
            </a:pPr>
            <a:r>
              <a:rPr lang="en-US" sz="3200" b="1" dirty="0">
                <a:effectLst/>
                <a:ea typeface="Times New Roman" panose="02020603050405020304" pitchFamily="18" charset="0"/>
                <a:cs typeface="Times New Roman" panose="02020603050405020304" pitchFamily="18" charset="0"/>
              </a:rPr>
              <a:t>Using trained birds to ward off the migratory birds from the airport locations can be a useful tool to reduce bird strikes.</a:t>
            </a:r>
          </a:p>
          <a:p>
            <a:pPr>
              <a:buFont typeface="Wingdings" panose="05000000000000000000" pitchFamily="2" charset="2"/>
              <a:buChar char="Ø"/>
            </a:pPr>
            <a:r>
              <a:rPr lang="en-US" sz="3200" b="1" dirty="0">
                <a:effectLst/>
                <a:ea typeface="Times New Roman" panose="02020603050405020304" pitchFamily="18" charset="0"/>
                <a:cs typeface="Times New Roman" panose="02020603050405020304" pitchFamily="18" charset="0"/>
              </a:rPr>
              <a:t>Since the modern commercial jets are faster and less noisier they often go undetected by the birds which results in bird strikes. The Aviation industry can add pulsating lights in the aircraft wings that have found to reduce the air strikes in other parts of the world.</a:t>
            </a:r>
          </a:p>
          <a:p>
            <a:pPr>
              <a:buFont typeface="Wingdings" panose="05000000000000000000" pitchFamily="2" charset="2"/>
              <a:buChar char="Ø"/>
            </a:pPr>
            <a:r>
              <a:rPr lang="en-US" sz="3200" b="1" dirty="0">
                <a:effectLst/>
                <a:ea typeface="Times New Roman" panose="02020603050405020304" pitchFamily="18" charset="0"/>
                <a:cs typeface="Times New Roman" panose="02020603050405020304" pitchFamily="18" charset="0"/>
              </a:rPr>
              <a:t>The airlines industry can study the migratory birds pattern and routes in the summer seasons. Avoiding such routes if possible could result in reduced bird strikes.</a:t>
            </a:r>
          </a:p>
          <a:p>
            <a:pPr marL="0" indent="0">
              <a:buNone/>
            </a:pPr>
            <a:endParaRPr lang="en-US" dirty="0"/>
          </a:p>
        </p:txBody>
      </p:sp>
    </p:spTree>
    <p:extLst>
      <p:ext uri="{BB962C8B-B14F-4D97-AF65-F5344CB8AC3E}">
        <p14:creationId xmlns:p14="http://schemas.microsoft.com/office/powerpoint/2010/main" val="8058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2FC4-A52E-4110-9381-49512A08766E}"/>
              </a:ext>
            </a:extLst>
          </p:cNvPr>
          <p:cNvSpPr>
            <a:spLocks noGrp="1"/>
          </p:cNvSpPr>
          <p:nvPr>
            <p:ph type="title"/>
          </p:nvPr>
        </p:nvSpPr>
        <p:spPr/>
        <p:txBody>
          <a:bodyPr>
            <a:normAutofit/>
          </a:bodyPr>
          <a:lstStyle/>
          <a:p>
            <a:r>
              <a:rPr lang="en-US" sz="4000" b="1" dirty="0"/>
              <a:t>Conclusions and Recommendations</a:t>
            </a:r>
            <a:endParaRPr lang="en-US" sz="4000" dirty="0"/>
          </a:p>
        </p:txBody>
      </p:sp>
      <p:sp>
        <p:nvSpPr>
          <p:cNvPr id="3" name="Content Placeholder 2">
            <a:extLst>
              <a:ext uri="{FF2B5EF4-FFF2-40B4-BE49-F238E27FC236}">
                <a16:creationId xmlns:a16="http://schemas.microsoft.com/office/drawing/2014/main" id="{2EC27431-8E08-4B1A-84AE-E5524DDE48A7}"/>
              </a:ext>
            </a:extLst>
          </p:cNvPr>
          <p:cNvSpPr>
            <a:spLocks noGrp="1"/>
          </p:cNvSpPr>
          <p:nvPr>
            <p:ph idx="1"/>
          </p:nvPr>
        </p:nvSpPr>
        <p:spPr/>
        <p:txBody>
          <a:bodyPr/>
          <a:lstStyle/>
          <a:p>
            <a:pPr>
              <a:buFont typeface="Wingdings" panose="05000000000000000000" pitchFamily="2" charset="2"/>
              <a:buChar char="Ø"/>
            </a:pPr>
            <a:endParaRPr lang="en-US" sz="3200" b="1" dirty="0">
              <a:effectLst/>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i="0" dirty="0">
                <a:effectLst/>
              </a:rPr>
              <a:t>Training dogs to track through the airport and surrounding area as a visible threat</a:t>
            </a:r>
          </a:p>
          <a:p>
            <a:pPr marL="0" indent="0">
              <a:buNone/>
            </a:pPr>
            <a:endParaRPr lang="en-US" sz="3200" b="1" dirty="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a:effectLst/>
                <a:ea typeface="Times New Roman" panose="02020603050405020304" pitchFamily="18" charset="0"/>
                <a:cs typeface="Times New Roman" panose="02020603050405020304" pitchFamily="18" charset="0"/>
              </a:rPr>
              <a:t>Closer monitoring, greater understanding and more targeted action is needed to counteract the fact that airports are getting busier, more flights are being scheduled and alternative habitats for birds are shrinking.</a:t>
            </a:r>
            <a:endParaRPr lang="en-US" sz="3200" b="1"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7311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74F3-C990-7975-446C-AFDC08527B43}"/>
              </a:ext>
            </a:extLst>
          </p:cNvPr>
          <p:cNvSpPr>
            <a:spLocks noGrp="1"/>
          </p:cNvSpPr>
          <p:nvPr>
            <p:ph type="title"/>
          </p:nvPr>
        </p:nvSpPr>
        <p:spPr/>
        <p:txBody>
          <a:bodyPr/>
          <a:lstStyle/>
          <a:p>
            <a:r>
              <a:rPr lang="en-US" dirty="0">
                <a:solidFill>
                  <a:srgbClr val="4F7AA0"/>
                </a:solidFill>
              </a:rPr>
              <a:t>Challenges</a:t>
            </a:r>
          </a:p>
        </p:txBody>
      </p:sp>
      <p:sp>
        <p:nvSpPr>
          <p:cNvPr id="3" name="Content Placeholder 2">
            <a:extLst>
              <a:ext uri="{FF2B5EF4-FFF2-40B4-BE49-F238E27FC236}">
                <a16:creationId xmlns:a16="http://schemas.microsoft.com/office/drawing/2014/main" id="{2075C2F9-3B80-5F59-17B0-C773318CA376}"/>
              </a:ext>
            </a:extLst>
          </p:cNvPr>
          <p:cNvSpPr>
            <a:spLocks noGrp="1"/>
          </p:cNvSpPr>
          <p:nvPr>
            <p:ph idx="1"/>
          </p:nvPr>
        </p:nvSpPr>
        <p:spPr/>
        <p:txBody>
          <a:bodyPr>
            <a:normAutofit/>
          </a:bodyPr>
          <a:lstStyle/>
          <a:p>
            <a:pPr marL="0" indent="0">
              <a:buNone/>
            </a:pPr>
            <a:r>
              <a:rPr lang="en-US" dirty="0"/>
              <a:t>✈ </a:t>
            </a:r>
            <a:r>
              <a:rPr lang="en-US" sz="3200" b="1" dirty="0"/>
              <a:t>One of the challenges was the normalization of the data to make suitable comparisons for the bird strikes in different months</a:t>
            </a:r>
          </a:p>
          <a:p>
            <a:pPr marL="0" indent="0">
              <a:buNone/>
            </a:pPr>
            <a:r>
              <a:rPr lang="en-US" dirty="0"/>
              <a:t>✈ </a:t>
            </a:r>
            <a:r>
              <a:rPr lang="en-US" sz="3200" b="1" dirty="0"/>
              <a:t>There were some columns with missing data values and there were a few columns that lacked information and the data was taken from FAA website. </a:t>
            </a:r>
          </a:p>
          <a:p>
            <a:pPr marL="0" indent="0">
              <a:buNone/>
            </a:pPr>
            <a:endParaRPr lang="en-US" sz="3200" b="1" dirty="0"/>
          </a:p>
        </p:txBody>
      </p:sp>
    </p:spTree>
    <p:extLst>
      <p:ext uri="{BB962C8B-B14F-4D97-AF65-F5344CB8AC3E}">
        <p14:creationId xmlns:p14="http://schemas.microsoft.com/office/powerpoint/2010/main" val="44532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CAA-1618-EA76-B45B-39C579E23064}"/>
              </a:ext>
            </a:extLst>
          </p:cNvPr>
          <p:cNvSpPr>
            <a:spLocks noGrp="1"/>
          </p:cNvSpPr>
          <p:nvPr>
            <p:ph type="title"/>
          </p:nvPr>
        </p:nvSpPr>
        <p:spPr>
          <a:xfrm>
            <a:off x="334092" y="1266602"/>
            <a:ext cx="10515600" cy="1325563"/>
          </a:xfrm>
        </p:spPr>
        <p:txBody>
          <a:bodyPr>
            <a:normAutofit fontScale="90000"/>
          </a:bodyPr>
          <a:lstStyle/>
          <a:p>
            <a:r>
              <a:rPr lang="en-US" sz="2700" dirty="0"/>
              <a:t>Here’s What’s Coming</a:t>
            </a:r>
            <a:br>
              <a:rPr lang="en-US" dirty="0"/>
            </a:br>
            <a:br>
              <a:rPr lang="en-US" dirty="0"/>
            </a:br>
            <a:endParaRPr lang="en-US" dirty="0"/>
          </a:p>
        </p:txBody>
      </p:sp>
      <p:graphicFrame>
        <p:nvGraphicFramePr>
          <p:cNvPr id="2054" name="Content Placeholder 18">
            <a:extLst>
              <a:ext uri="{FF2B5EF4-FFF2-40B4-BE49-F238E27FC236}">
                <a16:creationId xmlns:a16="http://schemas.microsoft.com/office/drawing/2014/main" id="{1156A035-B0F8-BEA9-E18D-E3E81211F278}"/>
              </a:ext>
            </a:extLst>
          </p:cNvPr>
          <p:cNvGraphicFramePr>
            <a:graphicFrameLocks noGrp="1"/>
          </p:cNvGraphicFramePr>
          <p:nvPr>
            <p:ph idx="1"/>
            <p:extLst>
              <p:ext uri="{D42A27DB-BD31-4B8C-83A1-F6EECF244321}">
                <p14:modId xmlns:p14="http://schemas.microsoft.com/office/powerpoint/2010/main" val="391038746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B46468A8-6DC1-AD2D-BBF4-C7D722487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0608" y="4100513"/>
            <a:ext cx="2527300" cy="25019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5C9EA5E-D280-C6A4-D4E5-5341640B5C68}"/>
              </a:ext>
            </a:extLst>
          </p:cNvPr>
          <p:cNvSpPr txBox="1"/>
          <p:nvPr/>
        </p:nvSpPr>
        <p:spPr>
          <a:xfrm rot="944148">
            <a:off x="8262901" y="6161705"/>
            <a:ext cx="7190014" cy="369332"/>
          </a:xfrm>
          <a:prstGeom prst="rect">
            <a:avLst/>
          </a:prstGeom>
          <a:noFill/>
        </p:spPr>
        <p:txBody>
          <a:bodyPr wrap="square">
            <a:spAutoFit/>
          </a:bodyPr>
          <a:lstStyle/>
          <a:p>
            <a:r>
              <a:rPr lang="en-US" sz="1800" dirty="0">
                <a:latin typeface="Apple-Chancery" panose="03020702040506060504" pitchFamily="66" charset="-79"/>
              </a:rPr>
              <a:t>Let’s go!</a:t>
            </a:r>
            <a:endParaRPr lang="en-US" dirty="0"/>
          </a:p>
        </p:txBody>
      </p:sp>
    </p:spTree>
    <p:extLst>
      <p:ext uri="{BB962C8B-B14F-4D97-AF65-F5344CB8AC3E}">
        <p14:creationId xmlns:p14="http://schemas.microsoft.com/office/powerpoint/2010/main" val="276922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0416-5A58-A873-DAF8-73301CAA2E58}"/>
              </a:ext>
            </a:extLst>
          </p:cNvPr>
          <p:cNvSpPr>
            <a:spLocks noGrp="1"/>
          </p:cNvSpPr>
          <p:nvPr>
            <p:ph type="title"/>
          </p:nvPr>
        </p:nvSpPr>
        <p:spPr>
          <a:xfrm>
            <a:off x="836676" y="603821"/>
            <a:ext cx="10515600" cy="1325563"/>
          </a:xfrm>
        </p:spPr>
        <p:txBody>
          <a:bodyPr>
            <a:normAutofit/>
          </a:bodyPr>
          <a:lstStyle/>
          <a:p>
            <a:r>
              <a:rPr lang="en-US" sz="4400"/>
              <a:t>What is a bird strike?</a:t>
            </a:r>
            <a:endParaRPr lang="en-US" sz="4400" dirty="0"/>
          </a:p>
        </p:txBody>
      </p:sp>
      <p:pic>
        <p:nvPicPr>
          <p:cNvPr id="18" name="Content Placeholder 17" descr="Icon&#10;&#10;Description automatically generated with medium confidence">
            <a:extLst>
              <a:ext uri="{FF2B5EF4-FFF2-40B4-BE49-F238E27FC236}">
                <a16:creationId xmlns:a16="http://schemas.microsoft.com/office/drawing/2014/main" id="{772E2341-3601-26E6-1345-08B95A0DF6B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935" b="89577" l="5000" r="95610">
                        <a14:foregroundMark x1="5000" y1="42671" x2="11707" y2="50651"/>
                        <a14:foregroundMark x1="11707" y1="50651" x2="34634" y2="54723"/>
                        <a14:foregroundMark x1="91951" y1="53257" x2="91585" y2="32736"/>
                        <a14:foregroundMark x1="95610" y1="51466" x2="95610" y2="54723"/>
                        <a14:foregroundMark x1="15122" y1="49023" x2="39024" y2="44788"/>
                        <a14:foregroundMark x1="39024" y1="44788" x2="39268" y2="44788"/>
                        <a14:foregroundMark x1="37317" y1="41205" x2="45732" y2="44951"/>
                        <a14:foregroundMark x1="45732" y1="44951" x2="46585" y2="48046"/>
                        <a14:foregroundMark x1="24146" y1="61075" x2="31707" y2="53583"/>
                        <a14:foregroundMark x1="31707" y1="53583" x2="41098" y2="50326"/>
                        <a14:foregroundMark x1="41098" y1="50326" x2="41707" y2="51466"/>
                        <a14:foregroundMark x1="19146" y1="66450" x2="35122" y2="64332"/>
                        <a14:foregroundMark x1="35122" y1="64332" x2="39268" y2="55049"/>
                        <a14:foregroundMark x1="43537" y1="56515" x2="51951" y2="56840"/>
                        <a14:foregroundMark x1="51951" y1="56840" x2="53415" y2="51466"/>
                        <a14:foregroundMark x1="52683" y1="52932" x2="59146" y2="53746"/>
                        <a14:foregroundMark x1="25244" y1="54397" x2="19024" y2="54235"/>
                        <a14:foregroundMark x1="74146" y1="30456" x2="74146" y2="30456"/>
                        <a14:foregroundMark x1="74146" y1="30130" x2="74878" y2="32410"/>
                        <a14:foregroundMark x1="78537" y1="30619" x2="78537" y2="30619"/>
                        <a14:foregroundMark x1="78171" y1="29316" x2="78171" y2="29316"/>
                        <a14:foregroundMark x1="82683" y1="31107" x2="81220" y2="32410"/>
                      </a14:backgroundRemoval>
                    </a14:imgEffect>
                  </a14:imgLayer>
                </a14:imgProps>
              </a:ext>
            </a:extLst>
          </a:blip>
          <a:stretch>
            <a:fillRect/>
          </a:stretch>
        </p:blipFill>
        <p:spPr>
          <a:xfrm>
            <a:off x="7043372" y="-560440"/>
            <a:ext cx="3550472" cy="2655637"/>
          </a:xfrm>
        </p:spPr>
      </p:pic>
      <p:sp>
        <p:nvSpPr>
          <p:cNvPr id="23" name="TextBox 22">
            <a:extLst>
              <a:ext uri="{FF2B5EF4-FFF2-40B4-BE49-F238E27FC236}">
                <a16:creationId xmlns:a16="http://schemas.microsoft.com/office/drawing/2014/main" id="{C3ABFE74-0BEF-4984-9AFC-946AD50E8055}"/>
              </a:ext>
            </a:extLst>
          </p:cNvPr>
          <p:cNvSpPr txBox="1"/>
          <p:nvPr/>
        </p:nvSpPr>
        <p:spPr>
          <a:xfrm>
            <a:off x="442452" y="1929384"/>
            <a:ext cx="11341509" cy="2458943"/>
          </a:xfrm>
          <a:prstGeom prst="rect">
            <a:avLst/>
          </a:prstGeom>
          <a:noFill/>
        </p:spPr>
        <p:txBody>
          <a:bodyPr wrap="square">
            <a:spAutoFit/>
          </a:bodyPr>
          <a:lstStyle/>
          <a:p>
            <a:pPr marL="457200" indent="-457200" algn="just">
              <a:lnSpc>
                <a:spcPct val="200000"/>
              </a:lnSpc>
              <a:buFont typeface="Wingdings" pitchFamily="2" charset="2"/>
              <a:buChar char="Ø"/>
            </a:pPr>
            <a:r>
              <a:rPr lang="en-US" sz="2000" dirty="0">
                <a:effectLst/>
                <a:latin typeface="Cambria" panose="02040503050406030204" pitchFamily="18" charset="0"/>
              </a:rPr>
              <a:t>A wildlife strike incident is defined as a collision between an aircraft and an animal during any / all phases of the flight, including those animals killed by the downwash of aircraft. </a:t>
            </a:r>
          </a:p>
          <a:p>
            <a:pPr marL="457200" indent="-457200" algn="just">
              <a:lnSpc>
                <a:spcPct val="200000"/>
              </a:lnSpc>
              <a:buFont typeface="Wingdings" pitchFamily="2" charset="2"/>
              <a:buChar char="Ø"/>
            </a:pPr>
            <a:r>
              <a:rPr lang="en-US" sz="2000" dirty="0">
                <a:effectLst/>
                <a:latin typeface="Cambria" panose="02040503050406030204" pitchFamily="18" charset="0"/>
              </a:rPr>
              <a:t>Wildlife strikes are serious hazards for both civil and military aircraft; military aircraft are under significantly increased risk due to their low flight paths, high velocities and single engines.</a:t>
            </a:r>
          </a:p>
        </p:txBody>
      </p:sp>
    </p:spTree>
    <p:extLst>
      <p:ext uri="{BB962C8B-B14F-4D97-AF65-F5344CB8AC3E}">
        <p14:creationId xmlns:p14="http://schemas.microsoft.com/office/powerpoint/2010/main" val="42488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3F17-CECD-C9BB-B181-34F6554E0BDD}"/>
              </a:ext>
            </a:extLst>
          </p:cNvPr>
          <p:cNvSpPr>
            <a:spLocks noGrp="1"/>
          </p:cNvSpPr>
          <p:nvPr>
            <p:ph type="title"/>
          </p:nvPr>
        </p:nvSpPr>
        <p:spPr>
          <a:xfrm>
            <a:off x="914400" y="792828"/>
            <a:ext cx="10515600" cy="770501"/>
          </a:xfrm>
        </p:spPr>
        <p:txBody>
          <a:bodyPr>
            <a:normAutofit fontScale="90000"/>
          </a:bodyPr>
          <a:lstStyle/>
          <a:p>
            <a:r>
              <a:rPr lang="en-US" dirty="0"/>
              <a:t>Datasets</a:t>
            </a:r>
          </a:p>
        </p:txBody>
      </p:sp>
      <p:sp>
        <p:nvSpPr>
          <p:cNvPr id="3" name="Content Placeholder 2">
            <a:extLst>
              <a:ext uri="{FF2B5EF4-FFF2-40B4-BE49-F238E27FC236}">
                <a16:creationId xmlns:a16="http://schemas.microsoft.com/office/drawing/2014/main" id="{C66D0862-B3E3-2619-AA7D-980184686FAC}"/>
              </a:ext>
            </a:extLst>
          </p:cNvPr>
          <p:cNvSpPr>
            <a:spLocks noGrp="1"/>
          </p:cNvSpPr>
          <p:nvPr>
            <p:ph sz="half" idx="1"/>
          </p:nvPr>
        </p:nvSpPr>
        <p:spPr/>
        <p:txBody>
          <a:bodyPr/>
          <a:lstStyle/>
          <a:p>
            <a:r>
              <a:rPr lang="en-US" b="1" dirty="0"/>
              <a:t>Wildlife Strikes dataset</a:t>
            </a:r>
          </a:p>
          <a:p>
            <a:pPr>
              <a:buFont typeface="Wingdings" pitchFamily="2" charset="2"/>
              <a:buChar char="Ø"/>
            </a:pPr>
            <a:r>
              <a:rPr lang="en-US" b="1" dirty="0"/>
              <a:t>Contains data from 1990 to present (2022) </a:t>
            </a:r>
          </a:p>
          <a:p>
            <a:pPr>
              <a:buFont typeface="Wingdings" pitchFamily="2" charset="2"/>
              <a:buChar char="Ø"/>
            </a:pPr>
            <a:r>
              <a:rPr lang="en-US" b="1" dirty="0"/>
              <a:t>260,000 records, and 100 fields</a:t>
            </a:r>
          </a:p>
          <a:p>
            <a:pPr>
              <a:buFont typeface="Wingdings" pitchFamily="2" charset="2"/>
              <a:buChar char="Ø"/>
            </a:pPr>
            <a:r>
              <a:rPr lang="en-US" b="1" dirty="0"/>
              <a:t>Location: U.S covering all states</a:t>
            </a:r>
          </a:p>
        </p:txBody>
      </p:sp>
      <p:sp>
        <p:nvSpPr>
          <p:cNvPr id="4" name="Content Placeholder 3">
            <a:extLst>
              <a:ext uri="{FF2B5EF4-FFF2-40B4-BE49-F238E27FC236}">
                <a16:creationId xmlns:a16="http://schemas.microsoft.com/office/drawing/2014/main" id="{A0BD15D6-9CF1-017F-C408-D8FBE14D9943}"/>
              </a:ext>
            </a:extLst>
          </p:cNvPr>
          <p:cNvSpPr>
            <a:spLocks noGrp="1"/>
          </p:cNvSpPr>
          <p:nvPr>
            <p:ph sz="half" idx="2"/>
          </p:nvPr>
        </p:nvSpPr>
        <p:spPr>
          <a:xfrm>
            <a:off x="6096000" y="1929384"/>
            <a:ext cx="5181600" cy="4251960"/>
          </a:xfrm>
        </p:spPr>
        <p:txBody>
          <a:bodyPr/>
          <a:lstStyle/>
          <a:p>
            <a:r>
              <a:rPr lang="en-US" b="1" dirty="0"/>
              <a:t>Aviation Dataset</a:t>
            </a:r>
          </a:p>
          <a:p>
            <a:pPr>
              <a:buFont typeface="Wingdings" pitchFamily="2" charset="2"/>
              <a:buChar char="Ø"/>
            </a:pPr>
            <a:r>
              <a:rPr lang="en-US" b="1" dirty="0"/>
              <a:t>88000 records, and 31 fields</a:t>
            </a:r>
          </a:p>
          <a:p>
            <a:pPr>
              <a:buFont typeface="Wingdings" pitchFamily="2" charset="2"/>
              <a:buChar char="Ø"/>
            </a:pPr>
            <a:r>
              <a:rPr lang="en-US" b="1" dirty="0"/>
              <a:t>Location: U.S covering all states</a:t>
            </a:r>
          </a:p>
          <a:p>
            <a:pPr marL="0" indent="0">
              <a:lnSpc>
                <a:spcPct val="100000"/>
              </a:lnSpc>
              <a:buNone/>
            </a:pPr>
            <a:endParaRPr lang="en-US" b="1" dirty="0"/>
          </a:p>
          <a:p>
            <a:pPr>
              <a:lnSpc>
                <a:spcPct val="100000"/>
              </a:lnSpc>
            </a:pPr>
            <a:r>
              <a:rPr lang="en-US" b="1" dirty="0"/>
              <a:t>US State code mapping</a:t>
            </a:r>
          </a:p>
          <a:p>
            <a:pPr>
              <a:lnSpc>
                <a:spcPct val="100000"/>
              </a:lnSpc>
              <a:buFont typeface="Wingdings" pitchFamily="2" charset="2"/>
              <a:buChar char="Ø"/>
            </a:pPr>
            <a:r>
              <a:rPr lang="en-US" b="1" dirty="0"/>
              <a:t>Contains state abbreviations</a:t>
            </a:r>
          </a:p>
        </p:txBody>
      </p:sp>
      <p:sp>
        <p:nvSpPr>
          <p:cNvPr id="6" name="TextBox 5">
            <a:extLst>
              <a:ext uri="{FF2B5EF4-FFF2-40B4-BE49-F238E27FC236}">
                <a16:creationId xmlns:a16="http://schemas.microsoft.com/office/drawing/2014/main" id="{52A89D37-A5AB-50BD-BDD7-74AA449AAC03}"/>
              </a:ext>
            </a:extLst>
          </p:cNvPr>
          <p:cNvSpPr txBox="1"/>
          <p:nvPr/>
        </p:nvSpPr>
        <p:spPr>
          <a:xfrm>
            <a:off x="838200" y="5871750"/>
            <a:ext cx="10144257" cy="861774"/>
          </a:xfrm>
          <a:prstGeom prst="rect">
            <a:avLst/>
          </a:prstGeom>
          <a:noFill/>
        </p:spPr>
        <p:txBody>
          <a:bodyPr wrap="square">
            <a:spAutoFit/>
          </a:bodyPr>
          <a:lstStyle/>
          <a:p>
            <a:pPr algn="just">
              <a:spcAft>
                <a:spcPts val="600"/>
              </a:spcAft>
            </a:pPr>
            <a:r>
              <a:rPr lang="en-US" sz="3200" b="1" dirty="0"/>
              <a:t>Since the data contained is voluntarily reported, there is some noisy data is present in both datasets. </a:t>
            </a:r>
            <a:br>
              <a:rPr lang="en-US" dirty="0"/>
            </a:br>
            <a:endParaRPr lang="en-US" dirty="0"/>
          </a:p>
        </p:txBody>
      </p:sp>
      <p:pic>
        <p:nvPicPr>
          <p:cNvPr id="7170" name="Picture 2" descr="Useful Datasets for Data Education in Schools - Data Education in Schools">
            <a:extLst>
              <a:ext uri="{FF2B5EF4-FFF2-40B4-BE49-F238E27FC236}">
                <a16:creationId xmlns:a16="http://schemas.microsoft.com/office/drawing/2014/main" id="{DC2885E4-9C06-ADDD-0138-871FFCE62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6962" y="124476"/>
            <a:ext cx="2857859" cy="287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1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BCB9E0F-80B4-4BE1-A13D-A796E818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817B6-0BFA-80F6-7433-473B3F867A77}"/>
              </a:ext>
            </a:extLst>
          </p:cNvPr>
          <p:cNvSpPr>
            <a:spLocks noGrp="1"/>
          </p:cNvSpPr>
          <p:nvPr>
            <p:ph type="title"/>
          </p:nvPr>
        </p:nvSpPr>
        <p:spPr>
          <a:xfrm>
            <a:off x="572493" y="238539"/>
            <a:ext cx="11047013" cy="1434415"/>
          </a:xfrm>
        </p:spPr>
        <p:txBody>
          <a:bodyPr anchor="b">
            <a:normAutofit/>
          </a:bodyPr>
          <a:lstStyle/>
          <a:p>
            <a:r>
              <a:rPr lang="en-US" sz="7200"/>
              <a:t>Methods</a:t>
            </a:r>
            <a:endParaRPr lang="en-US" sz="7200" dirty="0"/>
          </a:p>
        </p:txBody>
      </p:sp>
      <p:sp>
        <p:nvSpPr>
          <p:cNvPr id="4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lver metal newtons cradle">
            <a:extLst>
              <a:ext uri="{FF2B5EF4-FFF2-40B4-BE49-F238E27FC236}">
                <a16:creationId xmlns:a16="http://schemas.microsoft.com/office/drawing/2014/main" id="{F9574EC4-91EA-C47A-02AD-5F97B2CAE915}"/>
              </a:ext>
            </a:extLst>
          </p:cNvPr>
          <p:cNvPicPr>
            <a:picLocks noChangeAspect="1"/>
          </p:cNvPicPr>
          <p:nvPr/>
        </p:nvPicPr>
        <p:blipFill rotWithShape="1">
          <a:blip r:embed="rId2"/>
          <a:srcRect l="16806" r="15127" b="-2"/>
          <a:stretch/>
        </p:blipFill>
        <p:spPr>
          <a:xfrm>
            <a:off x="572492" y="2089604"/>
            <a:ext cx="3941064" cy="4096511"/>
          </a:xfrm>
          <a:prstGeom prst="rect">
            <a:avLst/>
          </a:prstGeom>
        </p:spPr>
      </p:pic>
      <p:graphicFrame>
        <p:nvGraphicFramePr>
          <p:cNvPr id="42" name="Content Placeholder 2">
            <a:extLst>
              <a:ext uri="{FF2B5EF4-FFF2-40B4-BE49-F238E27FC236}">
                <a16:creationId xmlns:a16="http://schemas.microsoft.com/office/drawing/2014/main" id="{C8DC96FF-3B16-289A-F56B-F32F80FFA34E}"/>
              </a:ext>
            </a:extLst>
          </p:cNvPr>
          <p:cNvGraphicFramePr>
            <a:graphicFrameLocks noGrp="1"/>
          </p:cNvGraphicFramePr>
          <p:nvPr>
            <p:ph idx="1"/>
            <p:extLst>
              <p:ext uri="{D42A27DB-BD31-4B8C-83A1-F6EECF244321}">
                <p14:modId xmlns:p14="http://schemas.microsoft.com/office/powerpoint/2010/main" val="1664025497"/>
              </p:ext>
            </p:extLst>
          </p:nvPr>
        </p:nvGraphicFramePr>
        <p:xfrm>
          <a:off x="4905955" y="2071316"/>
          <a:ext cx="6713552" cy="409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07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5795A-73DE-F68F-9330-870F7543F8B0}"/>
              </a:ext>
            </a:extLst>
          </p:cNvPr>
          <p:cNvSpPr>
            <a:spLocks noGrp="1"/>
          </p:cNvSpPr>
          <p:nvPr>
            <p:ph type="title"/>
          </p:nvPr>
        </p:nvSpPr>
        <p:spPr>
          <a:xfrm>
            <a:off x="246297" y="280125"/>
            <a:ext cx="11377111" cy="904970"/>
          </a:xfrm>
        </p:spPr>
        <p:txBody>
          <a:bodyPr vert="horz" lIns="91440" tIns="45720" rIns="91440" bIns="45720" rtlCol="0" anchor="ctr">
            <a:noAutofit/>
          </a:bodyPr>
          <a:lstStyle/>
          <a:p>
            <a:pPr algn="ctr"/>
            <a:r>
              <a:rPr lang="en-US" sz="3600" dirty="0"/>
              <a:t>Some examples of Data transformations </a:t>
            </a:r>
          </a:p>
        </p:txBody>
      </p:sp>
      <p:pic>
        <p:nvPicPr>
          <p:cNvPr id="4" name="Picture 2">
            <a:extLst>
              <a:ext uri="{FF2B5EF4-FFF2-40B4-BE49-F238E27FC236}">
                <a16:creationId xmlns:a16="http://schemas.microsoft.com/office/drawing/2014/main" id="{F15323BD-76FB-0C18-A3E1-90F737B3B9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921" y="1527065"/>
            <a:ext cx="5552146" cy="22602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8BFA28E-9C64-AB40-E176-4BC7A97E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882" y="3648832"/>
            <a:ext cx="6066012" cy="122652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17B68C9-E382-232E-2542-C9EEA8450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878" y="5337198"/>
            <a:ext cx="6565900" cy="75894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Arrow: Rotate left with solid fill">
            <a:extLst>
              <a:ext uri="{FF2B5EF4-FFF2-40B4-BE49-F238E27FC236}">
                <a16:creationId xmlns:a16="http://schemas.microsoft.com/office/drawing/2014/main" id="{C6A83C57-3D60-B634-0B1B-664FE6BA23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5794" y="3875476"/>
            <a:ext cx="914400" cy="914400"/>
          </a:xfrm>
          <a:prstGeom prst="rect">
            <a:avLst/>
          </a:prstGeom>
        </p:spPr>
      </p:pic>
      <p:sp>
        <p:nvSpPr>
          <p:cNvPr id="12" name="TextBox 11">
            <a:extLst>
              <a:ext uri="{FF2B5EF4-FFF2-40B4-BE49-F238E27FC236}">
                <a16:creationId xmlns:a16="http://schemas.microsoft.com/office/drawing/2014/main" id="{65394F07-69DB-3894-3C50-F654F98B20B2}"/>
              </a:ext>
            </a:extLst>
          </p:cNvPr>
          <p:cNvSpPr txBox="1"/>
          <p:nvPr/>
        </p:nvSpPr>
        <p:spPr>
          <a:xfrm>
            <a:off x="240547" y="4810907"/>
            <a:ext cx="2273710" cy="523220"/>
          </a:xfrm>
          <a:prstGeom prst="rect">
            <a:avLst/>
          </a:prstGeom>
          <a:noFill/>
        </p:spPr>
        <p:txBody>
          <a:bodyPr wrap="square" rtlCol="0">
            <a:spAutoFit/>
          </a:bodyPr>
          <a:lstStyle/>
          <a:p>
            <a:r>
              <a:rPr lang="en-US" sz="2800" b="1" dirty="0"/>
              <a:t>‘Feet from Ground level’</a:t>
            </a:r>
          </a:p>
        </p:txBody>
      </p:sp>
      <p:pic>
        <p:nvPicPr>
          <p:cNvPr id="14" name="Graphic 13" descr="Back with solid fill">
            <a:extLst>
              <a:ext uri="{FF2B5EF4-FFF2-40B4-BE49-F238E27FC236}">
                <a16:creationId xmlns:a16="http://schemas.microsoft.com/office/drawing/2014/main" id="{0A5F8CA0-70A5-4927-5099-A04EEF0EA0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1162" y="1694401"/>
            <a:ext cx="914400" cy="914400"/>
          </a:xfrm>
          <a:prstGeom prst="rect">
            <a:avLst/>
          </a:prstGeom>
        </p:spPr>
      </p:pic>
      <p:sp>
        <p:nvSpPr>
          <p:cNvPr id="15" name="TextBox 14">
            <a:extLst>
              <a:ext uri="{FF2B5EF4-FFF2-40B4-BE49-F238E27FC236}">
                <a16:creationId xmlns:a16="http://schemas.microsoft.com/office/drawing/2014/main" id="{E88FCEA8-7FD7-B437-9C06-782862AD30DC}"/>
              </a:ext>
            </a:extLst>
          </p:cNvPr>
          <p:cNvSpPr txBox="1"/>
          <p:nvPr/>
        </p:nvSpPr>
        <p:spPr>
          <a:xfrm>
            <a:off x="6778598" y="1832188"/>
            <a:ext cx="1858296" cy="584775"/>
          </a:xfrm>
          <a:prstGeom prst="rect">
            <a:avLst/>
          </a:prstGeom>
          <a:noFill/>
        </p:spPr>
        <p:txBody>
          <a:bodyPr wrap="square" rtlCol="0">
            <a:spAutoFit/>
          </a:bodyPr>
          <a:lstStyle/>
          <a:p>
            <a:r>
              <a:rPr lang="en-US" sz="3200" b="1" dirty="0"/>
              <a:t>‘Damage Level’</a:t>
            </a:r>
          </a:p>
        </p:txBody>
      </p:sp>
      <p:pic>
        <p:nvPicPr>
          <p:cNvPr id="17" name="Graphic 16" descr="Arrow: Clockwise curve with solid fill">
            <a:extLst>
              <a:ext uri="{FF2B5EF4-FFF2-40B4-BE49-F238E27FC236}">
                <a16:creationId xmlns:a16="http://schemas.microsoft.com/office/drawing/2014/main" id="{A517D5D4-F629-6699-EE76-C156BF60A7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3140233">
            <a:off x="9289115" y="4435818"/>
            <a:ext cx="914400" cy="914400"/>
          </a:xfrm>
          <a:prstGeom prst="rect">
            <a:avLst/>
          </a:prstGeom>
        </p:spPr>
      </p:pic>
      <p:sp>
        <p:nvSpPr>
          <p:cNvPr id="18" name="TextBox 17">
            <a:extLst>
              <a:ext uri="{FF2B5EF4-FFF2-40B4-BE49-F238E27FC236}">
                <a16:creationId xmlns:a16="http://schemas.microsoft.com/office/drawing/2014/main" id="{8156EA7C-0043-3B0A-B1D7-E86E519CE80B}"/>
              </a:ext>
            </a:extLst>
          </p:cNvPr>
          <p:cNvSpPr txBox="1"/>
          <p:nvPr/>
        </p:nvSpPr>
        <p:spPr>
          <a:xfrm>
            <a:off x="10227048" y="4216500"/>
            <a:ext cx="1396361" cy="584775"/>
          </a:xfrm>
          <a:prstGeom prst="rect">
            <a:avLst/>
          </a:prstGeom>
          <a:noFill/>
        </p:spPr>
        <p:txBody>
          <a:bodyPr wrap="square" rtlCol="0">
            <a:spAutoFit/>
          </a:bodyPr>
          <a:lstStyle/>
          <a:p>
            <a:r>
              <a:rPr lang="en-US" sz="3200" b="1" dirty="0"/>
              <a:t>‘Total Cost’</a:t>
            </a:r>
          </a:p>
        </p:txBody>
      </p:sp>
    </p:spTree>
    <p:extLst>
      <p:ext uri="{BB962C8B-B14F-4D97-AF65-F5344CB8AC3E}">
        <p14:creationId xmlns:p14="http://schemas.microsoft.com/office/powerpoint/2010/main" val="21170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8636C-2F1F-7D31-15EB-F44FD3997B11}"/>
              </a:ext>
            </a:extLst>
          </p:cNvPr>
          <p:cNvSpPr>
            <a:spLocks noGrp="1"/>
          </p:cNvSpPr>
          <p:nvPr>
            <p:ph type="title"/>
          </p:nvPr>
        </p:nvSpPr>
        <p:spPr>
          <a:xfrm>
            <a:off x="638882" y="3577456"/>
            <a:ext cx="10909640" cy="1687814"/>
          </a:xfrm>
        </p:spPr>
        <p:txBody>
          <a:bodyPr vert="horz" lIns="91440" tIns="45720" rIns="91440" bIns="45720" rtlCol="0" anchor="b">
            <a:normAutofit/>
          </a:bodyPr>
          <a:lstStyle/>
          <a:p>
            <a:r>
              <a:rPr lang="en-US" sz="10000" dirty="0"/>
              <a:t>Visualizations</a:t>
            </a:r>
          </a:p>
        </p:txBody>
      </p:sp>
      <p:pic>
        <p:nvPicPr>
          <p:cNvPr id="6" name="Graphic 5" descr="Bar chart">
            <a:extLst>
              <a:ext uri="{FF2B5EF4-FFF2-40B4-BE49-F238E27FC236}">
                <a16:creationId xmlns:a16="http://schemas.microsoft.com/office/drawing/2014/main" id="{BC152EEB-A4D1-33B2-C592-A8B5CDF91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13"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25123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86DEC2B-C174-FFFB-08EB-50645D58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16" y="1179871"/>
            <a:ext cx="10294374" cy="52946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1CCB3E-DB32-857A-95B1-8942CAE8CB24}"/>
              </a:ext>
            </a:extLst>
          </p:cNvPr>
          <p:cNvSpPr>
            <a:spLocks noGrp="1"/>
          </p:cNvSpPr>
          <p:nvPr>
            <p:ph type="title"/>
          </p:nvPr>
        </p:nvSpPr>
        <p:spPr>
          <a:xfrm>
            <a:off x="109433" y="489351"/>
            <a:ext cx="7781544" cy="439797"/>
          </a:xfrm>
          <a:noFill/>
        </p:spPr>
        <p:txBody>
          <a:bodyPr>
            <a:noAutofit/>
          </a:bodyPr>
          <a:lstStyle/>
          <a:p>
            <a:r>
              <a:rPr lang="en-US" sz="4400" dirty="0">
                <a:solidFill>
                  <a:srgbClr val="4F7AA0"/>
                </a:solidFill>
              </a:rPr>
              <a:t>US Bird Strikes yearly trend</a:t>
            </a:r>
          </a:p>
        </p:txBody>
      </p:sp>
    </p:spTree>
    <p:extLst>
      <p:ext uri="{BB962C8B-B14F-4D97-AF65-F5344CB8AC3E}">
        <p14:creationId xmlns:p14="http://schemas.microsoft.com/office/powerpoint/2010/main" val="225336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7" name="Rectangle 136">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DAC4F-8181-0A05-0A0C-5B05B2EA27BB}"/>
              </a:ext>
            </a:extLst>
          </p:cNvPr>
          <p:cNvSpPr>
            <a:spLocks noGrp="1"/>
          </p:cNvSpPr>
          <p:nvPr>
            <p:ph type="title"/>
          </p:nvPr>
        </p:nvSpPr>
        <p:spPr>
          <a:xfrm>
            <a:off x="-2358070" y="5788152"/>
            <a:ext cx="10908792" cy="1069848"/>
          </a:xfrm>
        </p:spPr>
        <p:txBody>
          <a:bodyPr vert="horz" lIns="91440" tIns="45720" rIns="91440" bIns="45720" rtlCol="0" anchor="ctr">
            <a:normAutofit/>
          </a:bodyPr>
          <a:lstStyle/>
          <a:p>
            <a:r>
              <a:rPr lang="en-US" sz="4400" dirty="0">
                <a:solidFill>
                  <a:schemeClr val="bg1"/>
                </a:solidFill>
              </a:rPr>
              <a:t>Overview of causes</a:t>
            </a:r>
          </a:p>
        </p:txBody>
      </p:sp>
      <p:pic>
        <p:nvPicPr>
          <p:cNvPr id="3" name="Picture 4">
            <a:extLst>
              <a:ext uri="{FF2B5EF4-FFF2-40B4-BE49-F238E27FC236}">
                <a16:creationId xmlns:a16="http://schemas.microsoft.com/office/drawing/2014/main" id="{AB412100-D3D5-BCA6-1FDD-F59670E3A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5974"/>
            <a:ext cx="12188952" cy="545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7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606</Words>
  <Application>Microsoft Macintosh PowerPoint</Application>
  <PresentationFormat>Widescreen</PresentationFormat>
  <Paragraphs>63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Apple-Chancery</vt:lpstr>
      <vt:lpstr>Arial</vt:lpstr>
      <vt:lpstr>Calibri</vt:lpstr>
      <vt:lpstr>Cambria</vt:lpstr>
      <vt:lpstr>Modern Love</vt:lpstr>
      <vt:lpstr>The Hand</vt:lpstr>
      <vt:lpstr>Wingdings</vt:lpstr>
      <vt:lpstr>SketchyVTI</vt:lpstr>
      <vt:lpstr>Wildlife Strikes</vt:lpstr>
      <vt:lpstr>Here’s What’s Coming  </vt:lpstr>
      <vt:lpstr>What is a bird strike?</vt:lpstr>
      <vt:lpstr>Datasets</vt:lpstr>
      <vt:lpstr>Methods</vt:lpstr>
      <vt:lpstr>Some examples of Data transformations </vt:lpstr>
      <vt:lpstr>Visualizations</vt:lpstr>
      <vt:lpstr>US Bird Strikes yearly trend</vt:lpstr>
      <vt:lpstr>Overview of causes</vt:lpstr>
      <vt:lpstr>How worse are these strikes?</vt:lpstr>
      <vt:lpstr>How much damage is caused by birds?</vt:lpstr>
      <vt:lpstr>What are the trends in birds?</vt:lpstr>
      <vt:lpstr>Where are the birds going?</vt:lpstr>
      <vt:lpstr>Conclusions and Recommendations</vt:lpstr>
      <vt:lpstr>Conclusions and Recommendations</vt:lpstr>
      <vt:lpstr>Conclusions and Recommendations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Wildlife Strikes</dc:title>
  <dc:creator>shafeeq rahaman</dc:creator>
  <cp:lastModifiedBy>shafeeq rahaman</cp:lastModifiedBy>
  <cp:revision>14</cp:revision>
  <dcterms:created xsi:type="dcterms:W3CDTF">2022-05-03T04:25:39Z</dcterms:created>
  <dcterms:modified xsi:type="dcterms:W3CDTF">2022-05-03T06:42:34Z</dcterms:modified>
</cp:coreProperties>
</file>