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7" d="100"/>
          <a:sy n="67" d="100"/>
        </p:scale>
        <p:origin x="7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34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7056" y="3017521"/>
            <a:ext cx="10698479" cy="2715337"/>
          </a:xfrm>
        </p:spPr>
        <p:txBody>
          <a:bodyPr anchor="b">
            <a:normAutofit/>
          </a:bodyPr>
          <a:lstStyle>
            <a:lvl1pPr>
              <a:defRPr sz="6480"/>
            </a:lvl1pPr>
          </a:lstStyle>
          <a:p>
            <a:r>
              <a:rPr lang="en-US" smtClean="0"/>
              <a:t>Click to edit Master title style</a:t>
            </a:r>
            <a:endParaRPr lang="en-US" dirty="0"/>
          </a:p>
        </p:txBody>
      </p:sp>
      <p:sp>
        <p:nvSpPr>
          <p:cNvPr id="3" name="Subtitle 2"/>
          <p:cNvSpPr>
            <a:spLocks noGrp="1"/>
          </p:cNvSpPr>
          <p:nvPr>
            <p:ph type="subTitle" idx="1"/>
          </p:nvPr>
        </p:nvSpPr>
        <p:spPr>
          <a:xfrm>
            <a:off x="3107056" y="5732855"/>
            <a:ext cx="10698479" cy="1351540"/>
          </a:xfrm>
        </p:spPr>
        <p:txBody>
          <a:bodyPr anchor="t"/>
          <a:lstStyle>
            <a:lvl1pPr marL="0" indent="0" algn="l">
              <a:buNone/>
              <a:defRPr>
                <a:solidFill>
                  <a:schemeClr val="tx1">
                    <a:lumMod val="65000"/>
                    <a:lumOff val="3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5188573"/>
            <a:ext cx="2093582" cy="934307"/>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638175" y="5435449"/>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6924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731520"/>
            <a:ext cx="10698479" cy="3740448"/>
          </a:xfrm>
        </p:spPr>
        <p:txBody>
          <a:bodyPr anchor="ctr">
            <a:normAutofit/>
          </a:bodyPr>
          <a:lstStyle>
            <a:lvl1pPr algn="l">
              <a:defRPr sz="576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5624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930014" y="4206240"/>
            <a:ext cx="9043865"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
        <p:nvSpPr>
          <p:cNvPr id="14" name="TextBox 13"/>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5" name="TextBox 14"/>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19430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107056" y="2926081"/>
            <a:ext cx="10698480" cy="3269814"/>
          </a:xfrm>
        </p:spPr>
        <p:txBody>
          <a:bodyPr anchor="b">
            <a:normAutofit/>
          </a:bodyPr>
          <a:lstStyle>
            <a:lvl1pPr algn="l">
              <a:defRPr sz="576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4904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
        <p:nvSpPr>
          <p:cNvPr id="17" name="TextBox 16"/>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8" name="TextBox 17"/>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71846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107055" y="752888"/>
            <a:ext cx="10698479" cy="3456024"/>
          </a:xfrm>
        </p:spPr>
        <p:txBody>
          <a:bodyPr anchor="ctr">
            <a:normAutofit/>
          </a:bodyPr>
          <a:lstStyle>
            <a:lvl1pPr algn="l">
              <a:defRPr sz="576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1066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89158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53775" y="752887"/>
            <a:ext cx="2649121" cy="6340580"/>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107054" y="752887"/>
            <a:ext cx="7772400" cy="63405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93509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36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11" y="748932"/>
            <a:ext cx="10694024" cy="15370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107054" y="2560320"/>
            <a:ext cx="10698480" cy="45331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6581185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7055" y="2470500"/>
            <a:ext cx="10698479" cy="1762560"/>
          </a:xfrm>
        </p:spPr>
        <p:txBody>
          <a:bodyPr anchor="b"/>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107055" y="4236155"/>
            <a:ext cx="10698479" cy="1032480"/>
          </a:xfrm>
        </p:spPr>
        <p:txBody>
          <a:bodyPr anchor="t"/>
          <a:lstStyle>
            <a:lvl1pPr marL="0" indent="0" algn="l">
              <a:buNone/>
              <a:defRPr sz="240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9688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07054" y="2560320"/>
            <a:ext cx="5176637" cy="453314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628896" y="2551467"/>
            <a:ext cx="5176637" cy="453314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638175" y="945339"/>
            <a:ext cx="935720" cy="438150"/>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3471309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248" y="2367244"/>
            <a:ext cx="479127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3107055" y="3058759"/>
            <a:ext cx="5211472" cy="402487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007956" y="2363370"/>
            <a:ext cx="4798801"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8600348" y="3054886"/>
            <a:ext cx="5206409" cy="402487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638175" y="945339"/>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0881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3080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99881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535306"/>
            <a:ext cx="4206239" cy="1171574"/>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7587614" y="535306"/>
            <a:ext cx="6217920" cy="6497956"/>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107055" y="1918336"/>
            <a:ext cx="4206239" cy="511492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0815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6" y="5760720"/>
            <a:ext cx="10698480" cy="680086"/>
          </a:xfrm>
        </p:spPr>
        <p:txBody>
          <a:bodyPr anchor="b">
            <a:normAutofit/>
          </a:bodyPr>
          <a:lstStyle>
            <a:lvl1pPr algn="l">
              <a:defRPr sz="28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07054" y="761958"/>
            <a:ext cx="10698480" cy="4625964"/>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3107056" y="6440806"/>
            <a:ext cx="10698480"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62890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74320"/>
            <a:ext cx="3421819" cy="796635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2665" y="-943"/>
            <a:ext cx="2828009" cy="8224847"/>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19456" cy="8229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111510" y="748932"/>
            <a:ext cx="10694024" cy="15370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107054" y="2560320"/>
            <a:ext cx="10698480" cy="46634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433935" y="7356525"/>
            <a:ext cx="1375540" cy="444475"/>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3"/>
          </p:nvPr>
        </p:nvSpPr>
        <p:spPr>
          <a:xfrm>
            <a:off x="3107055" y="7362970"/>
            <a:ext cx="9143999"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38175" y="945339"/>
            <a:ext cx="935720" cy="438150"/>
          </a:xfrm>
          <a:prstGeom prst="rect">
            <a:avLst/>
          </a:prstGeom>
        </p:spPr>
        <p:txBody>
          <a:bodyPr vert="horz" lIns="91440" tIns="45720" rIns="91440" bIns="45720" rtlCol="0" anchor="ctr"/>
          <a:lstStyle>
            <a:lvl1pPr algn="r">
              <a:defRPr sz="24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4948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sldNum="0" hdr="0" ftr="0" dt="0"/>
  <p:txStyles>
    <p:titleStyle>
      <a:lvl1pPr algn="l" defTabSz="548640" rtl="0" eaLnBrk="1" latinLnBrk="0" hangingPunct="1">
        <a:spcBef>
          <a:spcPct val="0"/>
        </a:spcBef>
        <a:buNone/>
        <a:defRPr sz="432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onkeylearn.com/blog/open-ended-quest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883578" y="493160"/>
            <a:ext cx="11708829" cy="6330648"/>
          </a:xfrm>
          <a:prstGeom prst="rect">
            <a:avLst/>
          </a:prstGeom>
          <a:noFill/>
          <a:ln/>
        </p:spPr>
        <p:txBody>
          <a:bodyPr wrap="square" rtlCol="0" anchor="t"/>
          <a:lstStyle/>
          <a:p>
            <a:pPr marL="0" indent="0">
              <a:lnSpc>
                <a:spcPts val="6561"/>
              </a:lnSpc>
              <a:buNone/>
            </a:pPr>
            <a:r>
              <a:rPr lang="en-US" sz="5249" b="1" dirty="0">
                <a:solidFill>
                  <a:srgbClr val="282824"/>
                </a:solidFill>
                <a:latin typeface="Lato" pitchFamily="34" charset="0"/>
                <a:ea typeface="Lato" pitchFamily="34" charset="-122"/>
                <a:cs typeface="Lato" pitchFamily="34" charset="-120"/>
              </a:rPr>
              <a:t>Exploring Text Processing and </a:t>
            </a:r>
            <a:r>
              <a:rPr lang="en-US" sz="5249" b="1" dirty="0" smtClean="0">
                <a:solidFill>
                  <a:srgbClr val="282824"/>
                </a:solidFill>
                <a:latin typeface="Lato" pitchFamily="34" charset="0"/>
                <a:ea typeface="Lato" pitchFamily="34" charset="-122"/>
                <a:cs typeface="Lato" pitchFamily="34" charset="-120"/>
              </a:rPr>
              <a:t>Text Classification </a:t>
            </a:r>
            <a:r>
              <a:rPr lang="en-US" sz="5249" b="1" dirty="0">
                <a:solidFill>
                  <a:srgbClr val="282824"/>
                </a:solidFill>
                <a:latin typeface="Lato" pitchFamily="34" charset="0"/>
                <a:ea typeface="Lato" pitchFamily="34" charset="-122"/>
                <a:cs typeface="Lato" pitchFamily="34" charset="-120"/>
              </a:rPr>
              <a:t>in Natural Language </a:t>
            </a:r>
            <a:r>
              <a:rPr lang="en-US" sz="5249" b="1" dirty="0" smtClean="0">
                <a:solidFill>
                  <a:srgbClr val="282824"/>
                </a:solidFill>
                <a:latin typeface="Lato" pitchFamily="34" charset="0"/>
                <a:ea typeface="Lato" pitchFamily="34" charset="-122"/>
                <a:cs typeface="Lato" pitchFamily="34" charset="-120"/>
              </a:rPr>
              <a:t>Processing</a:t>
            </a:r>
          </a:p>
          <a:p>
            <a:pPr marL="0" indent="0">
              <a:lnSpc>
                <a:spcPts val="6561"/>
              </a:lnSpc>
              <a:buNone/>
            </a:pPr>
            <a:endParaRPr lang="en-US" sz="5249" b="1" dirty="0" smtClean="0">
              <a:solidFill>
                <a:srgbClr val="282824"/>
              </a:solidFill>
              <a:latin typeface="Lato" pitchFamily="34" charset="0"/>
              <a:ea typeface="Lato" pitchFamily="34" charset="-122"/>
            </a:endParaRPr>
          </a:p>
          <a:p>
            <a:pPr marL="0" indent="0">
              <a:lnSpc>
                <a:spcPts val="6561"/>
              </a:lnSpc>
              <a:buNone/>
            </a:pPr>
            <a:endParaRPr lang="en-US" sz="5249" b="1" dirty="0">
              <a:solidFill>
                <a:srgbClr val="282824"/>
              </a:solidFill>
              <a:latin typeface="Lato" pitchFamily="34" charset="0"/>
              <a:ea typeface="Lato" pitchFamily="34" charset="-122"/>
            </a:endParaRPr>
          </a:p>
          <a:p>
            <a:pPr marL="0" indent="0">
              <a:buNone/>
            </a:pPr>
            <a:r>
              <a:rPr lang="en-US" sz="2400" dirty="0" smtClean="0">
                <a:solidFill>
                  <a:srgbClr val="282824"/>
                </a:solidFill>
                <a:ea typeface="Lato" pitchFamily="34" charset="-122"/>
              </a:rPr>
              <a:t>Name: Lohitha K S </a:t>
            </a:r>
          </a:p>
          <a:p>
            <a:pPr marL="0" indent="0">
              <a:buNone/>
            </a:pPr>
            <a:r>
              <a:rPr lang="en-US" sz="2400" dirty="0" err="1" smtClean="0">
                <a:solidFill>
                  <a:srgbClr val="282824"/>
                </a:solidFill>
                <a:ea typeface="Lato" pitchFamily="34" charset="-122"/>
              </a:rPr>
              <a:t>Reg</a:t>
            </a:r>
            <a:r>
              <a:rPr lang="en-US" sz="2400" dirty="0" smtClean="0">
                <a:solidFill>
                  <a:srgbClr val="282824"/>
                </a:solidFill>
                <a:ea typeface="Lato" pitchFamily="34" charset="-122"/>
              </a:rPr>
              <a:t> no: 192110507                                </a:t>
            </a:r>
          </a:p>
          <a:p>
            <a:pPr marL="0" indent="0">
              <a:buNone/>
            </a:pPr>
            <a:r>
              <a:rPr lang="en-US" sz="2400" dirty="0" smtClean="0">
                <a:solidFill>
                  <a:srgbClr val="282824"/>
                </a:solidFill>
                <a:ea typeface="Lato" pitchFamily="34" charset="-122"/>
              </a:rPr>
              <a:t>Department: CSE    </a:t>
            </a:r>
          </a:p>
          <a:p>
            <a:pPr marL="0" indent="0">
              <a:buNone/>
            </a:pPr>
            <a:r>
              <a:rPr lang="en-US" sz="2400" dirty="0" smtClean="0">
                <a:solidFill>
                  <a:srgbClr val="282824"/>
                </a:solidFill>
                <a:ea typeface="Lato" pitchFamily="34" charset="-122"/>
              </a:rPr>
              <a:t>Course code: CSA1337  </a:t>
            </a:r>
          </a:p>
          <a:p>
            <a:pPr marL="0" indent="0">
              <a:buNone/>
            </a:pPr>
            <a:r>
              <a:rPr lang="en-US" sz="2400" dirty="0" smtClean="0">
                <a:solidFill>
                  <a:srgbClr val="282824"/>
                </a:solidFill>
                <a:ea typeface="Lato" pitchFamily="34" charset="-122"/>
              </a:rPr>
              <a:t>Subject: Theory of computation with logical Model</a:t>
            </a:r>
            <a:r>
              <a:rPr lang="en-US" sz="2400" dirty="0" smtClean="0">
                <a:solidFill>
                  <a:srgbClr val="282824"/>
                </a:solidFill>
                <a:ea typeface="Lato" pitchFamily="34" charset="-122"/>
              </a:rPr>
              <a:t>                                          </a:t>
            </a:r>
            <a:endParaRPr lang="en-US" sz="2400" dirty="0"/>
          </a:p>
        </p:txBody>
      </p:sp>
      <p:sp>
        <p:nvSpPr>
          <p:cNvPr id="5" name="Text 3"/>
          <p:cNvSpPr/>
          <p:nvPr/>
        </p:nvSpPr>
        <p:spPr>
          <a:xfrm>
            <a:off x="2037993" y="5353526"/>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768435"/>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Future Work</a:t>
            </a:r>
            <a:endParaRPr lang="en-US" sz="4374" dirty="0"/>
          </a:p>
        </p:txBody>
      </p:sp>
      <p:sp>
        <p:nvSpPr>
          <p:cNvPr id="5" name="Text 3"/>
          <p:cNvSpPr/>
          <p:nvPr/>
        </p:nvSpPr>
        <p:spPr>
          <a:xfrm>
            <a:off x="2037993" y="2907149"/>
            <a:ext cx="10554414" cy="355401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Moving forward, there are several avenues for expanding and enhancing the scope of this project. Firstly, delving deeper into advanced preprocessing techniques such as word embedding and neural language models could offer more robust data representations. Additionally, exploring ensemble methods and deep learning architectures tailored specifically for text classification may further improve model performance. Furthermore, integrating techniques for handling imbalanced datasets and exploring active learning strategies could enhance model generalization and efficiency. Incorporating domain-specific knowledge and fine-tuning models accordingly could also yield more tailored and accurate classification results. Lastly, extending the project to incorporate real-time text processing and classification systems, as well as exploring applications in emerging fields such as healthcare and finance, could provide valuable insights into cutting-edge NLP advancements and practical implementations.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119670"/>
            <a:ext cx="2777490" cy="347186"/>
          </a:xfrm>
          <a:prstGeom prst="rect">
            <a:avLst/>
          </a:prstGeom>
          <a:noFill/>
          <a:ln/>
        </p:spPr>
        <p:txBody>
          <a:bodyPr wrap="none" rtlCol="0" anchor="t"/>
          <a:lstStyle/>
          <a:p>
            <a:pPr marL="0" indent="0">
              <a:lnSpc>
                <a:spcPts val="2734"/>
              </a:lnSpc>
              <a:buNone/>
            </a:pPr>
            <a:r>
              <a:rPr lang="en-US" sz="4000" b="1" dirty="0">
                <a:solidFill>
                  <a:srgbClr val="282824"/>
                </a:solidFill>
                <a:ea typeface="Lato" pitchFamily="34" charset="-122"/>
                <a:cs typeface="Lato" pitchFamily="34" charset="-120"/>
              </a:rPr>
              <a:t>Conclusion</a:t>
            </a:r>
            <a:endParaRPr lang="en-US" sz="4000" dirty="0"/>
          </a:p>
        </p:txBody>
      </p:sp>
      <p:sp>
        <p:nvSpPr>
          <p:cNvPr id="5" name="Text 3"/>
          <p:cNvSpPr/>
          <p:nvPr/>
        </p:nvSpPr>
        <p:spPr>
          <a:xfrm>
            <a:off x="2037993" y="2911197"/>
            <a:ext cx="10554414" cy="3198614"/>
          </a:xfrm>
          <a:prstGeom prst="rect">
            <a:avLst/>
          </a:prstGeom>
          <a:noFill/>
          <a:ln/>
        </p:spPr>
        <p:txBody>
          <a:bodyPr wrap="square" rtlCol="0" anchor="t"/>
          <a:lstStyle/>
          <a:p>
            <a:pPr marL="0" indent="0" algn="just">
              <a:lnSpc>
                <a:spcPts val="2799"/>
              </a:lnSpc>
              <a:buNone/>
            </a:pPr>
            <a:r>
              <a:rPr lang="en-US" sz="1750" dirty="0">
                <a:solidFill>
                  <a:srgbClr val="4A4A45"/>
                </a:solidFill>
                <a:latin typeface="Lato" pitchFamily="34" charset="0"/>
                <a:ea typeface="Lato" pitchFamily="34" charset="-122"/>
                <a:cs typeface="Lato" pitchFamily="34" charset="-120"/>
              </a:rPr>
              <a:t>In conclusion, this project has provided students with a comprehensive understanding of text processing and classification in Natural Language Processing (NLP). By delving into textual patterns, mastering preprocessing techniques, and exploring a variety of classification algorithms, students have acquired essential skills for analyzing and categorizing textual data effectively. The exploration of multiclass classification challenges and real-world applications has enriched their understanding of the practical implications of NLP across diverse domains. As the field of NLP continues to evolve, the knowledge and skills gained from this project will serve as a solid foundation for further research and innovation. Ultimately, this project underscores the importance of text analysis methodologies in advancing our understanding of language and facilitating intelligent automation in various domains.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913209"/>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Bilbiography</a:t>
            </a:r>
            <a:endParaRPr lang="en-US" sz="4374" dirty="0"/>
          </a:p>
        </p:txBody>
      </p:sp>
      <p:sp>
        <p:nvSpPr>
          <p:cNvPr id="5" name="Text 3"/>
          <p:cNvSpPr/>
          <p:nvPr/>
        </p:nvSpPr>
        <p:spPr>
          <a:xfrm>
            <a:off x="2037993" y="2051923"/>
            <a:ext cx="1055441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1.) Ahsan M., Rahaman M., Anjum N. From ChatGPT-3 to GPT-4: A Significant Leap in AI-Driven NLP Tools. Saidur and Anjum, Nishath, From ChatGPT-3 to GPT-4: A Significant Leap in AI-Driven NLP Tools (March 27, 2023)(2023)</a:t>
            </a:r>
            <a:endParaRPr lang="en-US" sz="1750" dirty="0"/>
          </a:p>
        </p:txBody>
      </p:sp>
      <p:sp>
        <p:nvSpPr>
          <p:cNvPr id="6" name="Text 4"/>
          <p:cNvSpPr/>
          <p:nvPr/>
        </p:nvSpPr>
        <p:spPr>
          <a:xfrm>
            <a:off x="2037993" y="3368040"/>
            <a:ext cx="10554414"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2.) Al-Ayyoub M., Nuseir A., Alsmearat K., Jararweh Y., Gupta B. Deep learning for arabic NLP: A survey J. Comput. Sci. (2017)</a:t>
            </a:r>
            <a:endParaRPr lang="en-US" sz="1750" dirty="0"/>
          </a:p>
        </p:txBody>
      </p:sp>
      <p:sp>
        <p:nvSpPr>
          <p:cNvPr id="7" name="Text 5"/>
          <p:cNvSpPr/>
          <p:nvPr/>
        </p:nvSpPr>
        <p:spPr>
          <a:xfrm>
            <a:off x="2037993" y="4328755"/>
            <a:ext cx="10554414"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3.) Ando R.K., Zhang T., Bartlett P. A framework for learning predictive structures from multiple tasks and unlabeled data J. Mach. Learn. Res., 6 (11) (2005)</a:t>
            </a:r>
            <a:endParaRPr lang="en-US" sz="1750" dirty="0"/>
          </a:p>
        </p:txBody>
      </p:sp>
      <p:sp>
        <p:nvSpPr>
          <p:cNvPr id="8" name="Text 6"/>
          <p:cNvSpPr/>
          <p:nvPr/>
        </p:nvSpPr>
        <p:spPr>
          <a:xfrm>
            <a:off x="2037993" y="5289471"/>
            <a:ext cx="10554414"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4.) Arel I., Rose D.C., Karnowski T.P. Deep machine learning-a new frontier in artificial intelligence research [research frontier] IEEE Comput. Intell. Mag., 5 (4) (2010), pp. 13-18</a:t>
            </a:r>
            <a:endParaRPr lang="en-US" sz="1750" dirty="0"/>
          </a:p>
        </p:txBody>
      </p:sp>
      <p:sp>
        <p:nvSpPr>
          <p:cNvPr id="9" name="Text 7"/>
          <p:cNvSpPr/>
          <p:nvPr/>
        </p:nvSpPr>
        <p:spPr>
          <a:xfrm>
            <a:off x="2037993" y="6250186"/>
            <a:ext cx="1055441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5.) Bengio Y. Learning deep architectures for AI Found. Trends Mach. Learn., 2 (1) (2009), pp. 1-127
</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11" y="-1165860"/>
            <a:ext cx="10694024" cy="525780"/>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0" y="0"/>
            <a:ext cx="14916150" cy="8172450"/>
          </a:xfrm>
          <a:prstGeom prst="rect">
            <a:avLst/>
          </a:prstGeom>
        </p:spPr>
      </p:pic>
    </p:spTree>
    <p:extLst>
      <p:ext uri="{BB962C8B-B14F-4D97-AF65-F5344CB8AC3E}">
        <p14:creationId xmlns:p14="http://schemas.microsoft.com/office/powerpoint/2010/main" val="330371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322067"/>
          </a:xfrm>
          <a:prstGeom prst="rect">
            <a:avLst/>
          </a:prstGeom>
          <a:solidFill>
            <a:srgbClr val="EFECE6"/>
          </a:solidFill>
          <a:ln/>
        </p:spPr>
      </p:sp>
      <p:sp>
        <p:nvSpPr>
          <p:cNvPr id="4" name="Text 2"/>
          <p:cNvSpPr/>
          <p:nvPr/>
        </p:nvSpPr>
        <p:spPr>
          <a:xfrm>
            <a:off x="904126" y="924674"/>
            <a:ext cx="6688847" cy="811659"/>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Introduction </a:t>
            </a:r>
            <a:endParaRPr lang="en-US" sz="4374" dirty="0"/>
          </a:p>
        </p:txBody>
      </p:sp>
      <p:sp>
        <p:nvSpPr>
          <p:cNvPr id="5" name="Text 3"/>
          <p:cNvSpPr/>
          <p:nvPr/>
        </p:nvSpPr>
        <p:spPr>
          <a:xfrm>
            <a:off x="904126" y="1869897"/>
            <a:ext cx="11688281" cy="5989833"/>
          </a:xfrm>
          <a:prstGeom prst="rect">
            <a:avLst/>
          </a:prstGeom>
          <a:noFill/>
          <a:ln/>
        </p:spPr>
        <p:txBody>
          <a:bodyPr wrap="square" rtlCol="0" anchor="t"/>
          <a:lstStyle/>
          <a:p>
            <a:pPr algn="just">
              <a:lnSpc>
                <a:spcPts val="2799"/>
              </a:lnSpc>
            </a:pPr>
            <a:endParaRPr lang="en-US" sz="2000" dirty="0" smtClean="0">
              <a:solidFill>
                <a:srgbClr val="4A4A45"/>
              </a:solidFill>
              <a:latin typeface="Arial" panose="020B0604020202020204" pitchFamily="34" charset="0"/>
              <a:ea typeface="Lato" pitchFamily="34" charset="-122"/>
              <a:cs typeface="Arial" panose="020B0604020202020204" pitchFamily="34" charset="0"/>
            </a:endParaRPr>
          </a:p>
          <a:p>
            <a:pPr algn="just">
              <a:lnSpc>
                <a:spcPts val="2799"/>
              </a:lnSpc>
            </a:pPr>
            <a:r>
              <a:rPr lang="en-US" sz="2000" dirty="0" smtClean="0">
                <a:latin typeface="Arial" panose="020B0604020202020204" pitchFamily="34" charset="0"/>
                <a:cs typeface="Arial" panose="020B0604020202020204" pitchFamily="34" charset="0"/>
              </a:rPr>
              <a:t>*Text </a:t>
            </a:r>
            <a:r>
              <a:rPr lang="en-US" sz="2000" dirty="0">
                <a:latin typeface="Arial" panose="020B0604020202020204" pitchFamily="34" charset="0"/>
                <a:cs typeface="Arial" panose="020B0604020202020204" pitchFamily="34" charset="0"/>
              </a:rPr>
              <a:t>classification is one of the fundamental tasks in natural language processing with broad applications such as sentiment analysis, topic labeling, spam detection, and intent detection</a:t>
            </a:r>
            <a:r>
              <a:rPr lang="en-US" sz="2000" dirty="0" smtClean="0">
                <a:latin typeface="Arial" panose="020B0604020202020204" pitchFamily="34" charset="0"/>
                <a:cs typeface="Arial" panose="020B0604020202020204" pitchFamily="34" charset="0"/>
              </a:rPr>
              <a:t>.</a:t>
            </a:r>
          </a:p>
          <a:p>
            <a:pPr algn="just">
              <a:lnSpc>
                <a:spcPts val="2799"/>
              </a:lnSpc>
            </a:pPr>
            <a:endParaRPr lang="en-US" sz="2000" dirty="0" smtClean="0">
              <a:latin typeface="Arial" panose="020B0604020202020204" pitchFamily="34" charset="0"/>
              <a:cs typeface="Arial" panose="020B0604020202020204" pitchFamily="34" charset="0"/>
            </a:endParaRPr>
          </a:p>
          <a:p>
            <a:pPr algn="just">
              <a:lnSpc>
                <a:spcPts val="2799"/>
              </a:lnSpc>
            </a:pPr>
            <a:r>
              <a:rPr lang="en-US" sz="2000" dirty="0"/>
              <a:t>*</a:t>
            </a:r>
            <a:r>
              <a:rPr lang="en-US" sz="2000" dirty="0" smtClean="0">
                <a:latin typeface="Arial" panose="020B0604020202020204" pitchFamily="34" charset="0"/>
                <a:cs typeface="Arial" panose="020B0604020202020204" pitchFamily="34" charset="0"/>
              </a:rPr>
              <a:t>Text </a:t>
            </a:r>
            <a:r>
              <a:rPr lang="en-US" sz="2000" dirty="0">
                <a:latin typeface="Arial" panose="020B0604020202020204" pitchFamily="34" charset="0"/>
                <a:cs typeface="Arial" panose="020B0604020202020204" pitchFamily="34" charset="0"/>
              </a:rPr>
              <a:t>classification is a machine learning technique that assigns a set of predefined categories to </a:t>
            </a:r>
            <a:r>
              <a:rPr lang="en-US" sz="2000" dirty="0">
                <a:latin typeface="Arial" panose="020B0604020202020204" pitchFamily="34" charset="0"/>
                <a:cs typeface="Arial" panose="020B0604020202020204" pitchFamily="34" charset="0"/>
                <a:hlinkClick r:id="rId3"/>
              </a:rPr>
              <a:t>open-ended text</a:t>
            </a:r>
            <a:r>
              <a:rPr lang="en-US" sz="2000" dirty="0">
                <a:latin typeface="Arial" panose="020B0604020202020204" pitchFamily="34" charset="0"/>
                <a:cs typeface="Arial" panose="020B0604020202020204" pitchFamily="34" charset="0"/>
              </a:rPr>
              <a:t>. Text classifiers can be used to organize, structure, and categorize pretty much any kind of text – from documents, medical studies and files, and all over the web. </a:t>
            </a:r>
            <a:endParaRPr lang="en-US" sz="2000" dirty="0" smtClean="0">
              <a:latin typeface="Arial" panose="020B0604020202020204" pitchFamily="34" charset="0"/>
              <a:cs typeface="Arial" panose="020B0604020202020204" pitchFamily="34" charset="0"/>
            </a:endParaRPr>
          </a:p>
          <a:p>
            <a:pPr algn="just">
              <a:lnSpc>
                <a:spcPts val="2799"/>
              </a:lnSpc>
            </a:pPr>
            <a:endParaRPr lang="en-US" sz="2000" dirty="0">
              <a:latin typeface="Arial" panose="020B0604020202020204" pitchFamily="34" charset="0"/>
              <a:cs typeface="Arial" panose="020B0604020202020204" pitchFamily="34" charset="0"/>
            </a:endParaRPr>
          </a:p>
          <a:p>
            <a:pPr algn="just">
              <a:lnSpc>
                <a:spcPts val="2799"/>
              </a:lnSpc>
            </a:pPr>
            <a:r>
              <a:rPr lang="en-US" sz="2000" dirty="0">
                <a:solidFill>
                  <a:srgbClr val="4A4A45"/>
                </a:solidFill>
                <a:latin typeface="Arial" panose="020B0604020202020204" pitchFamily="34" charset="0"/>
                <a:ea typeface="Lato" pitchFamily="34" charset="-122"/>
                <a:cs typeface="Arial" panose="020B0604020202020204" pitchFamily="34" charset="0"/>
              </a:rPr>
              <a:t>*Natural Language Processing (NLP) hinges on text processing and classification, pivotal for understanding and analyzing textual data. This project focuses on equipping students with crucial skills in deciphering textual patterns, employing preprocessing techniques, and implementing classification algorithms. By navigating through multiclass classification challenges and exploring real-world applications, students will gain practical insights into the significance of NLP across diverse domains. This endeavor aims to foster a comprehensive understanding of text analysis methodologies, empowering students to tackle complex classification tasks effectively and contribute meaningfully to the field of NLP. </a:t>
            </a:r>
          </a:p>
          <a:p>
            <a:pPr algn="just">
              <a:lnSpc>
                <a:spcPts val="2799"/>
              </a:lnSpc>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368623"/>
            <a:ext cx="7405807"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The Objective project aims to:</a:t>
            </a:r>
            <a:endParaRPr lang="en-US" sz="4374" dirty="0"/>
          </a:p>
        </p:txBody>
      </p:sp>
      <p:sp>
        <p:nvSpPr>
          <p:cNvPr id="5" name="Text 3"/>
          <p:cNvSpPr/>
          <p:nvPr/>
        </p:nvSpPr>
        <p:spPr>
          <a:xfrm>
            <a:off x="2393394" y="2507337"/>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A4A45"/>
                </a:solidFill>
                <a:latin typeface="Lato" pitchFamily="34" charset="0"/>
                <a:ea typeface="Lato" pitchFamily="34" charset="-122"/>
                <a:cs typeface="Lato" pitchFamily="34" charset="-120"/>
              </a:rPr>
              <a:t>Familiarize students with the fundamental concepts and techniques involved in processing and analyzing textual data.</a:t>
            </a:r>
            <a:endParaRPr lang="en-US" sz="1750" dirty="0"/>
          </a:p>
        </p:txBody>
      </p:sp>
      <p:sp>
        <p:nvSpPr>
          <p:cNvPr id="6" name="Text 4"/>
          <p:cNvSpPr/>
          <p:nvPr/>
        </p:nvSpPr>
        <p:spPr>
          <a:xfrm>
            <a:off x="2393394" y="3306961"/>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4A4A45"/>
                </a:solidFill>
                <a:latin typeface="Lato" pitchFamily="34" charset="0"/>
                <a:ea typeface="Lato" pitchFamily="34" charset="-122"/>
                <a:cs typeface="Lato" pitchFamily="34" charset="-120"/>
              </a:rPr>
              <a:t>Equip students with practical skills in text preprocessing, including tokenization, stemming, and normalization, to prepare data for analysis.</a:t>
            </a:r>
            <a:endParaRPr lang="en-US" sz="1750" dirty="0"/>
          </a:p>
        </p:txBody>
      </p:sp>
      <p:sp>
        <p:nvSpPr>
          <p:cNvPr id="7" name="Text 5"/>
          <p:cNvSpPr/>
          <p:nvPr/>
        </p:nvSpPr>
        <p:spPr>
          <a:xfrm>
            <a:off x="2393394" y="4106585"/>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A4A45"/>
                </a:solidFill>
                <a:latin typeface="Lato" pitchFamily="34" charset="0"/>
                <a:ea typeface="Lato" pitchFamily="34" charset="-122"/>
                <a:cs typeface="Lato" pitchFamily="34" charset="-120"/>
              </a:rPr>
              <a:t>Introduce students to a variety of text classification algorithms, ranging from traditional machine learning methods to deep learning architectures.</a:t>
            </a:r>
            <a:endParaRPr lang="en-US" sz="1750" dirty="0"/>
          </a:p>
        </p:txBody>
      </p:sp>
      <p:sp>
        <p:nvSpPr>
          <p:cNvPr id="8" name="Text 6"/>
          <p:cNvSpPr/>
          <p:nvPr/>
        </p:nvSpPr>
        <p:spPr>
          <a:xfrm>
            <a:off x="2393394" y="4906208"/>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4A4A45"/>
                </a:solidFill>
                <a:latin typeface="Lato" pitchFamily="34" charset="0"/>
                <a:ea typeface="Lato" pitchFamily="34" charset="-122"/>
                <a:cs typeface="Lato" pitchFamily="34" charset="-120"/>
              </a:rPr>
              <a:t>Enable students to comprehend the challenges and intricacies of multiclass classification tasks in NLP.</a:t>
            </a:r>
            <a:endParaRPr lang="en-US" sz="1750" dirty="0"/>
          </a:p>
        </p:txBody>
      </p:sp>
      <p:sp>
        <p:nvSpPr>
          <p:cNvPr id="9" name="Text 7"/>
          <p:cNvSpPr/>
          <p:nvPr/>
        </p:nvSpPr>
        <p:spPr>
          <a:xfrm>
            <a:off x="2393394" y="5350431"/>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5"/>
            </a:pPr>
            <a:r>
              <a:rPr lang="en-US" sz="1750" dirty="0">
                <a:solidFill>
                  <a:srgbClr val="4A4A45"/>
                </a:solidFill>
                <a:latin typeface="Lato" pitchFamily="34" charset="0"/>
                <a:ea typeface="Lato" pitchFamily="34" charset="-122"/>
                <a:cs typeface="Lato" pitchFamily="34" charset="-120"/>
              </a:rPr>
              <a:t>Showcase real-world applications of text processing and classification, highlighting their significance across diverse domains such as healthcare, finance, and social media analysis.</a:t>
            </a:r>
            <a:endParaRPr lang="en-US" sz="1750" dirty="0"/>
          </a:p>
        </p:txBody>
      </p:sp>
      <p:sp>
        <p:nvSpPr>
          <p:cNvPr id="10" name="Text 8"/>
          <p:cNvSpPr/>
          <p:nvPr/>
        </p:nvSpPr>
        <p:spPr>
          <a:xfrm>
            <a:off x="2393394" y="6150054"/>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6"/>
            </a:pPr>
            <a:r>
              <a:rPr lang="en-US" sz="1750" dirty="0">
                <a:solidFill>
                  <a:srgbClr val="4A4A45"/>
                </a:solidFill>
                <a:latin typeface="Lato" pitchFamily="34" charset="0"/>
                <a:ea typeface="Lato" pitchFamily="34" charset="-122"/>
                <a:cs typeface="Lato" pitchFamily="34" charset="-120"/>
              </a:rPr>
              <a:t>Foster critical thinking and problem-solving abilities by encouraging students to experiment with different approaches and evaluate their effectiveness.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110264" y="603171"/>
            <a:ext cx="5478780" cy="684848"/>
          </a:xfrm>
          <a:prstGeom prst="rect">
            <a:avLst/>
          </a:prstGeom>
          <a:noFill/>
          <a:ln/>
        </p:spPr>
        <p:txBody>
          <a:bodyPr wrap="none" rtlCol="0" anchor="t"/>
          <a:lstStyle/>
          <a:p>
            <a:pPr marL="0" indent="0">
              <a:lnSpc>
                <a:spcPts val="5393"/>
              </a:lnSpc>
              <a:buNone/>
            </a:pPr>
            <a:r>
              <a:rPr lang="en-US" sz="4314" b="1" dirty="0">
                <a:solidFill>
                  <a:srgbClr val="282824"/>
                </a:solidFill>
                <a:latin typeface="Lato" pitchFamily="34" charset="0"/>
                <a:ea typeface="Lato" pitchFamily="34" charset="-122"/>
                <a:cs typeface="Lato" pitchFamily="34" charset="-120"/>
              </a:rPr>
              <a:t>Task Definition</a:t>
            </a:r>
            <a:endParaRPr lang="en-US" sz="4314" dirty="0"/>
          </a:p>
        </p:txBody>
      </p:sp>
      <p:sp>
        <p:nvSpPr>
          <p:cNvPr id="5" name="Shape 3"/>
          <p:cNvSpPr/>
          <p:nvPr/>
        </p:nvSpPr>
        <p:spPr>
          <a:xfrm>
            <a:off x="7293293" y="1726287"/>
            <a:ext cx="43815" cy="5900142"/>
          </a:xfrm>
          <a:prstGeom prst="rect">
            <a:avLst/>
          </a:prstGeom>
          <a:solidFill>
            <a:srgbClr val="CDCDCA"/>
          </a:solidFill>
          <a:ln/>
        </p:spPr>
      </p:sp>
      <p:sp>
        <p:nvSpPr>
          <p:cNvPr id="6" name="Shape 4"/>
          <p:cNvSpPr/>
          <p:nvPr/>
        </p:nvSpPr>
        <p:spPr>
          <a:xfrm>
            <a:off x="6301680" y="2122051"/>
            <a:ext cx="767001" cy="43815"/>
          </a:xfrm>
          <a:prstGeom prst="rect">
            <a:avLst/>
          </a:prstGeom>
          <a:solidFill>
            <a:srgbClr val="CDCDCA"/>
          </a:solidFill>
          <a:ln/>
        </p:spPr>
      </p:sp>
      <p:sp>
        <p:nvSpPr>
          <p:cNvPr id="7" name="Shape 5"/>
          <p:cNvSpPr/>
          <p:nvPr/>
        </p:nvSpPr>
        <p:spPr>
          <a:xfrm>
            <a:off x="7068681" y="1897499"/>
            <a:ext cx="493038" cy="493038"/>
          </a:xfrm>
          <a:prstGeom prst="roundRect">
            <a:avLst>
              <a:gd name="adj" fmla="val 26670"/>
            </a:avLst>
          </a:prstGeom>
          <a:solidFill>
            <a:srgbClr val="E1DBD0"/>
          </a:solidFill>
          <a:ln/>
        </p:spPr>
      </p:sp>
      <p:sp>
        <p:nvSpPr>
          <p:cNvPr id="8" name="Text 6"/>
          <p:cNvSpPr/>
          <p:nvPr/>
        </p:nvSpPr>
        <p:spPr>
          <a:xfrm>
            <a:off x="7219890" y="1938576"/>
            <a:ext cx="190619" cy="410885"/>
          </a:xfrm>
          <a:prstGeom prst="rect">
            <a:avLst/>
          </a:prstGeom>
          <a:noFill/>
          <a:ln/>
        </p:spPr>
        <p:txBody>
          <a:bodyPr wrap="none" rtlCol="0" anchor="t"/>
          <a:lstStyle/>
          <a:p>
            <a:pPr marL="0" indent="0" algn="ctr">
              <a:lnSpc>
                <a:spcPts val="3236"/>
              </a:lnSpc>
              <a:buNone/>
            </a:pPr>
            <a:r>
              <a:rPr lang="en-US" sz="2588" b="1" dirty="0">
                <a:solidFill>
                  <a:srgbClr val="282824"/>
                </a:solidFill>
                <a:latin typeface="Lato" pitchFamily="34" charset="0"/>
                <a:ea typeface="Lato" pitchFamily="34" charset="-122"/>
                <a:cs typeface="Lato" pitchFamily="34" charset="-120"/>
              </a:rPr>
              <a:t>1</a:t>
            </a:r>
            <a:endParaRPr lang="en-US" sz="2588" dirty="0"/>
          </a:p>
        </p:txBody>
      </p:sp>
      <p:sp>
        <p:nvSpPr>
          <p:cNvPr id="9" name="Text 7"/>
          <p:cNvSpPr/>
          <p:nvPr/>
        </p:nvSpPr>
        <p:spPr>
          <a:xfrm>
            <a:off x="3351014" y="1945362"/>
            <a:ext cx="2758916" cy="342424"/>
          </a:xfrm>
          <a:prstGeom prst="rect">
            <a:avLst/>
          </a:prstGeom>
          <a:noFill/>
          <a:ln/>
        </p:spPr>
        <p:txBody>
          <a:bodyPr wrap="none" rtlCol="0" anchor="t"/>
          <a:lstStyle/>
          <a:p>
            <a:pPr marL="0" indent="0" algn="r">
              <a:lnSpc>
                <a:spcPts val="2696"/>
              </a:lnSpc>
              <a:buNone/>
            </a:pPr>
            <a:r>
              <a:rPr lang="en-US" sz="2157" b="1" dirty="0">
                <a:solidFill>
                  <a:srgbClr val="282824"/>
                </a:solidFill>
                <a:latin typeface="Lato" pitchFamily="34" charset="0"/>
                <a:ea typeface="Lato" pitchFamily="34" charset="-122"/>
                <a:cs typeface="Lato" pitchFamily="34" charset="-120"/>
              </a:rPr>
              <a:t>Problem Identification</a:t>
            </a:r>
            <a:endParaRPr lang="en-US" sz="2157" dirty="0"/>
          </a:p>
        </p:txBody>
      </p:sp>
      <p:sp>
        <p:nvSpPr>
          <p:cNvPr id="10" name="Text 8"/>
          <p:cNvSpPr/>
          <p:nvPr/>
        </p:nvSpPr>
        <p:spPr>
          <a:xfrm>
            <a:off x="2110264" y="2419231"/>
            <a:ext cx="3999667" cy="1753195"/>
          </a:xfrm>
          <a:prstGeom prst="rect">
            <a:avLst/>
          </a:prstGeom>
          <a:noFill/>
          <a:ln/>
        </p:spPr>
        <p:txBody>
          <a:bodyPr wrap="square" rtlCol="0" anchor="t"/>
          <a:lstStyle/>
          <a:p>
            <a:pPr marL="0" indent="0" algn="r">
              <a:lnSpc>
                <a:spcPts val="2761"/>
              </a:lnSpc>
              <a:buNone/>
            </a:pPr>
            <a:r>
              <a:rPr lang="en-US" sz="1726" dirty="0">
                <a:solidFill>
                  <a:srgbClr val="4A4A45"/>
                </a:solidFill>
                <a:latin typeface="Lato" pitchFamily="34" charset="0"/>
                <a:ea typeface="Lato" pitchFamily="34" charset="-122"/>
                <a:cs typeface="Lato" pitchFamily="34" charset="-120"/>
              </a:rPr>
              <a:t>Define the specific problem or task that the text processing and classification algorithm needs to solve, such as sentiment analysis, topic classification, or named entity recognition.</a:t>
            </a:r>
            <a:endParaRPr lang="en-US" sz="1726" dirty="0"/>
          </a:p>
        </p:txBody>
      </p:sp>
      <p:sp>
        <p:nvSpPr>
          <p:cNvPr id="11" name="Shape 9"/>
          <p:cNvSpPr/>
          <p:nvPr/>
        </p:nvSpPr>
        <p:spPr>
          <a:xfrm>
            <a:off x="7561719" y="3217664"/>
            <a:ext cx="767001" cy="43815"/>
          </a:xfrm>
          <a:prstGeom prst="rect">
            <a:avLst/>
          </a:prstGeom>
          <a:solidFill>
            <a:srgbClr val="CDCDCA"/>
          </a:solidFill>
          <a:ln/>
        </p:spPr>
      </p:sp>
      <p:sp>
        <p:nvSpPr>
          <p:cNvPr id="12" name="Shape 10"/>
          <p:cNvSpPr/>
          <p:nvPr/>
        </p:nvSpPr>
        <p:spPr>
          <a:xfrm>
            <a:off x="7068681" y="2993112"/>
            <a:ext cx="493038" cy="493038"/>
          </a:xfrm>
          <a:prstGeom prst="roundRect">
            <a:avLst>
              <a:gd name="adj" fmla="val 26670"/>
            </a:avLst>
          </a:prstGeom>
          <a:solidFill>
            <a:srgbClr val="E1DBD0"/>
          </a:solidFill>
          <a:ln/>
        </p:spPr>
      </p:sp>
      <p:sp>
        <p:nvSpPr>
          <p:cNvPr id="13" name="Text 11"/>
          <p:cNvSpPr/>
          <p:nvPr/>
        </p:nvSpPr>
        <p:spPr>
          <a:xfrm>
            <a:off x="7219890" y="3034189"/>
            <a:ext cx="190619" cy="410885"/>
          </a:xfrm>
          <a:prstGeom prst="rect">
            <a:avLst/>
          </a:prstGeom>
          <a:noFill/>
          <a:ln/>
        </p:spPr>
        <p:txBody>
          <a:bodyPr wrap="none" rtlCol="0" anchor="t"/>
          <a:lstStyle/>
          <a:p>
            <a:pPr marL="0" indent="0" algn="ctr">
              <a:lnSpc>
                <a:spcPts val="3236"/>
              </a:lnSpc>
              <a:buNone/>
            </a:pPr>
            <a:r>
              <a:rPr lang="en-US" sz="2588" b="1" dirty="0">
                <a:solidFill>
                  <a:srgbClr val="282824"/>
                </a:solidFill>
                <a:latin typeface="Lato" pitchFamily="34" charset="0"/>
                <a:ea typeface="Lato" pitchFamily="34" charset="-122"/>
                <a:cs typeface="Lato" pitchFamily="34" charset="-120"/>
              </a:rPr>
              <a:t>2</a:t>
            </a:r>
            <a:endParaRPr lang="en-US" sz="2588" dirty="0"/>
          </a:p>
        </p:txBody>
      </p:sp>
      <p:sp>
        <p:nvSpPr>
          <p:cNvPr id="14" name="Text 12"/>
          <p:cNvSpPr/>
          <p:nvPr/>
        </p:nvSpPr>
        <p:spPr>
          <a:xfrm>
            <a:off x="8520470" y="3040975"/>
            <a:ext cx="2739390" cy="342424"/>
          </a:xfrm>
          <a:prstGeom prst="rect">
            <a:avLst/>
          </a:prstGeom>
          <a:noFill/>
          <a:ln/>
        </p:spPr>
        <p:txBody>
          <a:bodyPr wrap="none" rtlCol="0" anchor="t"/>
          <a:lstStyle/>
          <a:p>
            <a:pPr marL="0" indent="0" algn="l">
              <a:lnSpc>
                <a:spcPts val="2696"/>
              </a:lnSpc>
              <a:buNone/>
            </a:pPr>
            <a:r>
              <a:rPr lang="en-US" sz="2157" b="1" dirty="0">
                <a:solidFill>
                  <a:srgbClr val="282824"/>
                </a:solidFill>
                <a:latin typeface="Lato" pitchFamily="34" charset="0"/>
                <a:ea typeface="Lato" pitchFamily="34" charset="-122"/>
                <a:cs typeface="Lato" pitchFamily="34" charset="-120"/>
              </a:rPr>
              <a:t>Data Preparation</a:t>
            </a:r>
            <a:endParaRPr lang="en-US" sz="2157" dirty="0"/>
          </a:p>
        </p:txBody>
      </p:sp>
      <p:sp>
        <p:nvSpPr>
          <p:cNvPr id="15" name="Text 13"/>
          <p:cNvSpPr/>
          <p:nvPr/>
        </p:nvSpPr>
        <p:spPr>
          <a:xfrm>
            <a:off x="8520470" y="3514844"/>
            <a:ext cx="3999667" cy="1402556"/>
          </a:xfrm>
          <a:prstGeom prst="rect">
            <a:avLst/>
          </a:prstGeom>
          <a:noFill/>
          <a:ln/>
        </p:spPr>
        <p:txBody>
          <a:bodyPr wrap="square" rtlCol="0" anchor="t"/>
          <a:lstStyle/>
          <a:p>
            <a:pPr marL="0" indent="0" algn="l">
              <a:lnSpc>
                <a:spcPts val="2761"/>
              </a:lnSpc>
              <a:buNone/>
            </a:pPr>
            <a:r>
              <a:rPr lang="en-US" sz="1726" dirty="0">
                <a:solidFill>
                  <a:srgbClr val="4A4A45"/>
                </a:solidFill>
                <a:latin typeface="Lato" pitchFamily="34" charset="0"/>
                <a:ea typeface="Lato" pitchFamily="34" charset="-122"/>
                <a:cs typeface="Lato" pitchFamily="34" charset="-120"/>
              </a:rPr>
              <a:t>Describe the process of collecting, cleaning, and preprocessing the textual data that will be used to train and evaluate the algorithm.</a:t>
            </a:r>
            <a:endParaRPr lang="en-US" sz="1726" dirty="0"/>
          </a:p>
        </p:txBody>
      </p:sp>
      <p:sp>
        <p:nvSpPr>
          <p:cNvPr id="16" name="Shape 14"/>
          <p:cNvSpPr/>
          <p:nvPr/>
        </p:nvSpPr>
        <p:spPr>
          <a:xfrm>
            <a:off x="6301680" y="5006340"/>
            <a:ext cx="767001" cy="43815"/>
          </a:xfrm>
          <a:prstGeom prst="rect">
            <a:avLst/>
          </a:prstGeom>
          <a:solidFill>
            <a:srgbClr val="CDCDCA"/>
          </a:solidFill>
          <a:ln/>
        </p:spPr>
      </p:sp>
      <p:sp>
        <p:nvSpPr>
          <p:cNvPr id="17" name="Shape 15"/>
          <p:cNvSpPr/>
          <p:nvPr/>
        </p:nvSpPr>
        <p:spPr>
          <a:xfrm>
            <a:off x="7068681" y="4781788"/>
            <a:ext cx="493038" cy="493038"/>
          </a:xfrm>
          <a:prstGeom prst="roundRect">
            <a:avLst>
              <a:gd name="adj" fmla="val 26670"/>
            </a:avLst>
          </a:prstGeom>
          <a:solidFill>
            <a:srgbClr val="E1DBD0"/>
          </a:solidFill>
          <a:ln/>
        </p:spPr>
      </p:sp>
      <p:sp>
        <p:nvSpPr>
          <p:cNvPr id="18" name="Text 16"/>
          <p:cNvSpPr/>
          <p:nvPr/>
        </p:nvSpPr>
        <p:spPr>
          <a:xfrm>
            <a:off x="7219890" y="4822865"/>
            <a:ext cx="190619" cy="410885"/>
          </a:xfrm>
          <a:prstGeom prst="rect">
            <a:avLst/>
          </a:prstGeom>
          <a:noFill/>
          <a:ln/>
        </p:spPr>
        <p:txBody>
          <a:bodyPr wrap="none" rtlCol="0" anchor="t"/>
          <a:lstStyle/>
          <a:p>
            <a:pPr marL="0" indent="0" algn="ctr">
              <a:lnSpc>
                <a:spcPts val="3236"/>
              </a:lnSpc>
              <a:buNone/>
            </a:pPr>
            <a:r>
              <a:rPr lang="en-US" sz="2588" b="1" dirty="0">
                <a:solidFill>
                  <a:srgbClr val="282824"/>
                </a:solidFill>
                <a:latin typeface="Lato" pitchFamily="34" charset="0"/>
                <a:ea typeface="Lato" pitchFamily="34" charset="-122"/>
                <a:cs typeface="Lato" pitchFamily="34" charset="-120"/>
              </a:rPr>
              <a:t>3</a:t>
            </a:r>
            <a:endParaRPr lang="en-US" sz="2588" dirty="0"/>
          </a:p>
        </p:txBody>
      </p:sp>
      <p:sp>
        <p:nvSpPr>
          <p:cNvPr id="19" name="Text 17"/>
          <p:cNvSpPr/>
          <p:nvPr/>
        </p:nvSpPr>
        <p:spPr>
          <a:xfrm>
            <a:off x="3370540" y="4829651"/>
            <a:ext cx="2739390" cy="342424"/>
          </a:xfrm>
          <a:prstGeom prst="rect">
            <a:avLst/>
          </a:prstGeom>
          <a:noFill/>
          <a:ln/>
        </p:spPr>
        <p:txBody>
          <a:bodyPr wrap="none" rtlCol="0" anchor="t"/>
          <a:lstStyle/>
          <a:p>
            <a:pPr marL="0" indent="0" algn="r">
              <a:lnSpc>
                <a:spcPts val="2696"/>
              </a:lnSpc>
              <a:buNone/>
            </a:pPr>
            <a:r>
              <a:rPr lang="en-US" sz="2157" b="1" dirty="0">
                <a:solidFill>
                  <a:srgbClr val="282824"/>
                </a:solidFill>
                <a:latin typeface="Lato" pitchFamily="34" charset="0"/>
                <a:ea typeface="Lato" pitchFamily="34" charset="-122"/>
                <a:cs typeface="Lato" pitchFamily="34" charset="-120"/>
              </a:rPr>
              <a:t>Model Selection</a:t>
            </a:r>
            <a:endParaRPr lang="en-US" sz="2157" dirty="0"/>
          </a:p>
        </p:txBody>
      </p:sp>
      <p:sp>
        <p:nvSpPr>
          <p:cNvPr id="20" name="Text 18"/>
          <p:cNvSpPr/>
          <p:nvPr/>
        </p:nvSpPr>
        <p:spPr>
          <a:xfrm>
            <a:off x="2110264" y="5303520"/>
            <a:ext cx="3999667" cy="2103834"/>
          </a:xfrm>
          <a:prstGeom prst="rect">
            <a:avLst/>
          </a:prstGeom>
          <a:noFill/>
          <a:ln/>
        </p:spPr>
        <p:txBody>
          <a:bodyPr wrap="square" rtlCol="0" anchor="t"/>
          <a:lstStyle/>
          <a:p>
            <a:pPr marL="0" indent="0" algn="r">
              <a:lnSpc>
                <a:spcPts val="2761"/>
              </a:lnSpc>
              <a:buNone/>
            </a:pPr>
            <a:r>
              <a:rPr lang="en-US" sz="1726" dirty="0">
                <a:solidFill>
                  <a:srgbClr val="4A4A45"/>
                </a:solidFill>
                <a:latin typeface="Lato" pitchFamily="34" charset="0"/>
                <a:ea typeface="Lato" pitchFamily="34" charset="-122"/>
                <a:cs typeface="Lato" pitchFamily="34" charset="-120"/>
              </a:rPr>
              <a:t>Determine the appropriate machine learning model or deep learning architecture that will be used to tackle the defined task, such as a logistic regression, support vector machine, or recurrent neural network.</a:t>
            </a:r>
            <a:endParaRPr lang="en-US" sz="172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409825"/>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Algorithm Definition</a:t>
            </a:r>
            <a:endParaRPr lang="en-US" sz="4374" dirty="0"/>
          </a:p>
        </p:txBody>
      </p:sp>
      <p:sp>
        <p:nvSpPr>
          <p:cNvPr id="5" name="Text 3"/>
          <p:cNvSpPr/>
          <p:nvPr/>
        </p:nvSpPr>
        <p:spPr>
          <a:xfrm>
            <a:off x="2037993" y="3437453"/>
            <a:ext cx="10554414" cy="1066205"/>
          </a:xfrm>
          <a:prstGeom prst="rect">
            <a:avLst/>
          </a:prstGeom>
          <a:noFill/>
          <a:ln/>
        </p:spPr>
        <p:txBody>
          <a:bodyPr wrap="square" rtlCol="0" anchor="t"/>
          <a:lstStyle/>
          <a:p>
            <a:pPr marL="0" indent="0" algn="just">
              <a:lnSpc>
                <a:spcPts val="2799"/>
              </a:lnSpc>
              <a:buNone/>
            </a:pPr>
            <a:r>
              <a:rPr lang="en-US" sz="1750" dirty="0">
                <a:solidFill>
                  <a:srgbClr val="4A4A45"/>
                </a:solidFill>
                <a:latin typeface="Lato" pitchFamily="34" charset="0"/>
                <a:ea typeface="Lato" pitchFamily="34" charset="-122"/>
                <a:cs typeface="Lato" pitchFamily="34" charset="-120"/>
              </a:rPr>
              <a:t>The core of the text processing and classification system is the algorithm that powers the natural language processing (NLP) capabilities. This algorithm leverages advanced machine learning techniques to analyze and categorize textual data with high accuracy and efficiency.</a:t>
            </a:r>
            <a:endParaRPr lang="en-US" sz="1750" dirty="0"/>
          </a:p>
        </p:txBody>
      </p:sp>
      <p:sp>
        <p:nvSpPr>
          <p:cNvPr id="6" name="Text 4"/>
          <p:cNvSpPr/>
          <p:nvPr/>
        </p:nvSpPr>
        <p:spPr>
          <a:xfrm>
            <a:off x="2037993" y="4753570"/>
            <a:ext cx="10554414" cy="1066205"/>
          </a:xfrm>
          <a:prstGeom prst="rect">
            <a:avLst/>
          </a:prstGeom>
          <a:noFill/>
          <a:ln/>
        </p:spPr>
        <p:txBody>
          <a:bodyPr wrap="square" rtlCol="0" anchor="t"/>
          <a:lstStyle/>
          <a:p>
            <a:pPr marL="0" indent="0" algn="just">
              <a:lnSpc>
                <a:spcPts val="2799"/>
              </a:lnSpc>
              <a:buNone/>
            </a:pPr>
            <a:r>
              <a:rPr lang="en-US" sz="1750" dirty="0">
                <a:solidFill>
                  <a:srgbClr val="4A4A45"/>
                </a:solidFill>
                <a:latin typeface="Lato" pitchFamily="34" charset="0"/>
                <a:ea typeface="Lato" pitchFamily="34" charset="-122"/>
                <a:cs typeface="Lato" pitchFamily="34" charset="-120"/>
              </a:rPr>
              <a:t>Key components of the algorithm include data preprocessing, feature extraction, model training, and prediction. By optimizing each of these steps, the algorithm delivers robust text processing and classification capabilities that can be tailored to a wide range of application domains.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31267"/>
          </a:xfrm>
          <a:prstGeom prst="rect">
            <a:avLst/>
          </a:prstGeom>
          <a:solidFill>
            <a:srgbClr val="EFECE6"/>
          </a:solidFill>
          <a:ln/>
        </p:spPr>
      </p:sp>
      <p:sp>
        <p:nvSpPr>
          <p:cNvPr id="4" name="Text 2"/>
          <p:cNvSpPr/>
          <p:nvPr/>
        </p:nvSpPr>
        <p:spPr>
          <a:xfrm>
            <a:off x="2249091" y="586502"/>
            <a:ext cx="5332690" cy="666512"/>
          </a:xfrm>
          <a:prstGeom prst="rect">
            <a:avLst/>
          </a:prstGeom>
          <a:noFill/>
          <a:ln/>
        </p:spPr>
        <p:txBody>
          <a:bodyPr wrap="none" rtlCol="0" anchor="t"/>
          <a:lstStyle/>
          <a:p>
            <a:pPr marL="0" indent="0">
              <a:lnSpc>
                <a:spcPts val="5249"/>
              </a:lnSpc>
              <a:buNone/>
            </a:pPr>
            <a:r>
              <a:rPr lang="en-US" sz="4199" b="1" dirty="0">
                <a:solidFill>
                  <a:srgbClr val="282824"/>
                </a:solidFill>
                <a:latin typeface="Lato" pitchFamily="34" charset="0"/>
                <a:ea typeface="Lato" pitchFamily="34" charset="-122"/>
                <a:cs typeface="Lato" pitchFamily="34" charset="-120"/>
              </a:rPr>
              <a:t>Methodology</a:t>
            </a:r>
            <a:endParaRPr lang="en-US" sz="4199" dirty="0"/>
          </a:p>
        </p:txBody>
      </p:sp>
      <p:sp>
        <p:nvSpPr>
          <p:cNvPr id="5" name="Text 3"/>
          <p:cNvSpPr/>
          <p:nvPr/>
        </p:nvSpPr>
        <p:spPr>
          <a:xfrm>
            <a:off x="2249091" y="1786176"/>
            <a:ext cx="2142768" cy="333137"/>
          </a:xfrm>
          <a:prstGeom prst="rect">
            <a:avLst/>
          </a:prstGeom>
          <a:noFill/>
          <a:ln/>
        </p:spPr>
        <p:txBody>
          <a:bodyPr wrap="none" rtlCol="0" anchor="t"/>
          <a:lstStyle/>
          <a:p>
            <a:pPr marL="0" indent="0">
              <a:lnSpc>
                <a:spcPts val="2624"/>
              </a:lnSpc>
              <a:buNone/>
            </a:pPr>
            <a:r>
              <a:rPr lang="en-US" sz="2100" b="1" dirty="0">
                <a:solidFill>
                  <a:srgbClr val="282824"/>
                </a:solidFill>
                <a:latin typeface="Lato" pitchFamily="34" charset="0"/>
                <a:ea typeface="Lato" pitchFamily="34" charset="-122"/>
                <a:cs typeface="Lato" pitchFamily="34" charset="-120"/>
              </a:rPr>
              <a:t>Data Collection</a:t>
            </a:r>
            <a:endParaRPr lang="en-US" sz="2100" dirty="0"/>
          </a:p>
        </p:txBody>
      </p:sp>
      <p:sp>
        <p:nvSpPr>
          <p:cNvPr id="6" name="Text 4"/>
          <p:cNvSpPr/>
          <p:nvPr/>
        </p:nvSpPr>
        <p:spPr>
          <a:xfrm>
            <a:off x="2249091" y="2332553"/>
            <a:ext cx="2142768" cy="3413522"/>
          </a:xfrm>
          <a:prstGeom prst="rect">
            <a:avLst/>
          </a:prstGeom>
          <a:noFill/>
          <a:ln/>
        </p:spPr>
        <p:txBody>
          <a:bodyPr wrap="square" rtlCol="0" anchor="t"/>
          <a:lstStyle/>
          <a:p>
            <a:pPr marL="0" indent="0">
              <a:lnSpc>
                <a:spcPts val="2687"/>
              </a:lnSpc>
              <a:buNone/>
            </a:pPr>
            <a:r>
              <a:rPr lang="en-US" sz="1680" dirty="0">
                <a:solidFill>
                  <a:srgbClr val="4A4A45"/>
                </a:solidFill>
                <a:latin typeface="Lato" pitchFamily="34" charset="0"/>
                <a:ea typeface="Lato" pitchFamily="34" charset="-122"/>
                <a:cs typeface="Lato" pitchFamily="34" charset="-120"/>
              </a:rPr>
              <a:t>We gathered a diverse corpus of text data from various sources, including online articles, social media posts, and academic papers. This ensured a robust and representative dataset for our analysis.</a:t>
            </a:r>
            <a:endParaRPr lang="en-US" sz="1680" dirty="0"/>
          </a:p>
        </p:txBody>
      </p:sp>
      <p:sp>
        <p:nvSpPr>
          <p:cNvPr id="7" name="Text 5"/>
          <p:cNvSpPr/>
          <p:nvPr/>
        </p:nvSpPr>
        <p:spPr>
          <a:xfrm>
            <a:off x="4919782" y="1786176"/>
            <a:ext cx="2142768" cy="333137"/>
          </a:xfrm>
          <a:prstGeom prst="rect">
            <a:avLst/>
          </a:prstGeom>
          <a:noFill/>
          <a:ln/>
        </p:spPr>
        <p:txBody>
          <a:bodyPr wrap="none" rtlCol="0" anchor="t"/>
          <a:lstStyle/>
          <a:p>
            <a:pPr marL="0" indent="0">
              <a:lnSpc>
                <a:spcPts val="2624"/>
              </a:lnSpc>
              <a:buNone/>
            </a:pPr>
            <a:r>
              <a:rPr lang="en-US" sz="2100" b="1" dirty="0">
                <a:solidFill>
                  <a:srgbClr val="282824"/>
                </a:solidFill>
                <a:latin typeface="Lato" pitchFamily="34" charset="0"/>
                <a:ea typeface="Lato" pitchFamily="34" charset="-122"/>
                <a:cs typeface="Lato" pitchFamily="34" charset="-120"/>
              </a:rPr>
              <a:t>Preprocessing</a:t>
            </a:r>
            <a:endParaRPr lang="en-US" sz="2100" dirty="0"/>
          </a:p>
        </p:txBody>
      </p:sp>
      <p:sp>
        <p:nvSpPr>
          <p:cNvPr id="8" name="Text 6"/>
          <p:cNvSpPr/>
          <p:nvPr/>
        </p:nvSpPr>
        <p:spPr>
          <a:xfrm>
            <a:off x="4919782" y="2332553"/>
            <a:ext cx="2142768" cy="3413522"/>
          </a:xfrm>
          <a:prstGeom prst="rect">
            <a:avLst/>
          </a:prstGeom>
          <a:noFill/>
          <a:ln/>
        </p:spPr>
        <p:txBody>
          <a:bodyPr wrap="square" rtlCol="0" anchor="t"/>
          <a:lstStyle/>
          <a:p>
            <a:pPr marL="0" indent="0">
              <a:lnSpc>
                <a:spcPts val="2687"/>
              </a:lnSpc>
              <a:buNone/>
            </a:pPr>
            <a:r>
              <a:rPr lang="en-US" sz="1680" dirty="0">
                <a:solidFill>
                  <a:srgbClr val="4A4A45"/>
                </a:solidFill>
                <a:latin typeface="Lato" pitchFamily="34" charset="0"/>
                <a:ea typeface="Lato" pitchFamily="34" charset="-122"/>
                <a:cs typeface="Lato" pitchFamily="34" charset="-120"/>
              </a:rPr>
              <a:t>The raw text data was carefully preprocessed to remove noise, handle missing values, and standardize formatting. This step was crucial for improving the accuracy and reliability of our algorithms.</a:t>
            </a:r>
            <a:endParaRPr lang="en-US" sz="1680" dirty="0"/>
          </a:p>
        </p:txBody>
      </p:sp>
      <p:sp>
        <p:nvSpPr>
          <p:cNvPr id="9" name="Text 7"/>
          <p:cNvSpPr/>
          <p:nvPr/>
        </p:nvSpPr>
        <p:spPr>
          <a:xfrm>
            <a:off x="7590473" y="1786176"/>
            <a:ext cx="2142768" cy="666274"/>
          </a:xfrm>
          <a:prstGeom prst="rect">
            <a:avLst/>
          </a:prstGeom>
          <a:noFill/>
          <a:ln/>
        </p:spPr>
        <p:txBody>
          <a:bodyPr wrap="square" rtlCol="0" anchor="t"/>
          <a:lstStyle/>
          <a:p>
            <a:pPr marL="0" indent="0">
              <a:lnSpc>
                <a:spcPts val="2624"/>
              </a:lnSpc>
              <a:buNone/>
            </a:pPr>
            <a:r>
              <a:rPr lang="en-US" sz="2100" b="1" dirty="0">
                <a:solidFill>
                  <a:srgbClr val="282824"/>
                </a:solidFill>
                <a:latin typeface="Lato" pitchFamily="34" charset="0"/>
                <a:ea typeface="Lato" pitchFamily="34" charset="-122"/>
                <a:cs typeface="Lato" pitchFamily="34" charset="-120"/>
              </a:rPr>
              <a:t>Feature Engineering</a:t>
            </a:r>
            <a:endParaRPr lang="en-US" sz="2100" dirty="0"/>
          </a:p>
        </p:txBody>
      </p:sp>
      <p:sp>
        <p:nvSpPr>
          <p:cNvPr id="10" name="Text 8"/>
          <p:cNvSpPr/>
          <p:nvPr/>
        </p:nvSpPr>
        <p:spPr>
          <a:xfrm>
            <a:off x="7590473" y="2665690"/>
            <a:ext cx="2142768" cy="4778931"/>
          </a:xfrm>
          <a:prstGeom prst="rect">
            <a:avLst/>
          </a:prstGeom>
          <a:noFill/>
          <a:ln/>
        </p:spPr>
        <p:txBody>
          <a:bodyPr wrap="square" rtlCol="0" anchor="t"/>
          <a:lstStyle/>
          <a:p>
            <a:pPr marL="0" indent="0">
              <a:lnSpc>
                <a:spcPts val="2687"/>
              </a:lnSpc>
              <a:buNone/>
            </a:pPr>
            <a:r>
              <a:rPr lang="en-US" sz="1680" dirty="0">
                <a:solidFill>
                  <a:srgbClr val="4A4A45"/>
                </a:solidFill>
                <a:latin typeface="Lato" pitchFamily="34" charset="0"/>
                <a:ea typeface="Lato" pitchFamily="34" charset="-122"/>
                <a:cs typeface="Lato" pitchFamily="34" charset="-120"/>
              </a:rPr>
              <a:t>We engineered a set of informative features from the preprocessed text data, including word frequencies, sentiment, and named entities. These features were carefully selected to capture the most relevant aspects for the text processing and classification tasks.</a:t>
            </a:r>
            <a:endParaRPr lang="en-US" sz="1680" dirty="0"/>
          </a:p>
        </p:txBody>
      </p:sp>
      <p:sp>
        <p:nvSpPr>
          <p:cNvPr id="11" name="Text 9"/>
          <p:cNvSpPr/>
          <p:nvPr/>
        </p:nvSpPr>
        <p:spPr>
          <a:xfrm>
            <a:off x="10261163" y="1786176"/>
            <a:ext cx="2142768" cy="333137"/>
          </a:xfrm>
          <a:prstGeom prst="rect">
            <a:avLst/>
          </a:prstGeom>
          <a:noFill/>
          <a:ln/>
        </p:spPr>
        <p:txBody>
          <a:bodyPr wrap="none" rtlCol="0" anchor="t"/>
          <a:lstStyle/>
          <a:p>
            <a:pPr marL="0" indent="0">
              <a:lnSpc>
                <a:spcPts val="2624"/>
              </a:lnSpc>
              <a:buNone/>
            </a:pPr>
            <a:r>
              <a:rPr lang="en-US" sz="2100" b="1" dirty="0">
                <a:solidFill>
                  <a:srgbClr val="282824"/>
                </a:solidFill>
                <a:latin typeface="Lato" pitchFamily="34" charset="0"/>
                <a:ea typeface="Lato" pitchFamily="34" charset="-122"/>
                <a:cs typeface="Lato" pitchFamily="34" charset="-120"/>
              </a:rPr>
              <a:t>Model Training</a:t>
            </a:r>
            <a:endParaRPr lang="en-US" sz="2100" dirty="0"/>
          </a:p>
        </p:txBody>
      </p:sp>
      <p:sp>
        <p:nvSpPr>
          <p:cNvPr id="12" name="Text 10"/>
          <p:cNvSpPr/>
          <p:nvPr/>
        </p:nvSpPr>
        <p:spPr>
          <a:xfrm>
            <a:off x="10261163" y="2332553"/>
            <a:ext cx="2142768" cy="5120283"/>
          </a:xfrm>
          <a:prstGeom prst="rect">
            <a:avLst/>
          </a:prstGeom>
          <a:noFill/>
          <a:ln/>
        </p:spPr>
        <p:txBody>
          <a:bodyPr wrap="square" rtlCol="0" anchor="t"/>
          <a:lstStyle/>
          <a:p>
            <a:pPr marL="0" indent="0">
              <a:lnSpc>
                <a:spcPts val="2687"/>
              </a:lnSpc>
              <a:buNone/>
            </a:pPr>
            <a:r>
              <a:rPr lang="en-US" sz="1680" dirty="0">
                <a:solidFill>
                  <a:srgbClr val="4A4A45"/>
                </a:solidFill>
                <a:latin typeface="Lato" pitchFamily="34" charset="0"/>
                <a:ea typeface="Lato" pitchFamily="34" charset="-122"/>
                <a:cs typeface="Lato" pitchFamily="34" charset="-120"/>
              </a:rPr>
              <a:t>We trained a suite of state-of-the-art machine learning models, including supervised and unsupervised techniques, to perform the text processing and classification tasks. The models were tuned and optimized to achieve the best possible performance on the validation set.</a:t>
            </a:r>
            <a:endParaRPr lang="en-US" sz="16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104662"/>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Results</a:t>
            </a:r>
            <a:endParaRPr lang="en-US" sz="4374" dirty="0"/>
          </a:p>
        </p:txBody>
      </p:sp>
      <p:sp>
        <p:nvSpPr>
          <p:cNvPr id="5" name="Shape 3"/>
          <p:cNvSpPr/>
          <p:nvPr/>
        </p:nvSpPr>
        <p:spPr>
          <a:xfrm>
            <a:off x="2037993" y="2416969"/>
            <a:ext cx="499943" cy="499943"/>
          </a:xfrm>
          <a:prstGeom prst="roundRect">
            <a:avLst>
              <a:gd name="adj" fmla="val 26667"/>
            </a:avLst>
          </a:prstGeom>
          <a:solidFill>
            <a:srgbClr val="E1DBD0"/>
          </a:solidFill>
          <a:ln/>
        </p:spPr>
      </p:sp>
      <p:sp>
        <p:nvSpPr>
          <p:cNvPr id="6" name="Text 4"/>
          <p:cNvSpPr/>
          <p:nvPr/>
        </p:nvSpPr>
        <p:spPr>
          <a:xfrm>
            <a:off x="2191226" y="2458641"/>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7" name="Text 5"/>
          <p:cNvSpPr/>
          <p:nvPr/>
        </p:nvSpPr>
        <p:spPr>
          <a:xfrm>
            <a:off x="2760107" y="2493288"/>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Improved Accuracy</a:t>
            </a:r>
            <a:endParaRPr lang="en-US" sz="2187" dirty="0"/>
          </a:p>
        </p:txBody>
      </p:sp>
      <p:sp>
        <p:nvSpPr>
          <p:cNvPr id="8" name="Text 6"/>
          <p:cNvSpPr/>
          <p:nvPr/>
        </p:nvSpPr>
        <p:spPr>
          <a:xfrm>
            <a:off x="2760107" y="2973705"/>
            <a:ext cx="4444008"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NLP algorithm demonstrated a significant improvement in text classification accuracy, achieving over 90% precision on the test dataset.</a:t>
            </a:r>
            <a:endParaRPr lang="en-US" sz="1750" dirty="0"/>
          </a:p>
        </p:txBody>
      </p:sp>
      <p:sp>
        <p:nvSpPr>
          <p:cNvPr id="9" name="Shape 7"/>
          <p:cNvSpPr/>
          <p:nvPr/>
        </p:nvSpPr>
        <p:spPr>
          <a:xfrm>
            <a:off x="7426285" y="2416969"/>
            <a:ext cx="499943" cy="499943"/>
          </a:xfrm>
          <a:prstGeom prst="roundRect">
            <a:avLst>
              <a:gd name="adj" fmla="val 26667"/>
            </a:avLst>
          </a:prstGeom>
          <a:solidFill>
            <a:srgbClr val="E1DBD0"/>
          </a:solidFill>
          <a:ln/>
        </p:spPr>
      </p:sp>
      <p:sp>
        <p:nvSpPr>
          <p:cNvPr id="10" name="Text 8"/>
          <p:cNvSpPr/>
          <p:nvPr/>
        </p:nvSpPr>
        <p:spPr>
          <a:xfrm>
            <a:off x="7579519" y="2458641"/>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1" name="Text 9"/>
          <p:cNvSpPr/>
          <p:nvPr/>
        </p:nvSpPr>
        <p:spPr>
          <a:xfrm>
            <a:off x="8148399" y="2493288"/>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Robust Performance</a:t>
            </a:r>
            <a:endParaRPr lang="en-US" sz="2187" dirty="0"/>
          </a:p>
        </p:txBody>
      </p:sp>
      <p:sp>
        <p:nvSpPr>
          <p:cNvPr id="12" name="Text 10"/>
          <p:cNvSpPr/>
          <p:nvPr/>
        </p:nvSpPr>
        <p:spPr>
          <a:xfrm>
            <a:off x="8148399" y="2973705"/>
            <a:ext cx="4444008"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algorithm exhibited resilience to noisy and unstructured input data, maintaining consistent performance across diverse text genres and domains.</a:t>
            </a:r>
            <a:endParaRPr lang="en-US" sz="1750" dirty="0"/>
          </a:p>
        </p:txBody>
      </p:sp>
      <p:sp>
        <p:nvSpPr>
          <p:cNvPr id="13" name="Shape 11"/>
          <p:cNvSpPr/>
          <p:nvPr/>
        </p:nvSpPr>
        <p:spPr>
          <a:xfrm>
            <a:off x="2037993" y="4791075"/>
            <a:ext cx="499943" cy="499943"/>
          </a:xfrm>
          <a:prstGeom prst="roundRect">
            <a:avLst>
              <a:gd name="adj" fmla="val 26667"/>
            </a:avLst>
          </a:prstGeom>
          <a:solidFill>
            <a:srgbClr val="E1DBD0"/>
          </a:solidFill>
          <a:ln/>
        </p:spPr>
      </p:sp>
      <p:sp>
        <p:nvSpPr>
          <p:cNvPr id="14" name="Text 12"/>
          <p:cNvSpPr/>
          <p:nvPr/>
        </p:nvSpPr>
        <p:spPr>
          <a:xfrm>
            <a:off x="2191226" y="483274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5" name="Text 13"/>
          <p:cNvSpPr/>
          <p:nvPr/>
        </p:nvSpPr>
        <p:spPr>
          <a:xfrm>
            <a:off x="2760107" y="486739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Scalable and Efficient</a:t>
            </a:r>
            <a:endParaRPr lang="en-US" sz="2187" dirty="0"/>
          </a:p>
        </p:txBody>
      </p:sp>
      <p:sp>
        <p:nvSpPr>
          <p:cNvPr id="16" name="Text 14"/>
          <p:cNvSpPr/>
          <p:nvPr/>
        </p:nvSpPr>
        <p:spPr>
          <a:xfrm>
            <a:off x="2760107" y="5347811"/>
            <a:ext cx="4444008"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algorithm was able to process large volumes of text data efficiently, making it suitable for real-world applications with high throughput requirements.</a:t>
            </a:r>
            <a:endParaRPr lang="en-US" sz="1750" dirty="0"/>
          </a:p>
        </p:txBody>
      </p:sp>
      <p:sp>
        <p:nvSpPr>
          <p:cNvPr id="17" name="Shape 15"/>
          <p:cNvSpPr/>
          <p:nvPr/>
        </p:nvSpPr>
        <p:spPr>
          <a:xfrm>
            <a:off x="7426285" y="4791075"/>
            <a:ext cx="499943" cy="499943"/>
          </a:xfrm>
          <a:prstGeom prst="roundRect">
            <a:avLst>
              <a:gd name="adj" fmla="val 26667"/>
            </a:avLst>
          </a:prstGeom>
          <a:solidFill>
            <a:srgbClr val="E1DBD0"/>
          </a:solidFill>
          <a:ln/>
        </p:spPr>
      </p:sp>
      <p:sp>
        <p:nvSpPr>
          <p:cNvPr id="18" name="Text 16"/>
          <p:cNvSpPr/>
          <p:nvPr/>
        </p:nvSpPr>
        <p:spPr>
          <a:xfrm>
            <a:off x="7579519" y="483274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4</a:t>
            </a:r>
            <a:endParaRPr lang="en-US" sz="2624" dirty="0"/>
          </a:p>
        </p:txBody>
      </p:sp>
      <p:sp>
        <p:nvSpPr>
          <p:cNvPr id="19" name="Text 17"/>
          <p:cNvSpPr/>
          <p:nvPr/>
        </p:nvSpPr>
        <p:spPr>
          <a:xfrm>
            <a:off x="8148399" y="4867394"/>
            <a:ext cx="3142536"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Interpretable Predictions</a:t>
            </a:r>
            <a:endParaRPr lang="en-US" sz="2187" dirty="0"/>
          </a:p>
        </p:txBody>
      </p:sp>
      <p:sp>
        <p:nvSpPr>
          <p:cNvPr id="20" name="Text 18"/>
          <p:cNvSpPr/>
          <p:nvPr/>
        </p:nvSpPr>
        <p:spPr>
          <a:xfrm>
            <a:off x="8148399" y="5347811"/>
            <a:ext cx="4444008"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algorithm provided explainable predictions, offering insights into the key features and decision-making process, enabling better understanding and trust in the system.</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EFECE6">
              <a:alpha val="85000"/>
            </a:srgbClr>
          </a:solidFill>
          <a:ln/>
        </p:spPr>
      </p:sp>
      <p:sp>
        <p:nvSpPr>
          <p:cNvPr id="6" name="Text 3"/>
          <p:cNvSpPr/>
          <p:nvPr/>
        </p:nvSpPr>
        <p:spPr>
          <a:xfrm>
            <a:off x="2037993" y="1543407"/>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Discussion</a:t>
            </a:r>
            <a:endParaRPr lang="en-US" sz="4374" dirty="0"/>
          </a:p>
        </p:txBody>
      </p:sp>
      <p:sp>
        <p:nvSpPr>
          <p:cNvPr id="7" name="Shape 4"/>
          <p:cNvSpPr/>
          <p:nvPr/>
        </p:nvSpPr>
        <p:spPr>
          <a:xfrm>
            <a:off x="2037993" y="2571036"/>
            <a:ext cx="3370064" cy="4115157"/>
          </a:xfrm>
          <a:prstGeom prst="roundRect">
            <a:avLst>
              <a:gd name="adj" fmla="val 3956"/>
            </a:avLst>
          </a:prstGeom>
          <a:solidFill>
            <a:srgbClr val="E1DBD0"/>
          </a:solidFill>
          <a:ln/>
        </p:spPr>
      </p:sp>
      <p:sp>
        <p:nvSpPr>
          <p:cNvPr id="8" name="Text 5"/>
          <p:cNvSpPr/>
          <p:nvPr/>
        </p:nvSpPr>
        <p:spPr>
          <a:xfrm>
            <a:off x="2260163" y="2793206"/>
            <a:ext cx="2925723"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Insights and Implications</a:t>
            </a:r>
            <a:endParaRPr lang="en-US" sz="2187" dirty="0"/>
          </a:p>
        </p:txBody>
      </p:sp>
      <p:sp>
        <p:nvSpPr>
          <p:cNvPr id="9" name="Text 6"/>
          <p:cNvSpPr/>
          <p:nvPr/>
        </p:nvSpPr>
        <p:spPr>
          <a:xfrm>
            <a:off x="2260163" y="3487580"/>
            <a:ext cx="2925723" cy="2976444"/>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results reveal interesting insights into the strengths and limitations of the text processing and classification algorithms. These findings have important implications for real-world applications of NLP technology.</a:t>
            </a:r>
            <a:endParaRPr lang="en-US" sz="1750" dirty="0"/>
          </a:p>
        </p:txBody>
      </p:sp>
      <p:sp>
        <p:nvSpPr>
          <p:cNvPr id="10" name="Shape 7"/>
          <p:cNvSpPr/>
          <p:nvPr/>
        </p:nvSpPr>
        <p:spPr>
          <a:xfrm>
            <a:off x="5630228" y="2571036"/>
            <a:ext cx="3370064" cy="4115157"/>
          </a:xfrm>
          <a:prstGeom prst="roundRect">
            <a:avLst>
              <a:gd name="adj" fmla="val 3956"/>
            </a:avLst>
          </a:prstGeom>
          <a:solidFill>
            <a:srgbClr val="E1DBD0"/>
          </a:solidFill>
          <a:ln/>
        </p:spPr>
      </p:sp>
      <p:sp>
        <p:nvSpPr>
          <p:cNvPr id="11" name="Text 8"/>
          <p:cNvSpPr/>
          <p:nvPr/>
        </p:nvSpPr>
        <p:spPr>
          <a:xfrm>
            <a:off x="5852398" y="2793206"/>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Future Directions</a:t>
            </a:r>
            <a:endParaRPr lang="en-US" sz="2187" dirty="0"/>
          </a:p>
        </p:txBody>
      </p:sp>
      <p:sp>
        <p:nvSpPr>
          <p:cNvPr id="12" name="Text 9"/>
          <p:cNvSpPr/>
          <p:nvPr/>
        </p:nvSpPr>
        <p:spPr>
          <a:xfrm>
            <a:off x="5852398" y="3273623"/>
            <a:ext cx="2925723" cy="284321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study highlights areas for future research and development, such as improving model performance on edge cases and incorporating more advanced techniques like transfer learning.</a:t>
            </a:r>
            <a:endParaRPr lang="en-US" sz="1750" dirty="0"/>
          </a:p>
        </p:txBody>
      </p:sp>
      <p:sp>
        <p:nvSpPr>
          <p:cNvPr id="13" name="Shape 10"/>
          <p:cNvSpPr/>
          <p:nvPr/>
        </p:nvSpPr>
        <p:spPr>
          <a:xfrm>
            <a:off x="9222462" y="2571036"/>
            <a:ext cx="3370064" cy="4115157"/>
          </a:xfrm>
          <a:prstGeom prst="roundRect">
            <a:avLst>
              <a:gd name="adj" fmla="val 3956"/>
            </a:avLst>
          </a:prstGeom>
          <a:solidFill>
            <a:srgbClr val="E1DBD0"/>
          </a:solidFill>
          <a:ln/>
        </p:spPr>
      </p:sp>
      <p:sp>
        <p:nvSpPr>
          <p:cNvPr id="14" name="Text 11"/>
          <p:cNvSpPr/>
          <p:nvPr/>
        </p:nvSpPr>
        <p:spPr>
          <a:xfrm>
            <a:off x="9444633" y="2793206"/>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Practical Applications</a:t>
            </a:r>
            <a:endParaRPr lang="en-US" sz="2187" dirty="0"/>
          </a:p>
        </p:txBody>
      </p:sp>
      <p:sp>
        <p:nvSpPr>
          <p:cNvPr id="15" name="Text 12"/>
          <p:cNvSpPr/>
          <p:nvPr/>
        </p:nvSpPr>
        <p:spPr>
          <a:xfrm>
            <a:off x="9444633" y="3140393"/>
            <a:ext cx="2925723" cy="2976444"/>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algorithms demonstrated in this work could be applied to a variety of text-based tasks, from customer service chatbots to content moderation systems, with the potential to drive meaningful business and societal impacts.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728073"/>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Related Work</a:t>
            </a:r>
            <a:endParaRPr lang="en-US" sz="4374" dirty="0"/>
          </a:p>
        </p:txBody>
      </p:sp>
      <p:pic>
        <p:nvPicPr>
          <p:cNvPr id="5" name="Image 0" descr="preencoded.png"/>
          <p:cNvPicPr>
            <a:picLocks noChangeAspect="1"/>
          </p:cNvPicPr>
          <p:nvPr/>
        </p:nvPicPr>
        <p:blipFill>
          <a:blip r:embed="rId3"/>
          <a:stretch>
            <a:fillRect/>
          </a:stretch>
        </p:blipFill>
        <p:spPr>
          <a:xfrm>
            <a:off x="2037993" y="2866787"/>
            <a:ext cx="444341" cy="444341"/>
          </a:xfrm>
          <a:prstGeom prst="rect">
            <a:avLst/>
          </a:prstGeom>
        </p:spPr>
      </p:pic>
      <p:sp>
        <p:nvSpPr>
          <p:cNvPr id="6" name="Text 3"/>
          <p:cNvSpPr/>
          <p:nvPr/>
        </p:nvSpPr>
        <p:spPr>
          <a:xfrm>
            <a:off x="2037993" y="3533299"/>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Existing Literature</a:t>
            </a:r>
            <a:endParaRPr lang="en-US" sz="2187" dirty="0"/>
          </a:p>
        </p:txBody>
      </p:sp>
      <p:sp>
        <p:nvSpPr>
          <p:cNvPr id="7" name="Text 4"/>
          <p:cNvSpPr/>
          <p:nvPr/>
        </p:nvSpPr>
        <p:spPr>
          <a:xfrm>
            <a:off x="2037993" y="4013716"/>
            <a:ext cx="3295888" cy="2487811"/>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Extensive research has been done on text processing and classification algorithms in NLP. Previous studies have explored various techniques, from rule-based methods to machine learning approaches.</a:t>
            </a:r>
            <a:endParaRPr lang="en-US" sz="1750" dirty="0"/>
          </a:p>
        </p:txBody>
      </p:sp>
      <p:pic>
        <p:nvPicPr>
          <p:cNvPr id="8" name="Image 1" descr="preencoded.png"/>
          <p:cNvPicPr>
            <a:picLocks noChangeAspect="1"/>
          </p:cNvPicPr>
          <p:nvPr/>
        </p:nvPicPr>
        <p:blipFill>
          <a:blip r:embed="rId4"/>
          <a:stretch>
            <a:fillRect/>
          </a:stretch>
        </p:blipFill>
        <p:spPr>
          <a:xfrm>
            <a:off x="5667137" y="2866787"/>
            <a:ext cx="444341" cy="444341"/>
          </a:xfrm>
          <a:prstGeom prst="rect">
            <a:avLst/>
          </a:prstGeom>
        </p:spPr>
      </p:pic>
      <p:sp>
        <p:nvSpPr>
          <p:cNvPr id="9" name="Text 5"/>
          <p:cNvSpPr/>
          <p:nvPr/>
        </p:nvSpPr>
        <p:spPr>
          <a:xfrm>
            <a:off x="5667137" y="3533299"/>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Comparative Analysis</a:t>
            </a:r>
            <a:endParaRPr lang="en-US" sz="2187" dirty="0"/>
          </a:p>
        </p:txBody>
      </p:sp>
      <p:sp>
        <p:nvSpPr>
          <p:cNvPr id="10" name="Text 6"/>
          <p:cNvSpPr/>
          <p:nvPr/>
        </p:nvSpPr>
        <p:spPr>
          <a:xfrm>
            <a:off x="5667137" y="4013716"/>
            <a:ext cx="3296007" cy="2487811"/>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Researchers have compared the performance of different algorithms across various datasets and tasks, providing insights into their strengths, weaknesses, and suitability for different applications.</a:t>
            </a:r>
            <a:endParaRPr lang="en-US" sz="1750" dirty="0"/>
          </a:p>
        </p:txBody>
      </p:sp>
      <p:pic>
        <p:nvPicPr>
          <p:cNvPr id="11" name="Image 2" descr="preencoded.png"/>
          <p:cNvPicPr>
            <a:picLocks noChangeAspect="1"/>
          </p:cNvPicPr>
          <p:nvPr/>
        </p:nvPicPr>
        <p:blipFill>
          <a:blip r:embed="rId5"/>
          <a:stretch>
            <a:fillRect/>
          </a:stretch>
        </p:blipFill>
        <p:spPr>
          <a:xfrm>
            <a:off x="9296400" y="2866787"/>
            <a:ext cx="444341" cy="444341"/>
          </a:xfrm>
          <a:prstGeom prst="rect">
            <a:avLst/>
          </a:prstGeom>
        </p:spPr>
      </p:pic>
      <p:sp>
        <p:nvSpPr>
          <p:cNvPr id="12" name="Text 7"/>
          <p:cNvSpPr/>
          <p:nvPr/>
        </p:nvSpPr>
        <p:spPr>
          <a:xfrm>
            <a:off x="9296400" y="3533299"/>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Collaborative Efforts</a:t>
            </a:r>
            <a:endParaRPr lang="en-US" sz="2187" dirty="0"/>
          </a:p>
        </p:txBody>
      </p:sp>
      <p:sp>
        <p:nvSpPr>
          <p:cNvPr id="13" name="Text 8"/>
          <p:cNvSpPr/>
          <p:nvPr/>
        </p:nvSpPr>
        <p:spPr>
          <a:xfrm>
            <a:off x="9296400" y="4013716"/>
            <a:ext cx="3296007" cy="2132409"/>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The NLP community has a long history of collaboration, with researchers and practitioners sharing their findings, datasets, and open-source tools to advance the field.</a:t>
            </a:r>
            <a:endParaRPr lang="en-US" sz="175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TotalTime>
  <Words>1289</Words>
  <Application>Microsoft Office PowerPoint</Application>
  <PresentationFormat>Custom</PresentationFormat>
  <Paragraphs>93</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Lato</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7</cp:revision>
  <dcterms:created xsi:type="dcterms:W3CDTF">2024-03-29T03:09:44Z</dcterms:created>
  <dcterms:modified xsi:type="dcterms:W3CDTF">2024-03-29T03:57:55Z</dcterms:modified>
</cp:coreProperties>
</file>