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8" r:id="rId5"/>
    <p:sldId id="269" r:id="rId6"/>
    <p:sldId id="266" r:id="rId7"/>
    <p:sldId id="270" r:id="rId8"/>
    <p:sldId id="271" r:id="rId9"/>
    <p:sldId id="272" r:id="rId10"/>
    <p:sldId id="275" r:id="rId11"/>
    <p:sldId id="274" r:id="rId12"/>
    <p:sldId id="277" r:id="rId13"/>
    <p:sldId id="278" r:id="rId14"/>
    <p:sldId id="282" r:id="rId15"/>
    <p:sldId id="276" r:id="rId16"/>
    <p:sldId id="279" r:id="rId17"/>
    <p:sldId id="283" r:id="rId18"/>
    <p:sldId id="265" r:id="rId1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4" d="100"/>
          <a:sy n="74" d="100"/>
        </p:scale>
        <p:origin x="171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950" b="1" i="0">
                <a:solidFill>
                  <a:schemeClr val="bg1"/>
                </a:solidFill>
                <a:latin typeface="Arial" panose="020B0604020202020204"/>
                <a:cs typeface="Arial" panose="020B0604020202020204"/>
              </a:defRPr>
            </a:lvl1pPr>
          </a:lstStyle>
          <a:p>
            <a:pPr marL="38100">
              <a:lnSpc>
                <a:spcPct val="100000"/>
              </a:lnSpc>
              <a:spcBef>
                <a:spcPts val="5"/>
              </a:spcBef>
            </a:pPr>
            <a:fld id="{81D60167-4931-47E6-BA6A-407CBD079E47}" type="slidenum">
              <a:rPr spc="-5" dirty="0"/>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6EC0"/>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950" b="1" i="0">
                <a:solidFill>
                  <a:schemeClr val="bg1"/>
                </a:solidFill>
                <a:latin typeface="Arial" panose="020B0604020202020204"/>
                <a:cs typeface="Arial" panose="020B0604020202020204"/>
              </a:defRPr>
            </a:lvl1pPr>
          </a:lstStyle>
          <a:p>
            <a:pPr marL="38100">
              <a:lnSpc>
                <a:spcPct val="100000"/>
              </a:lnSpc>
              <a:spcBef>
                <a:spcPts val="5"/>
              </a:spcBef>
            </a:pPr>
            <a:fld id="{81D60167-4931-47E6-BA6A-407CBD079E47}" type="slidenum">
              <a:rPr spc="-5" dirty="0"/>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6EC0"/>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950" b="1" i="0">
                <a:solidFill>
                  <a:schemeClr val="bg1"/>
                </a:solidFill>
                <a:latin typeface="Arial" panose="020B0604020202020204"/>
                <a:cs typeface="Arial" panose="020B0604020202020204"/>
              </a:defRPr>
            </a:lvl1pPr>
          </a:lstStyle>
          <a:p>
            <a:pPr marL="38100">
              <a:lnSpc>
                <a:spcPct val="100000"/>
              </a:lnSpc>
              <a:spcBef>
                <a:spcPts val="5"/>
              </a:spcBef>
            </a:pPr>
            <a:fld id="{81D60167-4931-47E6-BA6A-407CBD079E47}" type="slidenum">
              <a:rPr spc="-5" dirty="0"/>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006EC0"/>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950" b="1" i="0">
                <a:solidFill>
                  <a:schemeClr val="bg1"/>
                </a:solidFill>
                <a:latin typeface="Arial" panose="020B0604020202020204"/>
                <a:cs typeface="Arial" panose="020B0604020202020204"/>
              </a:defRPr>
            </a:lvl1pPr>
          </a:lstStyle>
          <a:p>
            <a:pPr marL="38100">
              <a:lnSpc>
                <a:spcPct val="100000"/>
              </a:lnSpc>
              <a:spcBef>
                <a:spcPts val="5"/>
              </a:spcBef>
            </a:pPr>
            <a:fld id="{81D60167-4931-47E6-BA6A-407CBD079E47}" type="slidenum">
              <a:rPr spc="-5" dirty="0"/>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950" b="1" i="0">
                <a:solidFill>
                  <a:schemeClr val="bg1"/>
                </a:solidFill>
                <a:latin typeface="Arial" panose="020B0604020202020204"/>
                <a:cs typeface="Arial" panose="020B0604020202020204"/>
              </a:defRPr>
            </a:lvl1pPr>
          </a:lstStyle>
          <a:p>
            <a:pPr marL="38100">
              <a:lnSpc>
                <a:spcPct val="100000"/>
              </a:lnSpc>
              <a:spcBef>
                <a:spcPts val="5"/>
              </a:spcBef>
            </a:pPr>
            <a:fld id="{81D60167-4931-47E6-BA6A-407CBD079E47}" type="slidenum">
              <a:rPr spc="-5" dirty="0"/>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5333999"/>
            <a:ext cx="9144000" cy="1523999"/>
          </a:xfrm>
          <a:prstGeom prst="rect">
            <a:avLst/>
          </a:prstGeom>
        </p:spPr>
      </p:pic>
      <p:sp>
        <p:nvSpPr>
          <p:cNvPr id="17" name="bg object 17"/>
          <p:cNvSpPr/>
          <p:nvPr/>
        </p:nvSpPr>
        <p:spPr>
          <a:xfrm>
            <a:off x="0" y="5410199"/>
            <a:ext cx="9144000" cy="1447800"/>
          </a:xfrm>
          <a:custGeom>
            <a:avLst/>
            <a:gdLst/>
            <a:ahLst/>
            <a:cxnLst/>
            <a:rect l="l" t="t" r="r" b="b"/>
            <a:pathLst>
              <a:path w="9144000" h="1447800">
                <a:moveTo>
                  <a:pt x="9144000" y="0"/>
                </a:moveTo>
                <a:lnTo>
                  <a:pt x="8884539" y="84201"/>
                </a:lnTo>
                <a:lnTo>
                  <a:pt x="8205089" y="296037"/>
                </a:lnTo>
                <a:lnTo>
                  <a:pt x="7627112" y="464883"/>
                </a:lnTo>
                <a:lnTo>
                  <a:pt x="7135495" y="598614"/>
                </a:lnTo>
                <a:lnTo>
                  <a:pt x="6718554" y="703783"/>
                </a:lnTo>
                <a:lnTo>
                  <a:pt x="6367399" y="785787"/>
                </a:lnTo>
                <a:lnTo>
                  <a:pt x="6027420" y="858913"/>
                </a:lnTo>
                <a:lnTo>
                  <a:pt x="5697093" y="923594"/>
                </a:lnTo>
                <a:lnTo>
                  <a:pt x="5375021" y="980300"/>
                </a:lnTo>
                <a:lnTo>
                  <a:pt x="5104384" y="1022908"/>
                </a:lnTo>
                <a:lnTo>
                  <a:pt x="4837557" y="1060246"/>
                </a:lnTo>
                <a:lnTo>
                  <a:pt x="4530217" y="1097572"/>
                </a:lnTo>
                <a:lnTo>
                  <a:pt x="4225417" y="1128585"/>
                </a:lnTo>
                <a:lnTo>
                  <a:pt x="3921887" y="1153731"/>
                </a:lnTo>
                <a:lnTo>
                  <a:pt x="3574288" y="1175893"/>
                </a:lnTo>
                <a:lnTo>
                  <a:pt x="3224149" y="1191666"/>
                </a:lnTo>
                <a:lnTo>
                  <a:pt x="2824226" y="1202601"/>
                </a:lnTo>
                <a:lnTo>
                  <a:pt x="2275713" y="1207592"/>
                </a:lnTo>
                <a:lnTo>
                  <a:pt x="0" y="1167168"/>
                </a:lnTo>
                <a:lnTo>
                  <a:pt x="0" y="1447800"/>
                </a:lnTo>
                <a:lnTo>
                  <a:pt x="9144000" y="1447800"/>
                </a:lnTo>
                <a:lnTo>
                  <a:pt x="9144000" y="1207592"/>
                </a:lnTo>
                <a:lnTo>
                  <a:pt x="9144000" y="0"/>
                </a:lnTo>
                <a:close/>
              </a:path>
            </a:pathLst>
          </a:custGeom>
          <a:solidFill>
            <a:srgbClr val="7A7A7A">
              <a:alpha val="45097"/>
            </a:srgbClr>
          </a:solidFill>
        </p:spPr>
        <p:txBody>
          <a:bodyPr wrap="square" lIns="0" tIns="0" rIns="0" bIns="0" rtlCol="0"/>
          <a:lstStyle/>
          <a:p/>
        </p:txBody>
      </p:sp>
      <p:sp>
        <p:nvSpPr>
          <p:cNvPr id="18" name="bg object 18"/>
          <p:cNvSpPr/>
          <p:nvPr/>
        </p:nvSpPr>
        <p:spPr>
          <a:xfrm>
            <a:off x="0" y="0"/>
            <a:ext cx="9144000" cy="914400"/>
          </a:xfrm>
          <a:custGeom>
            <a:avLst/>
            <a:gdLst/>
            <a:ahLst/>
            <a:cxnLst/>
            <a:rect l="l" t="t" r="r" b="b"/>
            <a:pathLst>
              <a:path w="9144000" h="914400">
                <a:moveTo>
                  <a:pt x="9144000" y="0"/>
                </a:moveTo>
                <a:lnTo>
                  <a:pt x="0" y="0"/>
                </a:lnTo>
                <a:lnTo>
                  <a:pt x="0" y="914400"/>
                </a:lnTo>
                <a:lnTo>
                  <a:pt x="9144000" y="914400"/>
                </a:lnTo>
                <a:lnTo>
                  <a:pt x="9144000" y="0"/>
                </a:lnTo>
                <a:close/>
              </a:path>
            </a:pathLst>
          </a:custGeom>
          <a:solidFill>
            <a:srgbClr val="2D6FA0"/>
          </a:solidFill>
        </p:spPr>
        <p:txBody>
          <a:bodyPr wrap="square" lIns="0" tIns="0" rIns="0" bIns="0" rtlCol="0"/>
          <a:lstStyle/>
          <a:p/>
        </p:txBody>
      </p:sp>
      <p:sp>
        <p:nvSpPr>
          <p:cNvPr id="2" name="Holder 2"/>
          <p:cNvSpPr>
            <a:spLocks noGrp="1"/>
          </p:cNvSpPr>
          <p:nvPr>
            <p:ph type="title"/>
          </p:nvPr>
        </p:nvSpPr>
        <p:spPr>
          <a:xfrm>
            <a:off x="1852422" y="2843910"/>
            <a:ext cx="5439155" cy="1122679"/>
          </a:xfrm>
          <a:prstGeom prst="rect">
            <a:avLst/>
          </a:prstGeom>
        </p:spPr>
        <p:txBody>
          <a:bodyPr wrap="square" lIns="0" tIns="0" rIns="0" bIns="0">
            <a:spAutoFit/>
          </a:bodyPr>
          <a:lstStyle>
            <a:lvl1pPr>
              <a:defRPr sz="7200" b="1" i="0">
                <a:solidFill>
                  <a:srgbClr val="006EC0"/>
                </a:solidFill>
                <a:latin typeface="Arial" panose="020B0604020202020204"/>
                <a:cs typeface="Arial" panose="020B0604020202020204"/>
              </a:defRPr>
            </a:lvl1pPr>
          </a:lstStyle>
          <a:p/>
        </p:txBody>
      </p:sp>
      <p:sp>
        <p:nvSpPr>
          <p:cNvPr id="3" name="Holder 3"/>
          <p:cNvSpPr>
            <a:spLocks noGrp="1"/>
          </p:cNvSpPr>
          <p:nvPr>
            <p:ph type="body" idx="1"/>
          </p:nvPr>
        </p:nvSpPr>
        <p:spPr>
          <a:xfrm>
            <a:off x="402716" y="2432050"/>
            <a:ext cx="8368030" cy="1650364"/>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821546" y="6643649"/>
            <a:ext cx="143509" cy="160020"/>
          </a:xfrm>
          <a:prstGeom prst="rect">
            <a:avLst/>
          </a:prstGeom>
        </p:spPr>
        <p:txBody>
          <a:bodyPr wrap="square" lIns="0" tIns="0" rIns="0" bIns="0">
            <a:spAutoFit/>
          </a:bodyPr>
          <a:lstStyle>
            <a:lvl1pPr>
              <a:defRPr sz="950" b="1" i="0">
                <a:solidFill>
                  <a:schemeClr val="bg1"/>
                </a:solidFill>
                <a:latin typeface="Arial" panose="020B0604020202020204"/>
                <a:cs typeface="Arial" panose="020B0604020202020204"/>
              </a:defRPr>
            </a:lvl1pPr>
          </a:lstStyle>
          <a:p>
            <a:pPr marL="38100">
              <a:lnSpc>
                <a:spcPct val="100000"/>
              </a:lnSpc>
              <a:spcBef>
                <a:spcPts val="5"/>
              </a:spcBef>
            </a:pPr>
            <a:fld id="{81D60167-4931-47E6-BA6A-407CBD079E47}" type="slidenum">
              <a:rPr spc="-5" dirty="0"/>
            </a:fld>
            <a:endParaRPr spc="-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334756" y="76200"/>
            <a:ext cx="647700" cy="733044"/>
          </a:xfrm>
          <a:prstGeom prst="rect">
            <a:avLst/>
          </a:prstGeom>
        </p:spPr>
      </p:pic>
      <p:sp>
        <p:nvSpPr>
          <p:cNvPr id="3" name="object 3"/>
          <p:cNvSpPr txBox="1">
            <a:spLocks noGrp="1"/>
          </p:cNvSpPr>
          <p:nvPr>
            <p:ph type="title"/>
          </p:nvPr>
        </p:nvSpPr>
        <p:spPr>
          <a:xfrm>
            <a:off x="1981200" y="304850"/>
            <a:ext cx="5958840" cy="397738"/>
          </a:xfrm>
          <a:prstGeom prst="rect">
            <a:avLst/>
          </a:prstGeom>
        </p:spPr>
        <p:txBody>
          <a:bodyPr vert="horz" wrap="square" lIns="0" tIns="635" rIns="0" bIns="0" rtlCol="0">
            <a:spAutoFit/>
          </a:bodyPr>
          <a:lstStyle/>
          <a:p>
            <a:pPr marL="12700" marR="5080" indent="1289685">
              <a:lnSpc>
                <a:spcPct val="103000"/>
              </a:lnSpc>
              <a:spcBef>
                <a:spcPts val="5"/>
              </a:spcBef>
            </a:pPr>
            <a:r>
              <a:rPr sz="2600" dirty="0">
                <a:solidFill>
                  <a:srgbClr val="FFFF00"/>
                </a:solidFill>
                <a:latin typeface="Times New Roman" panose="02020603050405020304" pitchFamily="18" charset="0"/>
                <a:cs typeface="Times New Roman" panose="02020603050405020304" pitchFamily="18" charset="0"/>
              </a:rPr>
              <a:t>P</a:t>
            </a:r>
            <a:r>
              <a:rPr lang="en-US" sz="2600" dirty="0">
                <a:solidFill>
                  <a:srgbClr val="FFFF00"/>
                </a:solidFill>
                <a:latin typeface="Times New Roman" panose="02020603050405020304" pitchFamily="18" charset="0"/>
                <a:cs typeface="Times New Roman" panose="02020603050405020304" pitchFamily="18" charset="0"/>
              </a:rPr>
              <a:t>ROJECT WORK</a:t>
            </a:r>
            <a:endParaRPr sz="26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fld>
            <a:endParaRPr spc="-5" dirty="0"/>
          </a:p>
        </p:txBody>
      </p:sp>
      <p:sp>
        <p:nvSpPr>
          <p:cNvPr id="7" name="TextBox 6"/>
          <p:cNvSpPr txBox="1"/>
          <p:nvPr/>
        </p:nvSpPr>
        <p:spPr>
          <a:xfrm>
            <a:off x="861822" y="1676141"/>
            <a:ext cx="7420356" cy="953135"/>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Stress Detection through Facial Expression Using Machine Learning and Image Processing</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43000" y="3184525"/>
            <a:ext cx="7464425" cy="798830"/>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Supervisor:</a:t>
            </a:r>
            <a:endParaRPr lang="en-IN" sz="2200" dirty="0">
              <a:latin typeface="Times New Roman" panose="02020603050405020304" pitchFamily="18" charset="0"/>
              <a:cs typeface="Times New Roman" panose="02020603050405020304" pitchFamily="18" charset="0"/>
            </a:endParaRPr>
          </a:p>
          <a:p>
            <a:r>
              <a:rPr lang="pt-BR" sz="2200" b="1" i="0" dirty="0">
                <a:solidFill>
                  <a:srgbClr val="3A3A3A"/>
                </a:solidFill>
                <a:effectLst/>
                <a:latin typeface="Times New Roman" panose="02020603050405020304" pitchFamily="18" charset="0"/>
                <a:cs typeface="Times New Roman" panose="02020603050405020304" pitchFamily="18" charset="0"/>
              </a:rPr>
              <a:t>Ms. C S L Vijaya Durga</a:t>
            </a:r>
            <a:r>
              <a:rPr lang="pt-BR" sz="2200" b="1" dirty="0">
                <a:solidFill>
                  <a:srgbClr val="3A3A3A"/>
                </a:solidFill>
                <a:latin typeface="Times New Roman" panose="02020603050405020304" pitchFamily="18" charset="0"/>
                <a:cs typeface="Times New Roman" panose="02020603050405020304" pitchFamily="18" charset="0"/>
              </a:rPr>
              <a:t> </a:t>
            </a:r>
            <a:r>
              <a:rPr lang="en-IN" sz="2400" b="0" i="0" dirty="0">
                <a:solidFill>
                  <a:schemeClr val="tx1">
                    <a:lumMod val="75000"/>
                    <a:lumOff val="25000"/>
                  </a:schemeClr>
                </a:solidFill>
                <a:effectLst/>
                <a:latin typeface="Times New Roman" panose="02020603050405020304" pitchFamily="18" charset="0"/>
                <a:cs typeface="Times New Roman" panose="02020603050405020304" pitchFamily="18" charset="0"/>
              </a:rPr>
              <a:t>Assistant Professor</a:t>
            </a:r>
            <a:endParaRPr lang="en-IN" sz="2200" dirty="0"/>
          </a:p>
        </p:txBody>
      </p:sp>
      <p:sp>
        <p:nvSpPr>
          <p:cNvPr id="5" name="TextBox 4"/>
          <p:cNvSpPr txBox="1"/>
          <p:nvPr/>
        </p:nvSpPr>
        <p:spPr>
          <a:xfrm>
            <a:off x="5670308" y="4876800"/>
            <a:ext cx="3487547" cy="132207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Presented by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k.Lohith – 21951A1238</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A.Jashwanth-21951A1232</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S.Prudhvi – 22955A1207</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0" y="381000"/>
            <a:ext cx="3429000" cy="492443"/>
          </a:xfrm>
          <a:prstGeom prst="rect">
            <a:avLst/>
          </a:prstGeom>
          <a:noFill/>
        </p:spPr>
        <p:txBody>
          <a:bodyPr wrap="square" rtlCol="0">
            <a:spAutoFit/>
          </a:bodyPr>
          <a:lstStyle/>
          <a:p>
            <a:r>
              <a:rPr lang="en-IN" sz="2600" b="1" i="0" dirty="0">
                <a:solidFill>
                  <a:srgbClr val="FFFF00"/>
                </a:solidFill>
                <a:effectLst/>
                <a:latin typeface="Times New Roman" panose="02020603050405020304" pitchFamily="18" charset="0"/>
                <a:cs typeface="Times New Roman" panose="02020603050405020304" pitchFamily="18" charset="0"/>
              </a:rPr>
              <a:t>Objectives</a:t>
            </a: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990600" y="1295400"/>
            <a:ext cx="7391400"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Utilize system cameras and the Haar Cascade algorithm to detect facial expressions in real-time, providing a continuous stream of data for stress assessment.</a:t>
            </a:r>
            <a:endParaRPr lang="en-US" sz="2200"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Address challenges such as noise and false positives in the collected data through rigorous pre-processing techniques and the potential integration of expert-based suggestions.</a:t>
            </a:r>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Develop a comprehensive approach that integrates insights from facial expressions and  emotions to provide accurate and timely stress assessment.</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888683"/>
            <a:ext cx="7609205" cy="5525770"/>
          </a:xfrm>
          <a:prstGeom prst="rect">
            <a:avLst/>
          </a:prstGeom>
          <a:noFill/>
        </p:spPr>
        <p:txBody>
          <a:bodyPr wrap="square" rtlCol="0">
            <a:noAutofit/>
          </a:bodyPr>
          <a:lstStyle/>
          <a:p>
            <a:pPr algn="just"/>
            <a:r>
              <a:rPr lang="en-IN" sz="2400" b="1" dirty="0">
                <a:latin typeface="Times New Roman" panose="02020603050405020304" pitchFamily="18" charset="0"/>
                <a:cs typeface="Times New Roman" panose="02020603050405020304" pitchFamily="18" charset="0"/>
              </a:rPr>
              <a:t>1. Data Collection </a:t>
            </a:r>
            <a:r>
              <a:rPr lang="en-IN"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r>
              <a:rPr lang="en-IN" sz="2200" b="1" dirty="0">
                <a:latin typeface="Times New Roman" panose="02020603050405020304" pitchFamily="18" charset="0"/>
                <a:cs typeface="Times New Roman" panose="02020603050405020304" pitchFamily="18" charset="0"/>
              </a:rPr>
              <a:t>Facial Expression Analysis: </a:t>
            </a:r>
            <a:r>
              <a:rPr lang="en-IN" sz="2200" dirty="0">
                <a:latin typeface="Times New Roman" panose="02020603050405020304" pitchFamily="18" charset="0"/>
                <a:cs typeface="Times New Roman" panose="02020603050405020304" pitchFamily="18" charset="0"/>
              </a:rPr>
              <a:t>Gather a diverse dataset of facial images from people , representing a range of stress levels.These images can be captured through webcams or other imaging devices commonly used in the workplace.</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 Ensure the dataset includes a sufficient number of samples with various stress indicators, such as furrowed brows, tense muscles,</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and variations in skin tone. </a:t>
            </a:r>
            <a:endParaRPr lang="en-IN" sz="22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2. Data Pre-processing:</a:t>
            </a:r>
            <a:endParaRPr lang="en-IN" sz="2400" b="1"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 Use the appropriate preprocessing methods to improve the face image quality. This could involve normalising illumination, reducing noise, and resizing images.</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 Use methods like deep learning-based facial landmark recognition models or facial feature detection algorithms to find and extract facial landmarks. These reference points will be essential for identifying and evaluating pertinent facial characteristics.</a:t>
            </a:r>
            <a:endParaRPr lang="en-IN" sz="22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TextBox 3"/>
          <p:cNvSpPr txBox="1"/>
          <p:nvPr/>
        </p:nvSpPr>
        <p:spPr>
          <a:xfrm>
            <a:off x="3048000" y="228600"/>
            <a:ext cx="2819400" cy="491490"/>
          </a:xfrm>
          <a:prstGeom prst="rect">
            <a:avLst/>
          </a:prstGeom>
          <a:noFill/>
        </p:spPr>
        <p:txBody>
          <a:bodyPr wrap="square" rtlCol="0">
            <a:spAutoFit/>
          </a:bodyPr>
          <a:lstStyle/>
          <a:p>
            <a:r>
              <a:rPr lang="en-IN" sz="2600" b="1" dirty="0">
                <a:solidFill>
                  <a:srgbClr val="FFFF00"/>
                </a:solidFill>
                <a:latin typeface="Times New Roman" panose="02020603050405020304" pitchFamily="18" charset="0"/>
                <a:cs typeface="Times New Roman" panose="02020603050405020304" pitchFamily="18" charset="0"/>
              </a:rPr>
              <a:t>Methodology </a:t>
            </a:r>
            <a:endParaRPr lang="en-IN" sz="2600" b="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635" y="890905"/>
            <a:ext cx="8381365" cy="5876290"/>
          </a:xfrm>
          <a:prstGeom prst="rect">
            <a:avLst/>
          </a:prstGeom>
          <a:noFill/>
        </p:spPr>
        <p:txBody>
          <a:bodyPr wrap="square" rtlCol="0">
            <a:noAutofit/>
          </a:bodyPr>
          <a:lstStyle/>
          <a:p>
            <a:pPr algn="just"/>
            <a:r>
              <a:rPr lang="en-IN" sz="2400" b="1" dirty="0">
                <a:latin typeface="Times New Roman" panose="02020603050405020304" pitchFamily="18" charset="0"/>
                <a:cs typeface="Times New Roman" panose="02020603050405020304" pitchFamily="18" charset="0"/>
              </a:rPr>
              <a:t>3. Feature Extraction:</a:t>
            </a:r>
            <a:endParaRPr lang="en-IN" sz="2400" b="1"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 Make use of the derived facial landmarks to locate and extract pertinent face characteristics—like eye movements—that are linked to stress.</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 Use the proper image processing methods to quantify these facial traits, such as statistical measurements, gradient analysis, and texture analysis.</a:t>
            </a:r>
            <a:endParaRPr lang="en-IN" sz="22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4. Stress Level Classification:</a:t>
            </a:r>
            <a:endParaRPr lang="en-IN" sz="2400" b="1"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Prepare Labeled Dataset: Collect facial images and corresponding stress levels, obtained physiological measurements, or behavioral observations.</a:t>
            </a: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Utilize Machine Learning Algorithms: Train a stress level classification model using machine learning algorithms such as support vector machines, or random forests. Input extracted facial features and their stress labels for training, employing techniques like cross-validation for model validation.</a:t>
            </a:r>
            <a:endParaRPr lang="en-IN" sz="2200" dirty="0">
              <a:latin typeface="Times New Roman" panose="02020603050405020304" pitchFamily="18" charset="0"/>
              <a:cs typeface="Times New Roman" panose="02020603050405020304" pitchFamily="18" charset="0"/>
            </a:endParaRPr>
          </a:p>
          <a:p>
            <a:endParaRPr lang="en-IN" dirty="0"/>
          </a:p>
        </p:txBody>
      </p:sp>
      <p:sp>
        <p:nvSpPr>
          <p:cNvPr id="5" name="TextBox 4"/>
          <p:cNvSpPr txBox="1"/>
          <p:nvPr/>
        </p:nvSpPr>
        <p:spPr>
          <a:xfrm>
            <a:off x="3276600" y="398522"/>
            <a:ext cx="4114800" cy="492443"/>
          </a:xfrm>
          <a:prstGeom prst="rect">
            <a:avLst/>
          </a:prstGeom>
          <a:noFill/>
        </p:spPr>
        <p:txBody>
          <a:bodyPr wrap="square">
            <a:spAutoFit/>
          </a:bodyPr>
          <a:lstStyle/>
          <a:p>
            <a:r>
              <a:rPr lang="en-IN" sz="2600" b="1" dirty="0">
                <a:solidFill>
                  <a:srgbClr val="FFFF00"/>
                </a:solidFill>
                <a:latin typeface="Times New Roman" panose="02020603050405020304" pitchFamily="18" charset="0"/>
                <a:cs typeface="Times New Roman" panose="02020603050405020304" pitchFamily="18" charset="0"/>
              </a:rPr>
              <a:t>Methodology</a:t>
            </a:r>
            <a:r>
              <a:rPr lang="en-IN" sz="1800" dirty="0">
                <a:solidFill>
                  <a:srgbClr val="FFFF00"/>
                </a:solidFill>
                <a:latin typeface="Times New Roman" panose="02020603050405020304" pitchFamily="18" charset="0"/>
                <a:cs typeface="Times New Roman" panose="02020603050405020304" pitchFamily="18" charset="0"/>
              </a:rPr>
              <a:t> </a:t>
            </a:r>
            <a:endParaRPr lang="en-IN" sz="18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52400" y="868045"/>
            <a:ext cx="8543925" cy="5121910"/>
          </a:xfrm>
          <a:prstGeom prst="rect">
            <a:avLst/>
          </a:prstGeom>
          <a:noFill/>
        </p:spPr>
        <p:txBody>
          <a:bodyPr wrap="square" rtlCol="0" anchor="t">
            <a:noAutofit/>
          </a:bodyPr>
          <a:lstStyle/>
          <a:p>
            <a:pPr algn="just"/>
            <a:r>
              <a:rPr lang="en-US" sz="2800" b="1" dirty="0">
                <a:latin typeface="Times New Roman" panose="02020603050405020304" pitchFamily="18" charset="0"/>
                <a:cs typeface="Times New Roman" panose="02020603050405020304" pitchFamily="18" charset="0"/>
              </a:rPr>
              <a:t>5. Real-Time Stress Detection:</a:t>
            </a:r>
            <a:endParaRPr lang="en-US" sz="2800" b="1"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Deploy Trained Model: Integrate the trained model into a real-time system capable of processing images or videos of IT professionals in their work environment.</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Continuous Monitoring: Continuously capture and preprocess incoming images or video frames in real-time. Apply the trained model to classify preprocessed data as stressed or relaxed based on facial features. Implement appropriate thresholds or confidence levels for stress level determination and trigger actions or notifications accordingly.</a:t>
            </a:r>
            <a:endParaRPr lang="en-US" sz="22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6. Monitoring and Refinement:</a:t>
            </a:r>
            <a:endParaRPr lang="en-US" sz="2800" b="1"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Continuous Improvement: Monitor system performance and collect user feedback. Analyze misclassifications or false positives/negatives to identify patterns for model accuracy enhancement.</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Regular Updates: Update the model regularly by retraining with new data or fine-tuning existing models to adapt to changing scenarios and improve overall performance.</a:t>
            </a:r>
            <a:endParaRPr lang="en-US" sz="2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276600" y="398522"/>
            <a:ext cx="4114800" cy="492443"/>
          </a:xfrm>
          <a:prstGeom prst="rect">
            <a:avLst/>
          </a:prstGeom>
          <a:noFill/>
        </p:spPr>
        <p:txBody>
          <a:bodyPr wrap="square">
            <a:spAutoFit/>
          </a:bodyPr>
          <a:lstStyle/>
          <a:p>
            <a:r>
              <a:rPr lang="en-IN" sz="2600" b="1" dirty="0">
                <a:solidFill>
                  <a:srgbClr val="FFFF00"/>
                </a:solidFill>
                <a:latin typeface="Times New Roman" panose="02020603050405020304" pitchFamily="18" charset="0"/>
                <a:cs typeface="Times New Roman" panose="02020603050405020304" pitchFamily="18" charset="0"/>
              </a:rPr>
              <a:t>Methodology</a:t>
            </a:r>
            <a:r>
              <a:rPr lang="en-IN" sz="1800" dirty="0">
                <a:solidFill>
                  <a:srgbClr val="FFFF00"/>
                </a:solidFill>
                <a:latin typeface="Times New Roman" panose="02020603050405020304" pitchFamily="18" charset="0"/>
                <a:cs typeface="Times New Roman" panose="02020603050405020304" pitchFamily="18" charset="0"/>
              </a:rPr>
              <a:t> </a:t>
            </a:r>
            <a:endParaRPr lang="en-IN" sz="18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381000"/>
            <a:ext cx="3962400" cy="492443"/>
          </a:xfrm>
          <a:prstGeom prst="rect">
            <a:avLst/>
          </a:prstGeom>
          <a:noFill/>
        </p:spPr>
        <p:txBody>
          <a:bodyPr wrap="square" rtlCol="0">
            <a:spAutoFit/>
          </a:bodyPr>
          <a:lstStyle/>
          <a:p>
            <a:r>
              <a:rPr lang="en-US" sz="2600" b="1" dirty="0">
                <a:solidFill>
                  <a:srgbClr val="FFFF00"/>
                </a:solidFill>
                <a:latin typeface="Times New Roman" panose="02020603050405020304" pitchFamily="18" charset="0"/>
                <a:cs typeface="Times New Roman" panose="02020603050405020304" pitchFamily="18" charset="0"/>
              </a:rPr>
              <a:t>Conclusion</a:t>
            </a:r>
            <a:r>
              <a:rPr lang="en-US" dirty="0"/>
              <a:t> </a:t>
            </a:r>
            <a:endParaRPr lang="en-IN" dirty="0"/>
          </a:p>
        </p:txBody>
      </p:sp>
      <p:sp>
        <p:nvSpPr>
          <p:cNvPr id="6" name="TextBox 5"/>
          <p:cNvSpPr txBox="1"/>
          <p:nvPr/>
        </p:nvSpPr>
        <p:spPr>
          <a:xfrm>
            <a:off x="381000" y="1295400"/>
            <a:ext cx="8192770" cy="5206365"/>
          </a:xfrm>
          <a:prstGeom prst="rect">
            <a:avLst/>
          </a:prstGeom>
          <a:noFill/>
        </p:spPr>
        <p:txBody>
          <a:bodyPr wrap="square" rtlCol="0">
            <a:noAutofit/>
          </a:bodyPr>
          <a:lstStyle/>
          <a:p>
            <a:pPr algn="just"/>
            <a:r>
              <a:rPr lang="en-US" sz="2200" b="0" i="0" dirty="0">
                <a:solidFill>
                  <a:srgbClr val="222222"/>
                </a:solidFill>
                <a:effectLst/>
                <a:latin typeface="Times New Roman" panose="02020603050405020304" pitchFamily="18" charset="0"/>
                <a:cs typeface="Times New Roman" panose="02020603050405020304" pitchFamily="18" charset="0"/>
              </a:rPr>
              <a:t>The approach of stress detection in people employing  machine learning and image processing offers an organized approach to examine face photos or videos in order to identify stress levels. Through the process of gathering a varied dataset, pre-processing the photos, identifying pertinent face features, developing a stress detection model, and implementing it instantly, this approach seeks to offer significant understanding of the stress levels encountered</a:t>
            </a:r>
            <a:br>
              <a:rPr lang="en-US" sz="2200" dirty="0">
                <a:latin typeface="Times New Roman" panose="02020603050405020304" pitchFamily="18" charset="0"/>
                <a:cs typeface="Times New Roman" panose="02020603050405020304" pitchFamily="18" charset="0"/>
              </a:rPr>
            </a:br>
            <a:r>
              <a:rPr lang="en-US" sz="2200" b="0" i="0" dirty="0">
                <a:solidFill>
                  <a:srgbClr val="222222"/>
                </a:solidFill>
                <a:effectLst/>
                <a:latin typeface="Times New Roman" panose="02020603050405020304" pitchFamily="18" charset="0"/>
                <a:cs typeface="Times New Roman" panose="02020603050405020304" pitchFamily="18" charset="0"/>
              </a:rPr>
              <a:t>experts. Facial expressions, eye movements, and other visual clues linked to stress can be recognized by utilizing image processing techniques and machine learning algorithms.  however, that stress detection based only on image analysis can have limits. Adding more data sources or physiological measurements can give a more complete picture of a person's stress levels</a:t>
            </a:r>
            <a:r>
              <a:rPr lang="en-IN"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035" y="990600"/>
            <a:ext cx="8640445" cy="5452110"/>
          </a:xfrm>
          <a:prstGeom prst="rect">
            <a:avLst/>
          </a:prstGeom>
          <a:noFill/>
        </p:spPr>
        <p:txBody>
          <a:bodyPr wrap="square" rtlCol="0">
            <a:noAutofit/>
          </a:bodyPr>
          <a:lstStyle/>
          <a:p>
            <a:pPr algn="just"/>
            <a:r>
              <a:rPr lang="en-IN" sz="2200" dirty="0">
                <a:latin typeface="Times New Roman" panose="02020603050405020304" pitchFamily="18" charset="0"/>
                <a:cs typeface="Times New Roman" panose="02020603050405020304" pitchFamily="18" charset="0"/>
              </a:rPr>
              <a:t> Madhurima Hooda, Aashie Roy Saxena, Dr . Madhulika and Babita Yadav, "A Study and Comparison of Prediction Algorithms for Depression Detection among Millennials: A Machine Learning Approach," 2017 International Conference on Current Trends in Computer, Electrical, Electronics and Communication (ICCTCEEC), September 2017.</a:t>
            </a: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Anastasia Pampouchidou, Panagiotis Simos, Kostas Marias, Fabrice Meriaudeau, Fan Yang, Matthew Pediaditis, and Manolis Tsiknakis, “Automatic Assessment of Depression Based on Visual Cues: A Systematic Review”, IEEE TRANSACTIONS ON AFFECTIVE COMPUTING, VOL. 10, NO. 4, OCTOBERDECEMBER 2019.</a:t>
            </a: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igueiredo G. R., Ripka W. L., Romaneli, E. F. R. and Ulbricht L.,”Attentional bias for emotional faces in depressed and non-depressed Individuals: an eyetracking study”,2019.</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352800" y="381000"/>
            <a:ext cx="3124200" cy="492443"/>
          </a:xfrm>
          <a:prstGeom prst="rect">
            <a:avLst/>
          </a:prstGeom>
          <a:noFill/>
        </p:spPr>
        <p:txBody>
          <a:bodyPr wrap="square" rtlCol="0">
            <a:spAutoFit/>
          </a:bodyPr>
          <a:lstStyle/>
          <a:p>
            <a:r>
              <a:rPr lang="en-IN" sz="2600" b="1" dirty="0">
                <a:solidFill>
                  <a:srgbClr val="FFFF00"/>
                </a:solidFill>
                <a:latin typeface="Times New Roman" panose="02020603050405020304" pitchFamily="18" charset="0"/>
                <a:cs typeface="Times New Roman" panose="02020603050405020304" pitchFamily="18" charset="0"/>
              </a:rPr>
              <a:t>Reference</a:t>
            </a:r>
            <a:r>
              <a:rPr lang="en-IN" dirty="0"/>
              <a: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457200"/>
            <a:ext cx="4572000" cy="492443"/>
          </a:xfrm>
          <a:prstGeom prst="rect">
            <a:avLst/>
          </a:prstGeom>
          <a:noFill/>
        </p:spPr>
        <p:txBody>
          <a:bodyPr wrap="square">
            <a:spAutoFit/>
          </a:bodyPr>
          <a:lstStyle/>
          <a:p>
            <a:r>
              <a:rPr lang="en-IN" sz="2600" dirty="0">
                <a:solidFill>
                  <a:srgbClr val="FFFF00"/>
                </a:solidFill>
                <a:latin typeface="Times New Roman" panose="02020603050405020304" pitchFamily="18" charset="0"/>
                <a:cs typeface="Times New Roman" panose="02020603050405020304" pitchFamily="18" charset="0"/>
              </a:rPr>
              <a:t>Reference</a:t>
            </a:r>
            <a:r>
              <a:rPr lang="en-IN" dirty="0"/>
              <a:t> </a:t>
            </a:r>
            <a:endParaRPr lang="en-IN" dirty="0"/>
          </a:p>
        </p:txBody>
      </p:sp>
      <p:sp>
        <p:nvSpPr>
          <p:cNvPr id="6" name="TextBox 5"/>
          <p:cNvSpPr txBox="1"/>
          <p:nvPr/>
        </p:nvSpPr>
        <p:spPr>
          <a:xfrm>
            <a:off x="1143000" y="1371600"/>
            <a:ext cx="7543800" cy="2800767"/>
          </a:xfrm>
          <a:prstGeom prst="rect">
            <a:avLst/>
          </a:prstGeom>
          <a:noFill/>
        </p:spPr>
        <p:txBody>
          <a:bodyPr wrap="square">
            <a:spAutoFit/>
          </a:bodyPr>
          <a:lstStyle/>
          <a:p>
            <a:pPr algn="just"/>
            <a:r>
              <a:rPr lang="en-IN" sz="2200" dirty="0">
                <a:latin typeface="Times New Roman" panose="02020603050405020304" pitchFamily="18" charset="0"/>
                <a:cs typeface="Times New Roman" panose="02020603050405020304" pitchFamily="18" charset="0"/>
              </a:rPr>
              <a:t>C. Jyotsna, </a:t>
            </a:r>
            <a:r>
              <a:rPr lang="en-IN" sz="2200" dirty="0" err="1">
                <a:latin typeface="Times New Roman" panose="02020603050405020304" pitchFamily="18" charset="0"/>
                <a:cs typeface="Times New Roman" panose="02020603050405020304" pitchFamily="18" charset="0"/>
              </a:rPr>
              <a:t>Amudha</a:t>
            </a:r>
            <a:r>
              <a:rPr lang="en-IN" sz="2200" dirty="0">
                <a:latin typeface="Times New Roman" panose="02020603050405020304" pitchFamily="18" charset="0"/>
                <a:cs typeface="Times New Roman" panose="02020603050405020304" pitchFamily="18" charset="0"/>
              </a:rPr>
              <a:t> J., “Eye Gaze as an Indicator for Stress Level Analysis in Students”, 2018 International Conference on Advances in Computing, Communications and Informatics (ICACCI).</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Siyang</a:t>
            </a:r>
            <a:r>
              <a:rPr lang="en-IN" sz="2200" dirty="0">
                <a:latin typeface="Times New Roman" panose="02020603050405020304" pitchFamily="18" charset="0"/>
                <a:cs typeface="Times New Roman" panose="02020603050405020304" pitchFamily="18" charset="0"/>
              </a:rPr>
              <a:t> Song, </a:t>
            </a:r>
            <a:r>
              <a:rPr lang="en-IN" sz="2200" dirty="0" err="1">
                <a:latin typeface="Times New Roman" panose="02020603050405020304" pitchFamily="18" charset="0"/>
                <a:cs typeface="Times New Roman" panose="02020603050405020304" pitchFamily="18" charset="0"/>
              </a:rPr>
              <a:t>Linlin</a:t>
            </a:r>
            <a:r>
              <a:rPr lang="en-IN" sz="2200" dirty="0">
                <a:latin typeface="Times New Roman" panose="02020603050405020304" pitchFamily="18" charset="0"/>
                <a:cs typeface="Times New Roman" panose="02020603050405020304" pitchFamily="18" charset="0"/>
              </a:rPr>
              <a:t> Shen, Michel </a:t>
            </a:r>
            <a:r>
              <a:rPr lang="en-IN" sz="2200" dirty="0" err="1">
                <a:latin typeface="Times New Roman" panose="02020603050405020304" pitchFamily="18" charset="0"/>
                <a:cs typeface="Times New Roman" panose="02020603050405020304" pitchFamily="18" charset="0"/>
              </a:rPr>
              <a:t>Valstar</a:t>
            </a:r>
            <a:r>
              <a:rPr lang="en-IN" sz="2200" dirty="0">
                <a:latin typeface="Times New Roman" panose="02020603050405020304" pitchFamily="18" charset="0"/>
                <a:cs typeface="Times New Roman" panose="02020603050405020304" pitchFamily="18" charset="0"/>
              </a:rPr>
              <a:t>, “Human Behaviour based automatic depression analysis using hand crafted statistics and deep learned spectral features”, 2018 13th IEEE International Conference on Automatic Face &amp; Gesture Recognition</a:t>
            </a:r>
            <a:r>
              <a:rPr lang="en-IN" dirty="0"/>
              <a: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334756" y="76200"/>
            <a:ext cx="647700" cy="733044"/>
          </a:xfrm>
          <a:prstGeom prst="rect">
            <a:avLst/>
          </a:prstGeom>
        </p:spPr>
      </p:pic>
      <p:sp>
        <p:nvSpPr>
          <p:cNvPr id="3" name="object 3"/>
          <p:cNvSpPr txBox="1">
            <a:spLocks noGrp="1"/>
          </p:cNvSpPr>
          <p:nvPr>
            <p:ph type="title"/>
          </p:nvPr>
        </p:nvSpPr>
        <p:spPr>
          <a:xfrm>
            <a:off x="1852422" y="2843910"/>
            <a:ext cx="5422265" cy="1122680"/>
          </a:xfrm>
          <a:prstGeom prst="rect">
            <a:avLst/>
          </a:prstGeom>
        </p:spPr>
        <p:txBody>
          <a:bodyPr vert="horz" wrap="square" lIns="0" tIns="12700" rIns="0" bIns="0" rtlCol="0">
            <a:spAutoFit/>
          </a:bodyPr>
          <a:lstStyle/>
          <a:p>
            <a:pPr marL="12700">
              <a:lnSpc>
                <a:spcPct val="100000"/>
              </a:lnSpc>
              <a:spcBef>
                <a:spcPts val="100"/>
              </a:spcBef>
            </a:pPr>
            <a:r>
              <a:rPr spc="-10" dirty="0"/>
              <a:t>THANK</a:t>
            </a:r>
            <a:r>
              <a:rPr spc="-375" dirty="0"/>
              <a:t> </a:t>
            </a:r>
            <a:r>
              <a:rPr spc="5" dirty="0"/>
              <a:t>YOU</a:t>
            </a:r>
            <a:endParaRPr spc="5" dirty="0"/>
          </a:p>
        </p:txBody>
      </p:sp>
      <p:grpSp>
        <p:nvGrpSpPr>
          <p:cNvPr id="4" name="object 4"/>
          <p:cNvGrpSpPr/>
          <p:nvPr/>
        </p:nvGrpSpPr>
        <p:grpSpPr>
          <a:xfrm>
            <a:off x="1840992" y="3977640"/>
            <a:ext cx="5463540" cy="71755"/>
            <a:chOff x="1840992" y="3977640"/>
            <a:chExt cx="5463540" cy="71755"/>
          </a:xfrm>
        </p:grpSpPr>
        <p:sp>
          <p:nvSpPr>
            <p:cNvPr id="5" name="object 5"/>
            <p:cNvSpPr/>
            <p:nvPr/>
          </p:nvSpPr>
          <p:spPr>
            <a:xfrm>
              <a:off x="1853946" y="3990594"/>
              <a:ext cx="5438140" cy="45720"/>
            </a:xfrm>
            <a:custGeom>
              <a:avLst/>
              <a:gdLst/>
              <a:ahLst/>
              <a:cxnLst/>
              <a:rect l="l" t="t" r="r" b="b"/>
              <a:pathLst>
                <a:path w="5438140" h="45720">
                  <a:moveTo>
                    <a:pt x="5437632" y="0"/>
                  </a:moveTo>
                  <a:lnTo>
                    <a:pt x="0" y="0"/>
                  </a:lnTo>
                  <a:lnTo>
                    <a:pt x="0" y="45719"/>
                  </a:lnTo>
                  <a:lnTo>
                    <a:pt x="5437632" y="45719"/>
                  </a:lnTo>
                  <a:lnTo>
                    <a:pt x="5437632" y="0"/>
                  </a:lnTo>
                  <a:close/>
                </a:path>
              </a:pathLst>
            </a:custGeom>
            <a:solidFill>
              <a:srgbClr val="000000"/>
            </a:solidFill>
          </p:spPr>
          <p:txBody>
            <a:bodyPr wrap="square" lIns="0" tIns="0" rIns="0" bIns="0" rtlCol="0"/>
            <a:lstStyle/>
            <a:p/>
          </p:txBody>
        </p:sp>
        <p:sp>
          <p:nvSpPr>
            <p:cNvPr id="6" name="object 6"/>
            <p:cNvSpPr/>
            <p:nvPr/>
          </p:nvSpPr>
          <p:spPr>
            <a:xfrm>
              <a:off x="1853946" y="3990594"/>
              <a:ext cx="5438140" cy="45720"/>
            </a:xfrm>
            <a:custGeom>
              <a:avLst/>
              <a:gdLst/>
              <a:ahLst/>
              <a:cxnLst/>
              <a:rect l="l" t="t" r="r" b="b"/>
              <a:pathLst>
                <a:path w="5438140" h="45720">
                  <a:moveTo>
                    <a:pt x="0" y="45719"/>
                  </a:moveTo>
                  <a:lnTo>
                    <a:pt x="5437632" y="45719"/>
                  </a:lnTo>
                  <a:lnTo>
                    <a:pt x="5437632" y="0"/>
                  </a:lnTo>
                  <a:lnTo>
                    <a:pt x="0" y="0"/>
                  </a:lnTo>
                  <a:lnTo>
                    <a:pt x="0" y="45719"/>
                  </a:lnTo>
                  <a:close/>
                </a:path>
              </a:pathLst>
            </a:custGeom>
            <a:ln w="25908">
              <a:solidFill>
                <a:srgbClr val="1C334E"/>
              </a:solidFill>
            </a:ln>
          </p:spPr>
          <p:txBody>
            <a:bodyPr wrap="square" lIns="0" tIns="0" rIns="0" bIns="0" rtlCol="0"/>
            <a:lstStyle/>
            <a:p/>
          </p:txBody>
        </p:sp>
      </p:grpSp>
      <p:grpSp>
        <p:nvGrpSpPr>
          <p:cNvPr id="7" name="object 7"/>
          <p:cNvGrpSpPr/>
          <p:nvPr/>
        </p:nvGrpSpPr>
        <p:grpSpPr>
          <a:xfrm>
            <a:off x="1993392" y="4130040"/>
            <a:ext cx="5463540" cy="71755"/>
            <a:chOff x="1993392" y="4130040"/>
            <a:chExt cx="5463540" cy="71755"/>
          </a:xfrm>
        </p:grpSpPr>
        <p:sp>
          <p:nvSpPr>
            <p:cNvPr id="8" name="object 8"/>
            <p:cNvSpPr/>
            <p:nvPr/>
          </p:nvSpPr>
          <p:spPr>
            <a:xfrm>
              <a:off x="2006346" y="4142994"/>
              <a:ext cx="5438140" cy="45720"/>
            </a:xfrm>
            <a:custGeom>
              <a:avLst/>
              <a:gdLst/>
              <a:ahLst/>
              <a:cxnLst/>
              <a:rect l="l" t="t" r="r" b="b"/>
              <a:pathLst>
                <a:path w="5438140" h="45720">
                  <a:moveTo>
                    <a:pt x="5437632" y="0"/>
                  </a:moveTo>
                  <a:lnTo>
                    <a:pt x="0" y="0"/>
                  </a:lnTo>
                  <a:lnTo>
                    <a:pt x="0" y="45719"/>
                  </a:lnTo>
                  <a:lnTo>
                    <a:pt x="5437632" y="45719"/>
                  </a:lnTo>
                  <a:lnTo>
                    <a:pt x="5437632" y="0"/>
                  </a:lnTo>
                  <a:close/>
                </a:path>
              </a:pathLst>
            </a:custGeom>
            <a:solidFill>
              <a:srgbClr val="000000"/>
            </a:solidFill>
          </p:spPr>
          <p:txBody>
            <a:bodyPr wrap="square" lIns="0" tIns="0" rIns="0" bIns="0" rtlCol="0"/>
            <a:lstStyle/>
            <a:p/>
          </p:txBody>
        </p:sp>
        <p:sp>
          <p:nvSpPr>
            <p:cNvPr id="9" name="object 9"/>
            <p:cNvSpPr/>
            <p:nvPr/>
          </p:nvSpPr>
          <p:spPr>
            <a:xfrm>
              <a:off x="2006346" y="4142994"/>
              <a:ext cx="5438140" cy="45720"/>
            </a:xfrm>
            <a:custGeom>
              <a:avLst/>
              <a:gdLst/>
              <a:ahLst/>
              <a:cxnLst/>
              <a:rect l="l" t="t" r="r" b="b"/>
              <a:pathLst>
                <a:path w="5438140" h="45720">
                  <a:moveTo>
                    <a:pt x="0" y="45719"/>
                  </a:moveTo>
                  <a:lnTo>
                    <a:pt x="5437632" y="45719"/>
                  </a:lnTo>
                  <a:lnTo>
                    <a:pt x="5437632" y="0"/>
                  </a:lnTo>
                  <a:lnTo>
                    <a:pt x="0" y="0"/>
                  </a:lnTo>
                  <a:lnTo>
                    <a:pt x="0" y="45719"/>
                  </a:lnTo>
                  <a:close/>
                </a:path>
              </a:pathLst>
            </a:custGeom>
            <a:ln w="25908">
              <a:solidFill>
                <a:srgbClr val="1C334E"/>
              </a:solidFill>
            </a:ln>
          </p:spPr>
          <p:txBody>
            <a:bodyPr wrap="square" lIns="0" tIns="0" rIns="0" bIns="0" rtlCol="0"/>
            <a:lstStyle/>
            <a:p/>
          </p:txBody>
        </p:sp>
      </p:grpSp>
      <p:sp>
        <p:nvSpPr>
          <p:cNvPr id="10" name="object 10"/>
          <p:cNvSpPr txBox="1"/>
          <p:nvPr/>
        </p:nvSpPr>
        <p:spPr>
          <a:xfrm>
            <a:off x="8846946" y="6643649"/>
            <a:ext cx="92710" cy="160020"/>
          </a:xfrm>
          <a:prstGeom prst="rect">
            <a:avLst/>
          </a:prstGeom>
        </p:spPr>
        <p:txBody>
          <a:bodyPr vert="horz" wrap="square" lIns="0" tIns="635" rIns="0" bIns="0" rtlCol="0">
            <a:spAutoFit/>
          </a:bodyPr>
          <a:lstStyle/>
          <a:p>
            <a:pPr marL="12700">
              <a:lnSpc>
                <a:spcPct val="100000"/>
              </a:lnSpc>
              <a:spcBef>
                <a:spcPts val="5"/>
              </a:spcBef>
            </a:pPr>
            <a:r>
              <a:rPr sz="950" b="1" spc="-5" dirty="0">
                <a:solidFill>
                  <a:srgbClr val="FFFFFF"/>
                </a:solidFill>
                <a:latin typeface="Arial" panose="020B0604020202020204"/>
                <a:cs typeface="Arial" panose="020B0604020202020204"/>
              </a:rPr>
              <a:t>1</a:t>
            </a:r>
            <a:endParaRPr sz="950">
              <a:latin typeface="Arial" panose="020B0604020202020204"/>
              <a:cs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2422" y="396310"/>
            <a:ext cx="5439155" cy="412750"/>
          </a:xfrm>
          <a:prstGeom prst="rect">
            <a:avLst/>
          </a:prstGeom>
        </p:spPr>
        <p:txBody>
          <a:bodyPr vert="horz" wrap="square" lIns="0" tIns="12700" rIns="0" bIns="0" rtlCol="0">
            <a:spAutoFit/>
          </a:bodyPr>
          <a:lstStyle/>
          <a:p>
            <a:pPr marL="12700" algn="ctr">
              <a:lnSpc>
                <a:spcPct val="100000"/>
              </a:lnSpc>
              <a:spcBef>
                <a:spcPts val="100"/>
              </a:spcBef>
            </a:pPr>
            <a:r>
              <a:rPr lang="en-IN" sz="2600" dirty="0">
                <a:solidFill>
                  <a:srgbClr val="FFFF00"/>
                </a:solidFill>
                <a:latin typeface="Times New Roman" panose="02020603050405020304" pitchFamily="18" charset="0"/>
                <a:cs typeface="Times New Roman" panose="02020603050405020304" pitchFamily="18" charset="0"/>
              </a:rPr>
              <a:t>ABSTRACT</a:t>
            </a: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16" name="Text Placeholder 15"/>
          <p:cNvSpPr>
            <a:spLocks noGrp="1"/>
          </p:cNvSpPr>
          <p:nvPr>
            <p:ph type="body" idx="1"/>
          </p:nvPr>
        </p:nvSpPr>
        <p:spPr>
          <a:xfrm>
            <a:off x="647700" y="1447800"/>
            <a:ext cx="7848600" cy="4062730"/>
          </a:xfrm>
        </p:spPr>
        <p:txBody>
          <a:bodyPr/>
          <a:lstStyle/>
          <a:p>
            <a:pPr algn="just"/>
            <a:r>
              <a:rPr lang="en-IN" sz="2200" dirty="0">
                <a:latin typeface="Times New Roman" panose="02020603050405020304" pitchFamily="18" charset="0"/>
                <a:cs typeface="Times New Roman" panose="02020603050405020304" pitchFamily="18" charset="0"/>
              </a:rPr>
              <a:t>Stress is a common health issue that affects mental stability, and it has become worse with the emergence of social media platforms that allow for extensive data sharing and interaction. Identifying depressive traits and assessing depression levels in individuals can be made more likely by utilising machine learning (ML) algorithms on this abundance of data. Classification algorithms are essential for determining the level of depression and creating customised interventions, which are critical for those who are having suicidal thoughts. The use of machine learning (ML) in medical diagnostics has demonstrated potential to improve treatment efficacy and diagnostic accuracy, especially in complex mental disorders like depression.</a:t>
            </a:r>
            <a:endParaRPr lang="en-IN" sz="22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fld>
            <a:endParaRPr spc="-5" dirty="0"/>
          </a:p>
        </p:txBody>
      </p:sp>
      <p:pic>
        <p:nvPicPr>
          <p:cNvPr id="3" name="object 3"/>
          <p:cNvPicPr/>
          <p:nvPr/>
        </p:nvPicPr>
        <p:blipFill>
          <a:blip r:embed="rId1" cstate="print"/>
          <a:stretch>
            <a:fillRect/>
          </a:stretch>
        </p:blipFill>
        <p:spPr>
          <a:xfrm>
            <a:off x="8334756" y="76200"/>
            <a:ext cx="647700" cy="7330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5200" y="442722"/>
            <a:ext cx="3077845" cy="412750"/>
          </a:xfrm>
          <a:prstGeom prst="rect">
            <a:avLst/>
          </a:prstGeom>
        </p:spPr>
        <p:txBody>
          <a:bodyPr vert="horz" wrap="square" lIns="0" tIns="12700" rIns="0" bIns="0" rtlCol="0">
            <a:spAutoFit/>
          </a:bodyPr>
          <a:lstStyle/>
          <a:p>
            <a:pPr marL="12700">
              <a:lnSpc>
                <a:spcPct val="100000"/>
              </a:lnSpc>
              <a:spcBef>
                <a:spcPts val="100"/>
              </a:spcBef>
            </a:pPr>
            <a:r>
              <a:rPr lang="en-IN" sz="2600" spc="5" dirty="0">
                <a:solidFill>
                  <a:srgbClr val="FFFF00"/>
                </a:solidFill>
                <a:latin typeface="Times New Roman" panose="02020603050405020304" pitchFamily="18" charset="0"/>
                <a:cs typeface="Times New Roman" panose="02020603050405020304" pitchFamily="18" charset="0"/>
              </a:rPr>
              <a:t>ABSTRACT</a:t>
            </a:r>
            <a:endParaRPr lang="en-IN" sz="2600" spc="5" dirty="0">
              <a:solidFill>
                <a:srgbClr val="FFFF00"/>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1" cstate="print"/>
          <a:stretch>
            <a:fillRect/>
          </a:stretch>
        </p:blipFill>
        <p:spPr>
          <a:xfrm>
            <a:off x="8334756" y="76200"/>
            <a:ext cx="647700" cy="733044"/>
          </a:xfrm>
          <a:prstGeom prst="rect">
            <a:avLst/>
          </a:prstGeom>
        </p:spPr>
      </p:pic>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fld>
            <a:endParaRPr spc="-5" dirty="0"/>
          </a:p>
        </p:txBody>
      </p:sp>
      <p:sp>
        <p:nvSpPr>
          <p:cNvPr id="6" name="Rectangle 5"/>
          <p:cNvSpPr/>
          <p:nvPr/>
        </p:nvSpPr>
        <p:spPr>
          <a:xfrm>
            <a:off x="565150" y="1219200"/>
            <a:ext cx="8187690" cy="6049010"/>
          </a:xfrm>
          <a:prstGeom prst="rect">
            <a:avLst/>
          </a:prstGeom>
        </p:spPr>
        <p:txBody>
          <a:bodyPr wrap="square">
            <a:noAutofit/>
          </a:bodyPr>
          <a:lstStyle/>
          <a:p>
            <a:pPr marL="12065" marR="6350" algn="just">
              <a:lnSpc>
                <a:spcPct val="100000"/>
              </a:lnSpc>
              <a:tabLst>
                <a:tab pos="356235" algn="l"/>
              </a:tabLst>
            </a:pPr>
            <a:r>
              <a:rPr sz="2200" spc="-10" dirty="0">
                <a:latin typeface="Times New Roman" panose="02020603050405020304" pitchFamily="18" charset="0"/>
                <a:cs typeface="Times New Roman" panose="02020603050405020304" pitchFamily="18" charset="0"/>
                <a:sym typeface="+mn-ea"/>
              </a:rPr>
              <a:t>The main objective of this research is to identify stress in the human body using vivid Machine Learning and Image Processing approaches. Our system is an improved version of earlier stress detection systems that lack</a:t>
            </a:r>
            <a:r>
              <a:rPr lang="en-IN" sz="2200" spc="-10" dirty="0">
                <a:latin typeface="Times New Roman" panose="02020603050405020304" pitchFamily="18" charset="0"/>
                <a:cs typeface="Times New Roman" panose="02020603050405020304" pitchFamily="18" charset="0"/>
                <a:sym typeface="+mn-ea"/>
              </a:rPr>
              <a:t> of</a:t>
            </a:r>
            <a:r>
              <a:rPr sz="2200" spc="-10" dirty="0">
                <a:latin typeface="Times New Roman" panose="02020603050405020304" pitchFamily="18" charset="0"/>
                <a:cs typeface="Times New Roman" panose="02020603050405020304" pitchFamily="18" charset="0"/>
                <a:sym typeface="+mn-ea"/>
              </a:rPr>
              <a:t> live detection. Instead, it analyses employees on a regular basis, detects their physical and mental stress levels, and offers appropriate stress management techniques through a survey form. To maximize employee productivity during working hours, our approach focuses mainly on stress management and fostering a positive, flexible work environment.</a:t>
            </a:r>
            <a:endParaRPr sz="2200" spc="-10" dirty="0">
              <a:latin typeface="Times New Roman" panose="02020603050405020304" pitchFamily="18" charset="0"/>
              <a:cs typeface="Times New Roman" panose="02020603050405020304" pitchFamily="18" charset="0"/>
              <a:sym typeface="+mn-ea"/>
            </a:endParaRPr>
          </a:p>
          <a:p>
            <a:pPr marL="12065" marR="6350" algn="just">
              <a:lnSpc>
                <a:spcPct val="100000"/>
              </a:lnSpc>
              <a:tabLst>
                <a:tab pos="356235" algn="l"/>
              </a:tabLst>
            </a:pPr>
            <a:endParaRPr sz="2200" spc="-10" dirty="0">
              <a:latin typeface="Times New Roman" panose="02020603050405020304" pitchFamily="18" charset="0"/>
              <a:cs typeface="Times New Roman" panose="02020603050405020304" pitchFamily="18" charset="0"/>
              <a:sym typeface="+mn-ea"/>
            </a:endParaRPr>
          </a:p>
          <a:p>
            <a:pPr marL="12065" marR="6350" algn="just">
              <a:lnSpc>
                <a:spcPct val="100000"/>
              </a:lnSpc>
              <a:tabLst>
                <a:tab pos="356235" algn="l"/>
              </a:tabLst>
            </a:pPr>
            <a:r>
              <a:rPr lang="en-US" sz="2200" b="1" spc="-10" dirty="0">
                <a:latin typeface="Times New Roman" panose="02020603050405020304" pitchFamily="18" charset="0"/>
                <a:cs typeface="Times New Roman" panose="02020603050405020304" pitchFamily="18" charset="0"/>
              </a:rPr>
              <a:t>Keywords</a:t>
            </a:r>
            <a:r>
              <a:rPr lang="en-US" sz="2200" spc="-10" dirty="0">
                <a:latin typeface="Times New Roman" panose="02020603050405020304" pitchFamily="18" charset="0"/>
                <a:cs typeface="Times New Roman" panose="02020603050405020304" pitchFamily="18" charset="0"/>
              </a:rPr>
              <a:t>: Facial Expressions, K-Nearest Neighbor Classifier, Stress Prediction.</a:t>
            </a:r>
            <a:endParaRPr lang="en-US" sz="2200" spc="-10" dirty="0">
              <a:latin typeface="Times New Roman" panose="02020603050405020304" pitchFamily="18" charset="0"/>
              <a:cs typeface="Times New Roman" panose="02020603050405020304" pitchFamily="18" charset="0"/>
            </a:endParaRPr>
          </a:p>
          <a:p>
            <a:pPr marL="12065" marR="6350" algn="just">
              <a:lnSpc>
                <a:spcPct val="100000"/>
              </a:lnSpc>
              <a:tabLst>
                <a:tab pos="356235" algn="l"/>
              </a:tabLst>
            </a:pPr>
            <a:endParaRPr lang="en-US" sz="2200" spc="-10" dirty="0">
              <a:latin typeface="Times New Roman" panose="02020603050405020304" pitchFamily="18" charset="0"/>
              <a:cs typeface="Times New Roman" panose="02020603050405020304" pitchFamily="18" charset="0"/>
            </a:endParaRPr>
          </a:p>
          <a:p>
            <a:pPr marL="12065" marR="6350" algn="just">
              <a:lnSpc>
                <a:spcPct val="100000"/>
              </a:lnSpc>
              <a:tabLst>
                <a:tab pos="356235" algn="l"/>
              </a:tabLst>
            </a:pPr>
            <a:endParaRPr lang="en-US" sz="2200" spc="-10" dirty="0">
              <a:latin typeface="Times New Roman" panose="02020603050405020304" pitchFamily="18" charset="0"/>
              <a:cs typeface="Times New Roman" panose="02020603050405020304" pitchFamily="18" charset="0"/>
            </a:endParaRPr>
          </a:p>
          <a:p>
            <a:pPr marL="12065" marR="6350" algn="just">
              <a:lnSpc>
                <a:spcPct val="100000"/>
              </a:lnSpc>
              <a:tabLst>
                <a:tab pos="356235" algn="l"/>
              </a:tabLst>
            </a:pPr>
            <a:endParaRPr lang="en-US" sz="2200" spc="-1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407162"/>
            <a:ext cx="3077845" cy="412750"/>
          </a:xfrm>
          <a:prstGeom prst="rect">
            <a:avLst/>
          </a:prstGeom>
        </p:spPr>
        <p:txBody>
          <a:bodyPr vert="horz" wrap="square" lIns="0" tIns="12700" rIns="0" bIns="0" rtlCol="0">
            <a:spAutoFit/>
          </a:bodyPr>
          <a:lstStyle/>
          <a:p>
            <a:pPr marL="12700">
              <a:lnSpc>
                <a:spcPct val="100000"/>
              </a:lnSpc>
              <a:spcBef>
                <a:spcPts val="100"/>
              </a:spcBef>
            </a:pPr>
            <a:r>
              <a:rPr lang="en-IN" sz="2600" spc="5" dirty="0">
                <a:solidFill>
                  <a:srgbClr val="FFFF00"/>
                </a:solidFill>
                <a:latin typeface="Times New Roman" panose="02020603050405020304" pitchFamily="18" charset="0"/>
                <a:cs typeface="Times New Roman" panose="02020603050405020304" pitchFamily="18" charset="0"/>
              </a:rPr>
              <a:t>INTRODUCTION</a:t>
            </a:r>
            <a:endParaRPr lang="en-IN" sz="2600" spc="5" dirty="0">
              <a:solidFill>
                <a:srgbClr val="FFFF00"/>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1" cstate="print"/>
          <a:stretch>
            <a:fillRect/>
          </a:stretch>
        </p:blipFill>
        <p:spPr>
          <a:xfrm>
            <a:off x="8334756" y="76200"/>
            <a:ext cx="647700" cy="733044"/>
          </a:xfrm>
          <a:prstGeom prst="rect">
            <a:avLst/>
          </a:prstGeom>
        </p:spPr>
      </p:pic>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fld>
            <a:endParaRPr spc="-5" dirty="0"/>
          </a:p>
        </p:txBody>
      </p:sp>
      <p:sp>
        <p:nvSpPr>
          <p:cNvPr id="6" name="Rectangle 5"/>
          <p:cNvSpPr/>
          <p:nvPr/>
        </p:nvSpPr>
        <p:spPr>
          <a:xfrm>
            <a:off x="609600" y="1143000"/>
            <a:ext cx="7924800" cy="5169535"/>
          </a:xfrm>
          <a:prstGeom prst="rect">
            <a:avLst/>
          </a:prstGeom>
        </p:spPr>
        <p:txBody>
          <a:bodyPr wrap="square">
            <a:spAutoFit/>
          </a:bodyPr>
          <a:lstStyle/>
          <a:p>
            <a:pPr marL="354965" marR="6350" indent="-342900" algn="just">
              <a:buFont typeface="Wingdings" panose="05000000000000000000" pitchFamily="2" charset="2"/>
              <a:buChar char="Ø"/>
              <a:tabLst>
                <a:tab pos="356235" algn="l"/>
              </a:tabLst>
            </a:pPr>
            <a:r>
              <a:rPr lang="en-US" sz="2200" spc="-10" dirty="0">
                <a:latin typeface="Times New Roman" panose="02020603050405020304" pitchFamily="18" charset="0"/>
                <a:cs typeface="Times New Roman" panose="02020603050405020304" pitchFamily="18" charset="0"/>
              </a:rPr>
              <a:t>Stress management systems are critical for measuring stress levels, which can have a significant impact on socioeconomic well-being.</a:t>
            </a:r>
            <a:endParaRPr lang="en-US" sz="2200" spc="-10" dirty="0">
              <a:latin typeface="Times New Roman" panose="02020603050405020304" pitchFamily="18" charset="0"/>
              <a:cs typeface="Times New Roman" panose="02020603050405020304" pitchFamily="18" charset="0"/>
            </a:endParaRPr>
          </a:p>
          <a:p>
            <a:pPr marL="354965" marR="6350" indent="-342900" algn="just">
              <a:buFont typeface="Wingdings" panose="05000000000000000000" pitchFamily="2" charset="2"/>
              <a:buChar char="Ø"/>
              <a:tabLst>
                <a:tab pos="356235" algn="l"/>
              </a:tabLst>
            </a:pPr>
            <a:endParaRPr lang="en-US" sz="2200" spc="-10" dirty="0">
              <a:latin typeface="Times New Roman" panose="02020603050405020304" pitchFamily="18" charset="0"/>
              <a:cs typeface="Times New Roman" panose="02020603050405020304" pitchFamily="18" charset="0"/>
            </a:endParaRPr>
          </a:p>
          <a:p>
            <a:pPr marL="354965" marR="6350" indent="-342900" algn="just">
              <a:buFont typeface="Wingdings" panose="05000000000000000000" pitchFamily="2" charset="2"/>
              <a:buChar char="Ø"/>
              <a:tabLst>
                <a:tab pos="356235" algn="l"/>
              </a:tabLst>
            </a:pPr>
            <a:r>
              <a:rPr lang="en-US" sz="2200" spc="-10" dirty="0">
                <a:latin typeface="Times New Roman" panose="02020603050405020304" pitchFamily="18" charset="0"/>
                <a:cs typeface="Times New Roman" panose="02020603050405020304" pitchFamily="18" charset="0"/>
              </a:rPr>
              <a:t>According to the World Health Organization (WHO), stress affects one out of every four people, causing mental and financial problems, workplace issues, and even fatalities.</a:t>
            </a:r>
            <a:endParaRPr lang="en-US" sz="2200" spc="-10" dirty="0">
              <a:latin typeface="Times New Roman" panose="02020603050405020304" pitchFamily="18" charset="0"/>
              <a:cs typeface="Times New Roman" panose="02020603050405020304" pitchFamily="18" charset="0"/>
            </a:endParaRPr>
          </a:p>
          <a:p>
            <a:pPr marL="354965" marR="6350" indent="-342900" algn="just">
              <a:buFont typeface="Wingdings" panose="05000000000000000000" pitchFamily="2" charset="2"/>
              <a:buChar char="Ø"/>
              <a:tabLst>
                <a:tab pos="356235" algn="l"/>
              </a:tabLst>
            </a:pPr>
            <a:endParaRPr lang="en-US" sz="2200" spc="-10" dirty="0">
              <a:latin typeface="Times New Roman" panose="02020603050405020304" pitchFamily="18" charset="0"/>
              <a:cs typeface="Times New Roman" panose="02020603050405020304" pitchFamily="18" charset="0"/>
            </a:endParaRPr>
          </a:p>
          <a:p>
            <a:pPr marL="354965" marR="6350" indent="-342900" algn="just">
              <a:buFont typeface="Wingdings" panose="05000000000000000000" pitchFamily="2" charset="2"/>
              <a:buChar char="Ø"/>
              <a:tabLst>
                <a:tab pos="356235" algn="l"/>
              </a:tabLst>
            </a:pPr>
            <a:r>
              <a:rPr lang="en-US" sz="2200" spc="-10" dirty="0">
                <a:latin typeface="Times New Roman" panose="02020603050405020304" pitchFamily="18" charset="0"/>
                <a:cs typeface="Times New Roman" panose="02020603050405020304" pitchFamily="18" charset="0"/>
              </a:rPr>
              <a:t>Therapy is essential for helping people manage stress; while complete stress elimination is impossible, preventive measures can help with coping.</a:t>
            </a:r>
            <a:endParaRPr lang="en-US" sz="2200" spc="-10" dirty="0">
              <a:latin typeface="Times New Roman" panose="02020603050405020304" pitchFamily="18" charset="0"/>
              <a:cs typeface="Times New Roman" panose="02020603050405020304" pitchFamily="18" charset="0"/>
            </a:endParaRPr>
          </a:p>
          <a:p>
            <a:pPr marL="12065" marR="6350" indent="0" algn="just">
              <a:buFont typeface="Wingdings" panose="05000000000000000000" pitchFamily="2" charset="2"/>
              <a:buNone/>
              <a:tabLst>
                <a:tab pos="356235" algn="l"/>
              </a:tabLst>
            </a:pPr>
            <a:endParaRPr lang="en-US" sz="2200" spc="-10" dirty="0">
              <a:latin typeface="Times New Roman" panose="02020603050405020304" pitchFamily="18" charset="0"/>
              <a:cs typeface="Times New Roman" panose="02020603050405020304" pitchFamily="18" charset="0"/>
            </a:endParaRPr>
          </a:p>
          <a:p>
            <a:pPr marL="354965" marR="6350" indent="-342900" algn="just">
              <a:buFont typeface="Wingdings" panose="05000000000000000000" pitchFamily="2" charset="2"/>
              <a:buChar char="Ø"/>
              <a:tabLst>
                <a:tab pos="356235" algn="l"/>
              </a:tabLst>
            </a:pPr>
            <a:r>
              <a:rPr lang="en-US" sz="2200" spc="-10" dirty="0">
                <a:latin typeface="Times New Roman" panose="02020603050405020304" pitchFamily="18" charset="0"/>
                <a:cs typeface="Times New Roman" panose="02020603050405020304" pitchFamily="18" charset="0"/>
              </a:rPr>
              <a:t>Currently, medical and physiological professionals are primarily responsible for diagnosing stress or depression, frequently using questionnaires, though self-reporting can be unreliable.</a:t>
            </a:r>
            <a:endParaRPr lang="en-US" sz="2200" spc="-10" dirty="0">
              <a:latin typeface="Times New Roman" panose="02020603050405020304" pitchFamily="18" charset="0"/>
              <a:cs typeface="Times New Roman" panose="02020603050405020304" pitchFamily="18" charset="0"/>
            </a:endParaRPr>
          </a:p>
          <a:p>
            <a:pPr marL="354965" marR="6350" indent="-342900" algn="just">
              <a:buFont typeface="Wingdings" panose="05000000000000000000" pitchFamily="2" charset="2"/>
              <a:buChar char="Ø"/>
              <a:tabLst>
                <a:tab pos="356235" algn="l"/>
              </a:tabLst>
            </a:pPr>
            <a:endParaRPr lang="en-IN" sz="2200" spc="-10" dirty="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442722"/>
            <a:ext cx="3077845" cy="412750"/>
          </a:xfrm>
          <a:prstGeom prst="rect">
            <a:avLst/>
          </a:prstGeom>
        </p:spPr>
        <p:txBody>
          <a:bodyPr vert="horz" wrap="square" lIns="0" tIns="12700" rIns="0" bIns="0" rtlCol="0">
            <a:spAutoFit/>
          </a:bodyPr>
          <a:lstStyle/>
          <a:p>
            <a:pPr marL="12700">
              <a:lnSpc>
                <a:spcPct val="100000"/>
              </a:lnSpc>
              <a:spcBef>
                <a:spcPts val="100"/>
              </a:spcBef>
            </a:pPr>
            <a:r>
              <a:rPr lang="en-IN" sz="2600" spc="5" dirty="0">
                <a:solidFill>
                  <a:srgbClr val="FFFF00"/>
                </a:solidFill>
                <a:latin typeface="Times New Roman" panose="02020603050405020304" pitchFamily="18" charset="0"/>
                <a:cs typeface="Times New Roman" panose="02020603050405020304" pitchFamily="18" charset="0"/>
              </a:rPr>
              <a:t>INTRODUCTION</a:t>
            </a:r>
            <a:endParaRPr lang="en-IN" sz="2600" spc="5" dirty="0">
              <a:solidFill>
                <a:srgbClr val="FFFF00"/>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1" cstate="print"/>
          <a:stretch>
            <a:fillRect/>
          </a:stretch>
        </p:blipFill>
        <p:spPr>
          <a:xfrm>
            <a:off x="8334756" y="76200"/>
            <a:ext cx="647700" cy="733044"/>
          </a:xfrm>
          <a:prstGeom prst="rect">
            <a:avLst/>
          </a:prstGeom>
        </p:spPr>
      </p:pic>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5" dirty="0"/>
            </a:fld>
            <a:endParaRPr spc="-5" dirty="0"/>
          </a:p>
        </p:txBody>
      </p:sp>
      <p:sp>
        <p:nvSpPr>
          <p:cNvPr id="7" name="TextBox 6"/>
          <p:cNvSpPr txBox="1"/>
          <p:nvPr/>
        </p:nvSpPr>
        <p:spPr>
          <a:xfrm>
            <a:off x="990600" y="1219200"/>
            <a:ext cx="7086600" cy="5109091"/>
          </a:xfrm>
          <a:prstGeom prst="rect">
            <a:avLst/>
          </a:prstGeom>
          <a:noFill/>
        </p:spPr>
        <p:txBody>
          <a:bodyPr wrap="square" rtlCol="0">
            <a:spAutoFit/>
          </a:bodyPr>
          <a:lstStyle/>
          <a:p>
            <a:pPr marL="28575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Automatic stress detection can reduce health risks and improve societal well-being, but it requires the development of scientific methods that use physiological markers.</a:t>
            </a:r>
            <a:endParaRPr lang="en-US" sz="2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Since stress is such a significant societal contribution, a</a:t>
            </a:r>
            <a:r>
              <a:rPr lang="en-I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variety of approaches for detecting it have been investigated.</a:t>
            </a:r>
            <a:endParaRPr lang="en-US" sz="2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enhances people's quality of life, according to</a:t>
            </a:r>
            <a:r>
              <a:rPr lang="en-I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Ghaderi Tal. Stress was assessed using data from respiration, heart rate , face electromyography , Galvanic skin</a:t>
            </a:r>
            <a:r>
              <a:rPr lang="en-I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response foot, and GSR hand, with the finding that parameters related to the respiratory process are critical in</a:t>
            </a:r>
            <a:r>
              <a:rPr lang="en-I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stress detection.</a:t>
            </a:r>
            <a:endParaRPr lang="en-US" sz="22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95400"/>
            <a:ext cx="8465946" cy="5078095"/>
          </a:xfrm>
        </p:spPr>
        <p:txBody>
          <a:bodyPr/>
          <a:lstStyle/>
          <a:p>
            <a:pPr marL="28575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Maria Vituperate al. present a method for anticipating mental stress that relies only on GSR as</a:t>
            </a:r>
            <a:r>
              <a:rPr lang="en-IN" alt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a physiological sensor and uses a standalone stress detecting device. Electrocardiograms alone were utilized by David Liu and colleagues to predict stress levels .</a:t>
            </a:r>
            <a:endParaRPr lang="en-IN" sz="2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Experiments are conducted to determine how well multimodal sensors identify stress in working adults.</a:t>
            </a:r>
            <a:endParaRPr lang="en-IN" sz="2200" dirty="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endParaRPr lang="en-IN" sz="2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This investigation makes use of sensor data from electrodermal activity, blood volume pulse, heart rate, and pressure distribution.</a:t>
            </a:r>
            <a:endParaRPr lang="en-IN" sz="2200" dirty="0">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endParaRPr lang="en-IN" sz="2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Moreover, an eye tracker sensor is employed, which examines eye movements in relation to stressors like information and the Stroop word test.</a:t>
            </a:r>
            <a:endParaRPr lang="en-IN"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p:txBody>
      </p:sp>
      <p:pic>
        <p:nvPicPr>
          <p:cNvPr id="4" name="object 3"/>
          <p:cNvPicPr/>
          <p:nvPr/>
        </p:nvPicPr>
        <p:blipFill>
          <a:blip r:embed="rId1" cstate="print"/>
          <a:stretch>
            <a:fillRect/>
          </a:stretch>
        </p:blipFill>
        <p:spPr>
          <a:xfrm>
            <a:off x="8334756" y="76200"/>
            <a:ext cx="647700" cy="733044"/>
          </a:xfrm>
          <a:prstGeom prst="rect">
            <a:avLst/>
          </a:prstGeom>
        </p:spPr>
      </p:pic>
      <p:sp>
        <p:nvSpPr>
          <p:cNvPr id="6" name="TextBox 5"/>
          <p:cNvSpPr txBox="1"/>
          <p:nvPr/>
        </p:nvSpPr>
        <p:spPr>
          <a:xfrm>
            <a:off x="3048000" y="228568"/>
            <a:ext cx="3048000" cy="491490"/>
          </a:xfrm>
          <a:prstGeom prst="rect">
            <a:avLst/>
          </a:prstGeom>
          <a:noFill/>
        </p:spPr>
        <p:txBody>
          <a:bodyPr wrap="square" rtlCol="0">
            <a:spAutoFit/>
          </a:bodyPr>
          <a:lstStyle/>
          <a:p>
            <a:r>
              <a:rPr lang="en-IN" sz="2600" b="1" spc="5" dirty="0">
                <a:solidFill>
                  <a:srgbClr val="FFFF00"/>
                </a:solidFill>
                <a:latin typeface="Times New Roman" panose="02020603050405020304" pitchFamily="18" charset="0"/>
                <a:cs typeface="Times New Roman" panose="02020603050405020304" pitchFamily="18" charset="0"/>
              </a:rPr>
              <a:t>INTRODUCTION</a:t>
            </a:r>
            <a:endParaRPr lang="en-IN" sz="2600" b="1" spc="5"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0" y="421639"/>
            <a:ext cx="4495800" cy="492443"/>
          </a:xfrm>
          <a:prstGeom prst="rect">
            <a:avLst/>
          </a:prstGeom>
          <a:noFill/>
        </p:spPr>
        <p:txBody>
          <a:bodyPr wrap="square" rtlCol="0">
            <a:spAutoFit/>
          </a:bodyPr>
          <a:lstStyle/>
          <a:p>
            <a:r>
              <a:rPr lang="en-IN" sz="2600" dirty="0">
                <a:solidFill>
                  <a:srgbClr val="FFFF00"/>
                </a:solidFill>
                <a:latin typeface="Times New Roman" panose="02020603050405020304" pitchFamily="18" charset="0"/>
                <a:cs typeface="Times New Roman" panose="02020603050405020304" pitchFamily="18" charset="0"/>
              </a:rPr>
              <a:t>LITERATURE SURVEY </a:t>
            </a:r>
            <a:endParaRPr lang="en-IN" sz="2600" dirty="0">
              <a:solidFill>
                <a:srgbClr val="FFFF00"/>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nvGraphicFramePr>
        <p:xfrm>
          <a:off x="786130" y="1085797"/>
          <a:ext cx="7359650" cy="4856480"/>
        </p:xfrm>
        <a:graphic>
          <a:graphicData uri="http://schemas.openxmlformats.org/drawingml/2006/table">
            <a:tbl>
              <a:tblPr firstRow="1" bandRow="1">
                <a:tableStyleId>{5940675A-B579-460E-94D1-54222C63F5DA}</a:tableStyleId>
              </a:tblPr>
              <a:tblGrid>
                <a:gridCol w="1195070"/>
                <a:gridCol w="1752600"/>
                <a:gridCol w="1981200"/>
                <a:gridCol w="2430780"/>
              </a:tblGrid>
              <a:tr h="397564">
                <a:tc>
                  <a:txBody>
                    <a:bodyPr/>
                    <a:lstStyle/>
                    <a:p>
                      <a:r>
                        <a:rPr lang="en-IN" b="1" i="0" dirty="0">
                          <a:solidFill>
                            <a:schemeClr val="tx1"/>
                          </a:solidFill>
                          <a:effectLst/>
                          <a:latin typeface="Times New Roman" panose="02020603050405020304" pitchFamily="18" charset="0"/>
                          <a:ea typeface="+mn-ea"/>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IN" b="1" i="0" dirty="0">
                          <a:solidFill>
                            <a:schemeClr val="tx1"/>
                          </a:solidFill>
                          <a:effectLst/>
                          <a:latin typeface="Times New Roman" panose="02020603050405020304" pitchFamily="18" charset="0"/>
                          <a:ea typeface="+mn-ea"/>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r>
                        <a:rPr lang="en-IN" b="1" i="0" dirty="0">
                          <a:solidFill>
                            <a:schemeClr val="tx1"/>
                          </a:solidFill>
                          <a:effectLst/>
                          <a:latin typeface="Times New Roman" panose="02020603050405020304" pitchFamily="18" charset="0"/>
                          <a:ea typeface="+mn-ea"/>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IN" b="1" i="0" dirty="0">
                          <a:solidFill>
                            <a:schemeClr val="tx1"/>
                          </a:solidFill>
                          <a:effectLst/>
                          <a:latin typeface="Times New Roman" panose="02020603050405020304" pitchFamily="18" charset="0"/>
                          <a:ea typeface="+mn-ea"/>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tr>
              <a:tr h="2189322">
                <a:tc>
                  <a:txBody>
                    <a:bodyPr/>
                    <a:lstStyle/>
                    <a:p>
                      <a:r>
                        <a:rPr lang="en-IN" dirty="0"/>
                        <a:t>1.</a:t>
                      </a:r>
                      <a:endParaRPr lang="en-IN" dirty="0"/>
                    </a:p>
                  </a:txBody>
                  <a:tcPr/>
                </a:tc>
                <a:tc>
                  <a:txBody>
                    <a:bodyPr/>
                    <a:lstStyle/>
                    <a:p>
                      <a:pPr algn="l" fontAlgn="base"/>
                      <a:r>
                        <a:rPr lang="en-IN" sz="1600" dirty="0">
                          <a:effectLst/>
                          <a:latin typeface="Times New Roman" panose="02020603050405020304" pitchFamily="18" charset="0"/>
                          <a:cs typeface="Times New Roman" panose="02020603050405020304" pitchFamily="18" charset="0"/>
                        </a:rPr>
                        <a:t>Madhurima Hooda, Aashie Roy Saxena, </a:t>
                      </a:r>
                      <a:r>
                        <a:rPr lang="en-IN" sz="1600" dirty="0" err="1">
                          <a:effectLst/>
                          <a:latin typeface="Times New Roman" panose="02020603050405020304" pitchFamily="18" charset="0"/>
                          <a:cs typeface="Times New Roman" panose="02020603050405020304" pitchFamily="18" charset="0"/>
                        </a:rPr>
                        <a:t>Dr.</a:t>
                      </a:r>
                      <a:r>
                        <a:rPr lang="en-IN" sz="1600" dirty="0">
                          <a:effectLst/>
                          <a:latin typeface="Times New Roman" panose="02020603050405020304" pitchFamily="18" charset="0"/>
                          <a:cs typeface="Times New Roman" panose="02020603050405020304" pitchFamily="18" charset="0"/>
                        </a:rPr>
                        <a:t> Madhulika, Babita Yadav.</a:t>
                      </a:r>
                      <a:r>
                        <a:rPr lang="en-US" sz="1600" b="0" i="0" dirty="0">
                          <a:solidFill>
                            <a:schemeClr val="tx1"/>
                          </a:solidFill>
                          <a:effectLst/>
                          <a:latin typeface="Times New Roman" panose="02020603050405020304" pitchFamily="18" charset="0"/>
                          <a:ea typeface="+mn-ea"/>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September 2017.</a:t>
                      </a:r>
                      <a:r>
                        <a:rPr lang="en-US" sz="1600" b="0" i="0" dirty="0">
                          <a:solidFill>
                            <a:schemeClr val="tx1"/>
                          </a:solidFill>
                          <a:effectLst/>
                          <a:latin typeface="Times New Roman" panose="02020603050405020304" pitchFamily="18" charset="0"/>
                          <a:ea typeface="+mn-ea"/>
                          <a:cs typeface="Times New Roman" panose="02020603050405020304" pitchFamily="18" charset="0"/>
                        </a:rPr>
                        <a:t>)</a:t>
                      </a:r>
                      <a:endParaRPr lang="en-IN" sz="1600" dirty="0">
                        <a:effectLst/>
                        <a:latin typeface="Times New Roman" panose="02020603050405020304" pitchFamily="18" charset="0"/>
                        <a:cs typeface="Times New Roman" panose="02020603050405020304" pitchFamily="18" charset="0"/>
                      </a:endParaRPr>
                    </a:p>
                  </a:txBody>
                  <a:tcPr anchor="ctr"/>
                </a:tc>
                <a:tc>
                  <a:txBody>
                    <a:bodyPr/>
                    <a:lstStyle/>
                    <a:p>
                      <a:pPr algn="l"/>
                      <a:r>
                        <a:rPr lang="en-US" sz="1600" b="0" i="0" dirty="0">
                          <a:solidFill>
                            <a:schemeClr val="tx1"/>
                          </a:solidFill>
                          <a:effectLst/>
                          <a:latin typeface="Times New Roman" panose="02020603050405020304" pitchFamily="18" charset="0"/>
                          <a:ea typeface="+mn-ea"/>
                          <a:cs typeface="Times New Roman" panose="02020603050405020304" pitchFamily="18" charset="0"/>
                        </a:rPr>
                        <a:t>"A Study and Comparison of Prediction Algorithms for Depression Detection among Millennials: A Machine Learning Approach“ </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b="0" i="0" dirty="0">
                          <a:solidFill>
                            <a:schemeClr val="tx1"/>
                          </a:solidFill>
                          <a:effectLst/>
                          <a:latin typeface="Times New Roman" panose="02020603050405020304" pitchFamily="18" charset="0"/>
                          <a:ea typeface="+mn-ea"/>
                          <a:cs typeface="Times New Roman" panose="02020603050405020304" pitchFamily="18" charset="0"/>
                        </a:rPr>
                        <a:t>Machine learning algorithms for depression detection among millennials</a:t>
                      </a:r>
                      <a:br>
                        <a:rPr lang="en-US" sz="1600" b="0" i="0" dirty="0">
                          <a:solidFill>
                            <a:schemeClr val="tx1"/>
                          </a:solidFill>
                          <a:effectLst/>
                          <a:latin typeface="Times New Roman" panose="02020603050405020304" pitchFamily="18" charset="0"/>
                          <a:ea typeface="+mn-ea"/>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txBody>
                  <a:tcPr/>
                </a:tc>
              </a:tr>
              <a:tr h="2269436">
                <a:tc>
                  <a:txBody>
                    <a:bodyPr/>
                    <a:lstStyle/>
                    <a:p>
                      <a:r>
                        <a:rPr lang="en-IN" dirty="0"/>
                        <a:t>2.</a:t>
                      </a:r>
                      <a:endParaRPr lang="en-IN" dirty="0"/>
                    </a:p>
                  </a:txBody>
                  <a:tcPr/>
                </a:tc>
                <a:tc>
                  <a:txBody>
                    <a:bodyPr/>
                    <a:lstStyle/>
                    <a:p>
                      <a:pPr algn="l" fontAlgn="base"/>
                      <a:r>
                        <a:rPr lang="en-IN" sz="1600" dirty="0">
                          <a:effectLst/>
                          <a:latin typeface="Times New Roman" panose="02020603050405020304" pitchFamily="18" charset="0"/>
                          <a:cs typeface="Times New Roman" panose="02020603050405020304" pitchFamily="18" charset="0"/>
                        </a:rPr>
                        <a:t>Anastasia Pampouchidou et al.(December </a:t>
                      </a:r>
                      <a:r>
                        <a:rPr lang="en-IN" sz="1600" dirty="0"/>
                        <a:t> 2019.</a:t>
                      </a:r>
                      <a:r>
                        <a:rPr lang="en-IN" sz="16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cs typeface="Times New Roman" panose="02020603050405020304" pitchFamily="18" charset="0"/>
                      </a:endParaRPr>
                    </a:p>
                  </a:txBody>
                  <a:tcPr anchor="ctr"/>
                </a:tc>
                <a:tc>
                  <a:txBody>
                    <a:bodyPr/>
                    <a:lstStyle/>
                    <a:p>
                      <a:pPr algn="l"/>
                      <a:r>
                        <a:rPr lang="en-US" sz="1600" b="0" i="0" dirty="0">
                          <a:solidFill>
                            <a:schemeClr val="tx1"/>
                          </a:solidFill>
                          <a:effectLst/>
                          <a:latin typeface="Times New Roman" panose="02020603050405020304" pitchFamily="18" charset="0"/>
                          <a:ea typeface="+mn-ea"/>
                          <a:cs typeface="Times New Roman" panose="02020603050405020304" pitchFamily="18" charset="0"/>
                        </a:rPr>
                        <a:t>"Automatic Assessment of Depression Based on Visual Cues: A Systematic Review"</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b="0" i="0" dirty="0">
                          <a:solidFill>
                            <a:schemeClr val="tx1"/>
                          </a:solidFill>
                          <a:effectLst/>
                          <a:latin typeface="Times New Roman" panose="02020603050405020304" pitchFamily="18" charset="0"/>
                          <a:ea typeface="+mn-ea"/>
                          <a:cs typeface="Times New Roman" panose="02020603050405020304" pitchFamily="18" charset="0"/>
                        </a:rPr>
                        <a:t>Systematic review of automatic depression assessment based on visual cues</a:t>
                      </a:r>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381000"/>
            <a:ext cx="4121345" cy="769441"/>
          </a:xfrm>
          <a:prstGeom prst="rect">
            <a:avLst/>
          </a:prstGeom>
          <a:noFill/>
        </p:spPr>
        <p:txBody>
          <a:bodyPr wrap="square" rtlCol="0">
            <a:spAutoFit/>
          </a:bodyPr>
          <a:lstStyle/>
          <a:p>
            <a:r>
              <a:rPr lang="en-IN" sz="2600" dirty="0">
                <a:solidFill>
                  <a:srgbClr val="FFFF00"/>
                </a:solidFill>
                <a:latin typeface="Times New Roman" panose="02020603050405020304" pitchFamily="18" charset="0"/>
                <a:cs typeface="Times New Roman" panose="02020603050405020304" pitchFamily="18" charset="0"/>
              </a:rPr>
              <a:t>LITERATURE SURVEY </a:t>
            </a:r>
            <a:endParaRPr lang="en-IN" sz="2600" dirty="0">
              <a:solidFill>
                <a:srgbClr val="FFFF00"/>
              </a:solidFill>
              <a:latin typeface="Times New Roman" panose="02020603050405020304" pitchFamily="18" charset="0"/>
              <a:cs typeface="Times New Roman" panose="02020603050405020304" pitchFamily="18" charset="0"/>
            </a:endParaRPr>
          </a:p>
          <a:p>
            <a:endParaRPr lang="en-IN" dirty="0"/>
          </a:p>
        </p:txBody>
      </p:sp>
      <p:graphicFrame>
        <p:nvGraphicFramePr>
          <p:cNvPr id="4" name="Table 3"/>
          <p:cNvGraphicFramePr>
            <a:graphicFrameLocks noGrp="1"/>
          </p:cNvGraphicFramePr>
          <p:nvPr/>
        </p:nvGraphicFramePr>
        <p:xfrm>
          <a:off x="609600" y="1076146"/>
          <a:ext cx="8061325" cy="5114290"/>
        </p:xfrm>
        <a:graphic>
          <a:graphicData uri="http://schemas.openxmlformats.org/drawingml/2006/table">
            <a:tbl>
              <a:tblPr firstRow="1" bandRow="1">
                <a:tableStyleId>{5940675A-B579-460E-94D1-54222C63F5DA}</a:tableStyleId>
              </a:tblPr>
              <a:tblGrid>
                <a:gridCol w="1687830"/>
                <a:gridCol w="1718310"/>
                <a:gridCol w="2186940"/>
                <a:gridCol w="2468245"/>
              </a:tblGrid>
              <a:tr h="1852295">
                <a:tc>
                  <a:txBody>
                    <a:bodyPr/>
                    <a:lstStyle/>
                    <a:p>
                      <a:pPr algn="l"/>
                      <a:r>
                        <a:rPr lang="en-IN"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it-IT" sz="1600" b="0" i="0" dirty="0">
                          <a:solidFill>
                            <a:schemeClr val="tx1"/>
                          </a:solidFill>
                          <a:effectLst/>
                          <a:latin typeface="Times New Roman" panose="02020603050405020304" pitchFamily="18" charset="0"/>
                          <a:ea typeface="+mn-ea"/>
                          <a:cs typeface="Times New Roman" panose="02020603050405020304" pitchFamily="18" charset="0"/>
                        </a:rPr>
                        <a:t>Figueiredo G. R., Ripka W. L., Romaneli E. F. R., Ulbricht L.(</a:t>
                      </a:r>
                      <a:r>
                        <a:rPr lang="en-IN" sz="1600" dirty="0"/>
                        <a:t>2019</a:t>
                      </a:r>
                      <a:r>
                        <a:rPr lang="it-IT" sz="1600" b="0" i="0" dirty="0">
                          <a:solidFill>
                            <a:schemeClr val="tx1"/>
                          </a:solidFill>
                          <a:effectLst/>
                          <a:latin typeface="Times New Roman" panose="02020603050405020304" pitchFamily="18" charset="0"/>
                          <a:ea typeface="+mn-ea"/>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b="0" i="0" dirty="0">
                          <a:solidFill>
                            <a:schemeClr val="tx1"/>
                          </a:solidFill>
                          <a:effectLst/>
                          <a:latin typeface="Times New Roman" panose="02020603050405020304" pitchFamily="18" charset="0"/>
                          <a:ea typeface="+mn-ea"/>
                          <a:cs typeface="Times New Roman" panose="02020603050405020304" pitchFamily="18" charset="0"/>
                        </a:rPr>
                        <a:t>"Attentional bias for emotional faces in depressed and non-depressed Individuals: an eyetracking study"</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b="0" i="0" dirty="0">
                          <a:solidFill>
                            <a:schemeClr val="tx1"/>
                          </a:solidFill>
                          <a:effectLst/>
                          <a:latin typeface="Times New Roman" panose="02020603050405020304" pitchFamily="18" charset="0"/>
                          <a:ea typeface="+mn-ea"/>
                          <a:cs typeface="Times New Roman" panose="02020603050405020304" pitchFamily="18" charset="0"/>
                        </a:rPr>
                        <a:t>Eyetracking study on attentional bias for emotional faces in depressed individuals</a:t>
                      </a:r>
                      <a:endParaRPr lang="en-IN" dirty="0">
                        <a:latin typeface="Times New Roman" panose="02020603050405020304" pitchFamily="18" charset="0"/>
                        <a:cs typeface="Times New Roman" panose="02020603050405020304" pitchFamily="18" charset="0"/>
                      </a:endParaRPr>
                    </a:p>
                  </a:txBody>
                  <a:tcPr/>
                </a:tc>
              </a:tr>
              <a:tr h="1067523">
                <a:tc>
                  <a:txBody>
                    <a:bodyPr/>
                    <a:lstStyle/>
                    <a:p>
                      <a:pPr algn="l"/>
                      <a:r>
                        <a:rPr lang="en-IN"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l" fontAlgn="base"/>
                      <a:r>
                        <a:rPr lang="en-IN" sz="1600" dirty="0">
                          <a:effectLst/>
                          <a:latin typeface="Times New Roman" panose="02020603050405020304" pitchFamily="18" charset="0"/>
                          <a:cs typeface="Times New Roman" panose="02020603050405020304" pitchFamily="18" charset="0"/>
                        </a:rPr>
                        <a:t>C. Jyotsna, </a:t>
                      </a:r>
                      <a:r>
                        <a:rPr lang="en-IN" sz="1600" dirty="0" err="1">
                          <a:effectLst/>
                          <a:latin typeface="Times New Roman" panose="02020603050405020304" pitchFamily="18" charset="0"/>
                          <a:cs typeface="Times New Roman" panose="02020603050405020304" pitchFamily="18" charset="0"/>
                        </a:rPr>
                        <a:t>Amudha</a:t>
                      </a:r>
                      <a:r>
                        <a:rPr lang="en-IN" sz="1600" dirty="0">
                          <a:effectLst/>
                          <a:latin typeface="Times New Roman" panose="02020603050405020304" pitchFamily="18" charset="0"/>
                          <a:cs typeface="Times New Roman" panose="02020603050405020304" pitchFamily="18" charset="0"/>
                        </a:rPr>
                        <a:t> J.(</a:t>
                      </a:r>
                      <a:r>
                        <a:rPr lang="en-IN" sz="1600" dirty="0"/>
                        <a:t>2018 </a:t>
                      </a:r>
                      <a:r>
                        <a:rPr lang="en-IN" sz="1600" dirty="0">
                          <a:effectLst/>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cs typeface="Times New Roman" panose="02020603050405020304" pitchFamily="18" charset="0"/>
                      </a:endParaRPr>
                    </a:p>
                  </a:txBody>
                  <a:tcPr anchor="ctr"/>
                </a:tc>
                <a:tc>
                  <a:txBody>
                    <a:bodyPr/>
                    <a:lstStyle/>
                    <a:p>
                      <a:pPr algn="l"/>
                      <a:r>
                        <a:rPr lang="en-US" sz="1600" b="0" i="0" dirty="0">
                          <a:solidFill>
                            <a:schemeClr val="tx1"/>
                          </a:solidFill>
                          <a:effectLst/>
                          <a:latin typeface="Times New Roman" panose="02020603050405020304" pitchFamily="18" charset="0"/>
                          <a:ea typeface="+mn-ea"/>
                          <a:cs typeface="Times New Roman" panose="02020603050405020304" pitchFamily="18" charset="0"/>
                        </a:rPr>
                        <a:t>"Eye Gaze as an Indicator for Stress Level Analysis in Students</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b="0" i="0" dirty="0">
                          <a:solidFill>
                            <a:schemeClr val="tx1"/>
                          </a:solidFill>
                          <a:effectLst/>
                          <a:latin typeface="Times New Roman" panose="02020603050405020304" pitchFamily="18" charset="0"/>
                          <a:ea typeface="+mn-ea"/>
                          <a:cs typeface="Times New Roman" panose="02020603050405020304" pitchFamily="18" charset="0"/>
                        </a:rPr>
                        <a:t>Eye gaze analysis for stress level analysis in students</a:t>
                      </a:r>
                      <a:endParaRPr lang="en-IN" sz="1600" dirty="0">
                        <a:latin typeface="Times New Roman" panose="02020603050405020304" pitchFamily="18" charset="0"/>
                        <a:cs typeface="Times New Roman" panose="02020603050405020304" pitchFamily="18" charset="0"/>
                      </a:endParaRPr>
                    </a:p>
                  </a:txBody>
                  <a:tcPr/>
                </a:tc>
              </a:tr>
              <a:tr h="1489566">
                <a:tc>
                  <a:txBody>
                    <a:bodyPr/>
                    <a:lstStyle/>
                    <a:p>
                      <a:pPr algn="l"/>
                      <a:r>
                        <a:rPr lang="en-IN"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de-DE" sz="1600" b="0" i="0" dirty="0">
                          <a:solidFill>
                            <a:schemeClr val="tx1"/>
                          </a:solidFill>
                          <a:effectLst/>
                          <a:latin typeface="Times New Roman" panose="02020603050405020304" pitchFamily="18" charset="0"/>
                          <a:ea typeface="+mn-ea"/>
                          <a:cs typeface="Times New Roman" panose="02020603050405020304" pitchFamily="18" charset="0"/>
                        </a:rPr>
                        <a:t>Siyang Song, Linlin Shen, Michel Valstar(</a:t>
                      </a:r>
                      <a:r>
                        <a:rPr lang="en-IN" sz="1600" dirty="0"/>
                        <a:t>2018</a:t>
                      </a:r>
                      <a:r>
                        <a:rPr lang="de-DE" sz="1600" b="0" i="0" dirty="0">
                          <a:solidFill>
                            <a:schemeClr val="tx1"/>
                          </a:solidFill>
                          <a:effectLst/>
                          <a:latin typeface="Times New Roman" panose="02020603050405020304" pitchFamily="18" charset="0"/>
                          <a:ea typeface="+mn-ea"/>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b="0" i="0" dirty="0">
                          <a:solidFill>
                            <a:schemeClr val="tx1"/>
                          </a:solidFill>
                          <a:effectLst/>
                          <a:latin typeface="Times New Roman" panose="02020603050405020304" pitchFamily="18" charset="0"/>
                          <a:ea typeface="+mn-ea"/>
                          <a:cs typeface="Times New Roman" panose="02020603050405020304" pitchFamily="18" charset="0"/>
                        </a:rPr>
                        <a:t>"</a:t>
                      </a:r>
                      <a:r>
                        <a:rPr lang="en-US" sz="1600" b="0" i="0" dirty="0">
                          <a:solidFill>
                            <a:schemeClr val="tx1"/>
                          </a:solidFill>
                          <a:effectLst/>
                          <a:latin typeface="Times New Roman" panose="02020603050405020304" pitchFamily="18" charset="0"/>
                          <a:ea typeface="+mn-ea"/>
                          <a:cs typeface="Times New Roman" panose="02020603050405020304" pitchFamily="18" charset="0"/>
                        </a:rPr>
                        <a:t>Human </a:t>
                      </a:r>
                      <a:r>
                        <a:rPr lang="en-US" sz="1600" b="0" i="0" dirty="0" err="1">
                          <a:solidFill>
                            <a:schemeClr val="tx1"/>
                          </a:solidFill>
                          <a:effectLst/>
                          <a:latin typeface="Times New Roman" panose="02020603050405020304" pitchFamily="18" charset="0"/>
                          <a:ea typeface="+mn-ea"/>
                          <a:cs typeface="Times New Roman" panose="02020603050405020304" pitchFamily="18" charset="0"/>
                        </a:rPr>
                        <a:t>Behaviour</a:t>
                      </a:r>
                      <a:r>
                        <a:rPr lang="en-US" sz="1600" b="0" i="0" dirty="0">
                          <a:solidFill>
                            <a:schemeClr val="tx1"/>
                          </a:solidFill>
                          <a:effectLst/>
                          <a:latin typeface="Times New Roman" panose="02020603050405020304" pitchFamily="18" charset="0"/>
                          <a:ea typeface="+mn-ea"/>
                          <a:cs typeface="Times New Roman" panose="02020603050405020304" pitchFamily="18" charset="0"/>
                        </a:rPr>
                        <a:t> based automatic depression analysis using hand crafted statistics and deep learned spectral features"</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US" sz="1600" b="0" i="0" dirty="0">
                          <a:solidFill>
                            <a:schemeClr val="tx1"/>
                          </a:solidFill>
                          <a:effectLst/>
                          <a:latin typeface="Times New Roman" panose="02020603050405020304" pitchFamily="18" charset="0"/>
                          <a:ea typeface="+mn-ea"/>
                          <a:cs typeface="Times New Roman" panose="02020603050405020304" pitchFamily="18" charset="0"/>
                        </a:rPr>
                        <a:t>Automatic depression analysis based on handcrafted statistics and deep learned features</a:t>
                      </a:r>
                      <a:endParaRPr lang="en-IN" sz="1600" dirty="0">
                        <a:latin typeface="Times New Roman" panose="02020603050405020304" pitchFamily="18" charset="0"/>
                        <a:cs typeface="Times New Roman" panose="02020603050405020304" pitchFamily="18" charset="0"/>
                      </a:endParaRPr>
                    </a:p>
                  </a:txBody>
                  <a:tcPr/>
                </a:tc>
              </a:tr>
              <a:tr h="29791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76600" y="304800"/>
            <a:ext cx="3352800" cy="492443"/>
          </a:xfrm>
          <a:prstGeom prst="rect">
            <a:avLst/>
          </a:prstGeom>
          <a:noFill/>
        </p:spPr>
        <p:txBody>
          <a:bodyPr wrap="square" rtlCol="0">
            <a:spAutoFit/>
          </a:bodyPr>
          <a:lstStyle/>
          <a:p>
            <a:r>
              <a:rPr lang="en-US" sz="2600" b="1" dirty="0">
                <a:solidFill>
                  <a:srgbClr val="FFFF00"/>
                </a:solidFill>
                <a:latin typeface="Times New Roman" panose="02020603050405020304" pitchFamily="18" charset="0"/>
                <a:cs typeface="Times New Roman" panose="02020603050405020304" pitchFamily="18" charset="0"/>
              </a:rPr>
              <a:t>P</a:t>
            </a:r>
            <a:r>
              <a:rPr lang="en-IN" sz="2600" b="1" dirty="0">
                <a:solidFill>
                  <a:srgbClr val="FFFF00"/>
                </a:solidFill>
                <a:latin typeface="Times New Roman" panose="02020603050405020304" pitchFamily="18" charset="0"/>
                <a:cs typeface="Times New Roman" panose="02020603050405020304" pitchFamily="18" charset="0"/>
              </a:rPr>
              <a:t>roblem Statement    </a:t>
            </a:r>
            <a:endParaRPr lang="en-IN" sz="2600" dirty="0">
              <a:solidFill>
                <a:srgbClr val="FFFF00"/>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533400" y="1295400"/>
            <a:ext cx="7883525" cy="4870450"/>
          </a:xfrm>
          <a:prstGeom prst="rect">
            <a:avLst/>
          </a:prstGeom>
          <a:noFill/>
        </p:spPr>
        <p:txBody>
          <a:bodyPr wrap="square" rtlCol="0" anchor="t">
            <a:noAutofit/>
          </a:bodyPr>
          <a:lstStyle/>
          <a:p>
            <a:pPr algn="just"/>
            <a:r>
              <a:rPr lang="en-US" sz="2200" dirty="0">
                <a:latin typeface="Times New Roman" panose="02020603050405020304" pitchFamily="18" charset="0"/>
                <a:cs typeface="Times New Roman" panose="02020603050405020304" pitchFamily="18" charset="0"/>
              </a:rPr>
              <a:t>This project addresses the challenge of stress detection and mitigation through a multi-modal approach utilizing facial expression analysis and  emotion analysis. The primary goal is to develop a robust system capable of accurately identifying stress levels and predicting breakdown tendencies in individuals.</a:t>
            </a: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Image capturing is automated, so it collects photographs whenever a typical  behavior occurs. The detecting of system will be fooled. If</a:t>
            </a:r>
            <a:r>
              <a:rPr lang="en-I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picture is distorted while being captured, the system  will provide incorrect findings. Continued picture capture results in</a:t>
            </a:r>
            <a:r>
              <a:rPr lang="en-I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massive, useless datasets. Detection will become more time demanding or incorrect as a result of the auto collected picture</a:t>
            </a:r>
            <a:r>
              <a:rPr lang="en-I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datasets.</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10603</Words>
  <Application>WPS Presentation</Application>
  <PresentationFormat>On-screen Show (4:3)</PresentationFormat>
  <Paragraphs>186</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Arial</vt:lpstr>
      <vt:lpstr>Times New Roman</vt:lpstr>
      <vt:lpstr>Calibri</vt:lpstr>
      <vt:lpstr>Microsoft YaHei</vt:lpstr>
      <vt:lpstr>Arial Unicode MS</vt:lpstr>
      <vt:lpstr>Calibri</vt:lpstr>
      <vt:lpstr>Office Theme</vt:lpstr>
      <vt:lpstr>PROJECT WORK</vt:lpstr>
      <vt:lpstr>ABSTRACT</vt:lpstr>
      <vt:lpstr>ABSTRACT</vt:lpstr>
      <vt:lpstr>INTRODUCTION</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Chandravadan</dc:creator>
  <cp:lastModifiedBy>Balli Rohith</cp:lastModifiedBy>
  <cp:revision>20</cp:revision>
  <dcterms:created xsi:type="dcterms:W3CDTF">2024-03-21T15:55:00Z</dcterms:created>
  <dcterms:modified xsi:type="dcterms:W3CDTF">2024-04-27T04:35:16Z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2024-01-30T22:00:00Z</vt:filetime>
  </property>
  <property fmtid="{D5CDD505-2E9C-101B-9397-08002B2CF9AE}" pid="3" name="Creator">
    <vt:lpwstr>Microsoft® PowerPoint® 2013</vt:lpwstr>
  </property>
  <property fmtid="{D5CDD505-2E9C-101B-9397-08002B2CF9AE}" pid="4" name="LastSaved">
    <vt:filetime>2024-03-21T22:00:00Z</vt:filetime>
  </property>
  <property fmtid="{D5CDD505-2E9C-101B-9397-08002B2CF9AE}" pid="5" name="ICV">
    <vt:lpwstr>92F138F1721547CAB94FF2D6A6CA6852_13</vt:lpwstr>
  </property>
  <property fmtid="{D5CDD505-2E9C-101B-9397-08002B2CF9AE}" pid="6" name="KSOProductBuildVer">
    <vt:lpwstr>1033-12.2.0.16731</vt:lpwstr>
  </property>
</Properties>
</file>