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2" d="100"/>
          <a:sy n="72" d="100"/>
        </p:scale>
        <p:origin x="12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7E538-BBFA-4536-80FE-5B27B39BEA9A}" type="datetimeFigureOut">
              <a:rPr lang="en-US" smtClean="0"/>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A689A5-83E2-49C9-8582-8FBBEA6BAA93}" type="slidenum">
              <a:rPr lang="en-US" smtClean="0"/>
              <a:t>‹#›</a:t>
            </a:fld>
            <a:endParaRPr lang="en-US"/>
          </a:p>
        </p:txBody>
      </p:sp>
    </p:spTree>
    <p:extLst>
      <p:ext uri="{BB962C8B-B14F-4D97-AF65-F5344CB8AC3E}">
        <p14:creationId xmlns:p14="http://schemas.microsoft.com/office/powerpoint/2010/main" val="1193541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468736-1755-499F-B5AD-8EA7D9865DF9}" type="datetime1">
              <a:rPr lang="en-US" smtClean="0"/>
              <a:t>10/3/2016</a:t>
            </a:fld>
            <a:endParaRPr lang="en-US"/>
          </a:p>
        </p:txBody>
      </p:sp>
      <p:sp>
        <p:nvSpPr>
          <p:cNvPr id="5" name="Footer Placeholder 4"/>
          <p:cNvSpPr>
            <a:spLocks noGrp="1"/>
          </p:cNvSpPr>
          <p:nvPr>
            <p:ph type="ftr" sz="quarter" idx="11"/>
          </p:nvPr>
        </p:nvSpPr>
        <p:spPr/>
        <p:txBody>
          <a:bodyPr/>
          <a:lstStyle/>
          <a:p>
            <a:r>
              <a:rPr lang="en-US" smtClean="0"/>
              <a:t>Copyright 2015 @ projectsinnetworking.com</a:t>
            </a:r>
            <a:endParaRPr lang="en-US"/>
          </a:p>
        </p:txBody>
      </p:sp>
      <p:sp>
        <p:nvSpPr>
          <p:cNvPr id="6" name="Slide Number Placeholder 5"/>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625D5-2555-4B71-A209-0CB4357D49A6}" type="datetime1">
              <a:rPr lang="en-US" smtClean="0"/>
              <a:t>10/3/2016</a:t>
            </a:fld>
            <a:endParaRPr lang="en-US"/>
          </a:p>
        </p:txBody>
      </p:sp>
      <p:sp>
        <p:nvSpPr>
          <p:cNvPr id="5" name="Footer Placeholder 4"/>
          <p:cNvSpPr>
            <a:spLocks noGrp="1"/>
          </p:cNvSpPr>
          <p:nvPr>
            <p:ph type="ftr" sz="quarter" idx="11"/>
          </p:nvPr>
        </p:nvSpPr>
        <p:spPr/>
        <p:txBody>
          <a:bodyPr/>
          <a:lstStyle/>
          <a:p>
            <a:r>
              <a:rPr lang="en-US" smtClean="0"/>
              <a:t>Copyright 2015 @ projectsinnetworking.com</a:t>
            </a:r>
            <a:endParaRPr lang="en-US"/>
          </a:p>
        </p:txBody>
      </p:sp>
      <p:sp>
        <p:nvSpPr>
          <p:cNvPr id="6" name="Slide Number Placeholder 5"/>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49998-0766-4B12-B4E8-45963A58E9BA}" type="datetime1">
              <a:rPr lang="en-US" smtClean="0"/>
              <a:t>10/3/2016</a:t>
            </a:fld>
            <a:endParaRPr lang="en-US"/>
          </a:p>
        </p:txBody>
      </p:sp>
      <p:sp>
        <p:nvSpPr>
          <p:cNvPr id="5" name="Footer Placeholder 4"/>
          <p:cNvSpPr>
            <a:spLocks noGrp="1"/>
          </p:cNvSpPr>
          <p:nvPr>
            <p:ph type="ftr" sz="quarter" idx="11"/>
          </p:nvPr>
        </p:nvSpPr>
        <p:spPr/>
        <p:txBody>
          <a:bodyPr/>
          <a:lstStyle/>
          <a:p>
            <a:r>
              <a:rPr lang="en-US" smtClean="0"/>
              <a:t>Copyright 2015 @ projectsinnetworking.com</a:t>
            </a:r>
            <a:endParaRPr lang="en-US"/>
          </a:p>
        </p:txBody>
      </p:sp>
      <p:sp>
        <p:nvSpPr>
          <p:cNvPr id="6" name="Slide Number Placeholder 5"/>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3B7D91-CD5F-495A-8CEA-3F2C29301501}" type="datetime1">
              <a:rPr lang="en-US" smtClean="0"/>
              <a:t>10/3/2016</a:t>
            </a:fld>
            <a:endParaRPr lang="en-US"/>
          </a:p>
        </p:txBody>
      </p:sp>
      <p:sp>
        <p:nvSpPr>
          <p:cNvPr id="5" name="Footer Placeholder 4"/>
          <p:cNvSpPr>
            <a:spLocks noGrp="1"/>
          </p:cNvSpPr>
          <p:nvPr>
            <p:ph type="ftr" sz="quarter" idx="11"/>
          </p:nvPr>
        </p:nvSpPr>
        <p:spPr/>
        <p:txBody>
          <a:bodyPr/>
          <a:lstStyle/>
          <a:p>
            <a:r>
              <a:rPr lang="en-US" smtClean="0"/>
              <a:t>Copyright 2015 @ projectsinnetworking.com</a:t>
            </a:r>
            <a:endParaRPr lang="en-US"/>
          </a:p>
        </p:txBody>
      </p:sp>
      <p:sp>
        <p:nvSpPr>
          <p:cNvPr id="6" name="Slide Number Placeholder 5"/>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52C583-33EF-41D8-8F34-42338D983857}" type="datetime1">
              <a:rPr lang="en-US" smtClean="0"/>
              <a:t>10/3/2016</a:t>
            </a:fld>
            <a:endParaRPr lang="en-US"/>
          </a:p>
        </p:txBody>
      </p:sp>
      <p:sp>
        <p:nvSpPr>
          <p:cNvPr id="5" name="Footer Placeholder 4"/>
          <p:cNvSpPr>
            <a:spLocks noGrp="1"/>
          </p:cNvSpPr>
          <p:nvPr>
            <p:ph type="ftr" sz="quarter" idx="11"/>
          </p:nvPr>
        </p:nvSpPr>
        <p:spPr/>
        <p:txBody>
          <a:bodyPr/>
          <a:lstStyle/>
          <a:p>
            <a:r>
              <a:rPr lang="en-US" smtClean="0"/>
              <a:t>Copyright 2015 @ projectsinnetworking.com</a:t>
            </a:r>
            <a:endParaRPr lang="en-US"/>
          </a:p>
        </p:txBody>
      </p:sp>
      <p:sp>
        <p:nvSpPr>
          <p:cNvPr id="6" name="Slide Number Placeholder 5"/>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09A43A-2F47-42FD-8C83-1124E2E7F44C}" type="datetime1">
              <a:rPr lang="en-US" smtClean="0"/>
              <a:t>10/3/2016</a:t>
            </a:fld>
            <a:endParaRPr lang="en-US"/>
          </a:p>
        </p:txBody>
      </p:sp>
      <p:sp>
        <p:nvSpPr>
          <p:cNvPr id="6" name="Footer Placeholder 5"/>
          <p:cNvSpPr>
            <a:spLocks noGrp="1"/>
          </p:cNvSpPr>
          <p:nvPr>
            <p:ph type="ftr" sz="quarter" idx="11"/>
          </p:nvPr>
        </p:nvSpPr>
        <p:spPr/>
        <p:txBody>
          <a:bodyPr/>
          <a:lstStyle/>
          <a:p>
            <a:r>
              <a:rPr lang="en-US" smtClean="0"/>
              <a:t>Copyright 2015 @ projectsinnetworking.com</a:t>
            </a:r>
            <a:endParaRPr lang="en-US"/>
          </a:p>
        </p:txBody>
      </p:sp>
      <p:sp>
        <p:nvSpPr>
          <p:cNvPr id="7" name="Slide Number Placeholder 6"/>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61F01D-F754-4A89-A9C5-F00C2F635D7E}" type="datetime1">
              <a:rPr lang="en-US" smtClean="0"/>
              <a:t>10/3/2016</a:t>
            </a:fld>
            <a:endParaRPr lang="en-US"/>
          </a:p>
        </p:txBody>
      </p:sp>
      <p:sp>
        <p:nvSpPr>
          <p:cNvPr id="8" name="Footer Placeholder 7"/>
          <p:cNvSpPr>
            <a:spLocks noGrp="1"/>
          </p:cNvSpPr>
          <p:nvPr>
            <p:ph type="ftr" sz="quarter" idx="11"/>
          </p:nvPr>
        </p:nvSpPr>
        <p:spPr/>
        <p:txBody>
          <a:bodyPr/>
          <a:lstStyle/>
          <a:p>
            <a:r>
              <a:rPr lang="en-US" smtClean="0"/>
              <a:t>Copyright 2015 @ projectsinnetworking.com</a:t>
            </a:r>
            <a:endParaRPr lang="en-US"/>
          </a:p>
        </p:txBody>
      </p:sp>
      <p:sp>
        <p:nvSpPr>
          <p:cNvPr id="9" name="Slide Number Placeholder 8"/>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FEC9CB-D79C-45C8-ACC9-96E1FEE1FB73}" type="datetime1">
              <a:rPr lang="en-US" smtClean="0"/>
              <a:t>10/3/2016</a:t>
            </a:fld>
            <a:endParaRPr lang="en-US"/>
          </a:p>
        </p:txBody>
      </p:sp>
      <p:sp>
        <p:nvSpPr>
          <p:cNvPr id="4" name="Footer Placeholder 3"/>
          <p:cNvSpPr>
            <a:spLocks noGrp="1"/>
          </p:cNvSpPr>
          <p:nvPr>
            <p:ph type="ftr" sz="quarter" idx="11"/>
          </p:nvPr>
        </p:nvSpPr>
        <p:spPr/>
        <p:txBody>
          <a:bodyPr/>
          <a:lstStyle/>
          <a:p>
            <a:r>
              <a:rPr lang="en-US" smtClean="0"/>
              <a:t>Copyright 2015 @ projectsinnetworking.com</a:t>
            </a:r>
            <a:endParaRPr lang="en-US"/>
          </a:p>
        </p:txBody>
      </p:sp>
      <p:sp>
        <p:nvSpPr>
          <p:cNvPr id="5" name="Slide Number Placeholder 4"/>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5962F-5BA5-499F-BE70-4E0C427E9438}" type="datetime1">
              <a:rPr lang="en-US" smtClean="0"/>
              <a:t>10/3/2016</a:t>
            </a:fld>
            <a:endParaRPr lang="en-US"/>
          </a:p>
        </p:txBody>
      </p:sp>
      <p:sp>
        <p:nvSpPr>
          <p:cNvPr id="3" name="Footer Placeholder 2"/>
          <p:cNvSpPr>
            <a:spLocks noGrp="1"/>
          </p:cNvSpPr>
          <p:nvPr>
            <p:ph type="ftr" sz="quarter" idx="11"/>
          </p:nvPr>
        </p:nvSpPr>
        <p:spPr/>
        <p:txBody>
          <a:bodyPr/>
          <a:lstStyle/>
          <a:p>
            <a:r>
              <a:rPr lang="en-US" smtClean="0"/>
              <a:t>Copyright 2015 @ projectsinnetworking.com</a:t>
            </a:r>
            <a:endParaRPr lang="en-US"/>
          </a:p>
        </p:txBody>
      </p:sp>
      <p:sp>
        <p:nvSpPr>
          <p:cNvPr id="4" name="Slide Number Placeholder 3"/>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BF83E0-14D6-40BC-A67C-768F76E67845}" type="datetime1">
              <a:rPr lang="en-US" smtClean="0"/>
              <a:t>10/3/2016</a:t>
            </a:fld>
            <a:endParaRPr lang="en-US"/>
          </a:p>
        </p:txBody>
      </p:sp>
      <p:sp>
        <p:nvSpPr>
          <p:cNvPr id="6" name="Footer Placeholder 5"/>
          <p:cNvSpPr>
            <a:spLocks noGrp="1"/>
          </p:cNvSpPr>
          <p:nvPr>
            <p:ph type="ftr" sz="quarter" idx="11"/>
          </p:nvPr>
        </p:nvSpPr>
        <p:spPr/>
        <p:txBody>
          <a:bodyPr/>
          <a:lstStyle/>
          <a:p>
            <a:r>
              <a:rPr lang="en-US" smtClean="0"/>
              <a:t>Copyright 2015 @ projectsinnetworking.com</a:t>
            </a:r>
            <a:endParaRPr lang="en-US"/>
          </a:p>
        </p:txBody>
      </p:sp>
      <p:sp>
        <p:nvSpPr>
          <p:cNvPr id="7" name="Slide Number Placeholder 6"/>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8443B-96B4-46E7-B10A-5A89086D8D99}" type="datetime1">
              <a:rPr lang="en-US" smtClean="0"/>
              <a:t>10/3/2016</a:t>
            </a:fld>
            <a:endParaRPr lang="en-US"/>
          </a:p>
        </p:txBody>
      </p:sp>
      <p:sp>
        <p:nvSpPr>
          <p:cNvPr id="6" name="Footer Placeholder 5"/>
          <p:cNvSpPr>
            <a:spLocks noGrp="1"/>
          </p:cNvSpPr>
          <p:nvPr>
            <p:ph type="ftr" sz="quarter" idx="11"/>
          </p:nvPr>
        </p:nvSpPr>
        <p:spPr/>
        <p:txBody>
          <a:bodyPr/>
          <a:lstStyle/>
          <a:p>
            <a:r>
              <a:rPr lang="en-US" smtClean="0"/>
              <a:t>Copyright 2015 @ projectsinnetworking.com</a:t>
            </a:r>
            <a:endParaRPr lang="en-US"/>
          </a:p>
        </p:txBody>
      </p:sp>
      <p:sp>
        <p:nvSpPr>
          <p:cNvPr id="7" name="Slide Number Placeholder 6"/>
          <p:cNvSpPr>
            <a:spLocks noGrp="1"/>
          </p:cNvSpPr>
          <p:nvPr>
            <p:ph type="sldNum" sz="quarter" idx="12"/>
          </p:nvPr>
        </p:nvSpPr>
        <p:spPr/>
        <p:txBody>
          <a:bodyPr/>
          <a:lstStyle/>
          <a:p>
            <a:fld id="{B091DF57-8BD0-4F5F-A0A6-957C18360D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E4760-E527-4C81-9723-95CF7E2F0328}" type="datetime1">
              <a:rPr lang="en-US" smtClean="0"/>
              <a:t>10/3/2016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2015 @ projectsinnetworking.com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1DF57-8BD0-4F5F-A0A6-957C18360D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usage control using access control techniques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Problem</a:t>
            </a:r>
            <a:endParaRPr lang="en-US" dirty="0"/>
          </a:p>
        </p:txBody>
      </p:sp>
      <p:sp>
        <p:nvSpPr>
          <p:cNvPr id="3" name="Content Placeholder 2"/>
          <p:cNvSpPr>
            <a:spLocks noGrp="1"/>
          </p:cNvSpPr>
          <p:nvPr>
            <p:ph idx="1"/>
          </p:nvPr>
        </p:nvSpPr>
        <p:spPr/>
        <p:txBody>
          <a:bodyPr>
            <a:normAutofit/>
          </a:bodyPr>
          <a:lstStyle/>
          <a:p>
            <a:pPr algn="just"/>
            <a:r>
              <a:rPr lang="en-US" sz="2400" dirty="0" smtClean="0"/>
              <a:t>On </a:t>
            </a:r>
            <a:r>
              <a:rPr lang="en-US" sz="2400" dirty="0"/>
              <a:t>a network infrastructure, there are 200 users. All the users access internet through a Cisco router.  It was observed that the internet usage was very high which created problems like slow internet, expensive internet bills etc.  To solve the problem, the network has to be redesigned which would allow only browsing traffic and all other traffic bound to the internet </a:t>
            </a:r>
            <a:r>
              <a:rPr lang="en-US" sz="2400" dirty="0" smtClean="0"/>
              <a:t> like FTP, Skype, etc should </a:t>
            </a:r>
            <a:r>
              <a:rPr lang="en-US" sz="2400" dirty="0"/>
              <a:t>be blocked.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900" dirty="0"/>
              <a:t>Network Topology Diagram. </a:t>
            </a:r>
            <a:r>
              <a:rPr lang="en-US" b="1" dirty="0"/>
              <a:t/>
            </a:r>
            <a:br>
              <a:rPr lang="en-US" b="1" dirty="0"/>
            </a:br>
            <a:endParaRPr lang="en-US" dirty="0"/>
          </a:p>
        </p:txBody>
      </p:sp>
      <p:pic>
        <p:nvPicPr>
          <p:cNvPr id="4" name="Content Placeholder 3" descr="Internet usage control using access control technique.jpg"/>
          <p:cNvPicPr>
            <a:picLocks noGrp="1" noChangeAspect="1"/>
          </p:cNvPicPr>
          <p:nvPr>
            <p:ph idx="1"/>
          </p:nvPr>
        </p:nvPicPr>
        <p:blipFill>
          <a:blip r:embed="rId2" cstate="print"/>
          <a:stretch>
            <a:fillRect/>
          </a:stretch>
        </p:blipFill>
        <p:spPr>
          <a:xfrm>
            <a:off x="609600" y="1219200"/>
            <a:ext cx="7696200" cy="5181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smtClean="0"/>
              <a:t>TCP/IP addressing</a:t>
            </a:r>
            <a:endParaRPr lang="en-US" sz="4000"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The </a:t>
            </a:r>
            <a:r>
              <a:rPr lang="en-US" sz="2400" dirty="0"/>
              <a:t>IP address of the LAN interface of the router is configured with the IP address 192.168.1.1 </a:t>
            </a:r>
            <a:endParaRPr lang="en-US" sz="2400" dirty="0" smtClean="0"/>
          </a:p>
          <a:p>
            <a:endParaRPr lang="en-US" sz="2400" dirty="0" smtClean="0"/>
          </a:p>
          <a:p>
            <a:r>
              <a:rPr lang="en-US" sz="2400" dirty="0" smtClean="0"/>
              <a:t>The </a:t>
            </a:r>
            <a:r>
              <a:rPr lang="en-US" sz="2400" dirty="0"/>
              <a:t>users are configured with the IP address starting from 192.168.1.2 – 192.168.1.201. </a:t>
            </a:r>
            <a:endParaRPr lang="en-US" sz="2400" dirty="0" smtClean="0"/>
          </a:p>
          <a:p>
            <a:pPr>
              <a:buNone/>
            </a:pPr>
            <a:endParaRPr lang="en-US" sz="2400" dirty="0" smtClean="0"/>
          </a:p>
          <a:p>
            <a:r>
              <a:rPr lang="en-US" sz="2400" dirty="0" smtClean="0"/>
              <a:t>The </a:t>
            </a:r>
            <a:r>
              <a:rPr lang="en-US" sz="2400" dirty="0"/>
              <a:t>default gateway of users on the PC is configured with the IP address 192.168.1.1.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900" dirty="0" smtClean="0"/>
              <a:t/>
            </a:r>
            <a:br>
              <a:rPr lang="en-US" sz="4900" dirty="0" smtClean="0"/>
            </a:br>
            <a:r>
              <a:rPr lang="en-US" sz="4900" dirty="0" smtClean="0"/>
              <a:t>Network </a:t>
            </a:r>
            <a:r>
              <a:rPr lang="en-US" sz="4900" dirty="0"/>
              <a:t>design strategy </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sz="2600" dirty="0"/>
              <a:t>Web browsing traffic would comprise of the protocols http, https and dns. http and https is used by browsers and dns is used for resolving website names into IP address. </a:t>
            </a:r>
            <a:endParaRPr lang="en-US" sz="2600" dirty="0" smtClean="0"/>
          </a:p>
          <a:p>
            <a:pPr algn="just">
              <a:buNone/>
            </a:pPr>
            <a:endParaRPr lang="en-US" sz="2600" dirty="0" smtClean="0"/>
          </a:p>
          <a:p>
            <a:pPr algn="just"/>
            <a:r>
              <a:rPr lang="en-US" sz="2600" dirty="0" smtClean="0"/>
              <a:t>Without </a:t>
            </a:r>
            <a:r>
              <a:rPr lang="en-US" sz="2600" dirty="0"/>
              <a:t>DNS, name resolution would fail and browsing would not work. </a:t>
            </a:r>
            <a:endParaRPr lang="en-US" sz="2600" dirty="0" smtClean="0"/>
          </a:p>
          <a:p>
            <a:pPr algn="just">
              <a:buNone/>
            </a:pPr>
            <a:endParaRPr lang="en-US" sz="2600" dirty="0" smtClean="0"/>
          </a:p>
          <a:p>
            <a:pPr algn="just"/>
            <a:r>
              <a:rPr lang="en-US" sz="2600" dirty="0" smtClean="0"/>
              <a:t>An </a:t>
            </a:r>
            <a:r>
              <a:rPr lang="en-US" sz="2600" dirty="0"/>
              <a:t>access list is configured on the E0 interface as inbound which would allow only the protocols listed above and all other traffic is blocked.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Router Configuration </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An extended ACL is configured on the E0 interface as inbound, the detail of which is shown below. </a:t>
            </a:r>
            <a:endParaRPr lang="en-US" sz="2800" dirty="0" smtClean="0"/>
          </a:p>
          <a:p>
            <a:pPr>
              <a:buNone/>
            </a:pPr>
            <a:endParaRPr lang="en-US" sz="2800" dirty="0"/>
          </a:p>
          <a:p>
            <a:r>
              <a:rPr lang="en-US" sz="2800" dirty="0"/>
              <a:t>Router(</a:t>
            </a:r>
            <a:r>
              <a:rPr lang="en-US" sz="2800" dirty="0" err="1"/>
              <a:t>config</a:t>
            </a:r>
            <a:r>
              <a:rPr lang="en-US" sz="2800" dirty="0"/>
              <a:t>)# #access-list 101 permit </a:t>
            </a:r>
            <a:r>
              <a:rPr lang="en-US" sz="2800" dirty="0" err="1"/>
              <a:t>tcp</a:t>
            </a:r>
            <a:r>
              <a:rPr lang="en-US" sz="2800" dirty="0"/>
              <a:t> 192.168.1.0 0.0.0.255 any </a:t>
            </a:r>
            <a:r>
              <a:rPr lang="en-US" sz="2800" dirty="0" err="1"/>
              <a:t>eq</a:t>
            </a:r>
            <a:r>
              <a:rPr lang="en-US" sz="2800" dirty="0"/>
              <a:t> </a:t>
            </a:r>
            <a:r>
              <a:rPr lang="en-US" sz="2800" dirty="0" smtClean="0"/>
              <a:t>80</a:t>
            </a:r>
          </a:p>
          <a:p>
            <a:r>
              <a:rPr lang="en-US" sz="2800" dirty="0" smtClean="0"/>
              <a:t>Router(</a:t>
            </a:r>
            <a:r>
              <a:rPr lang="en-US" sz="2800" dirty="0" err="1" smtClean="0"/>
              <a:t>config</a:t>
            </a:r>
            <a:r>
              <a:rPr lang="en-US" sz="2800" dirty="0"/>
              <a:t>)# #access-list 101 permit </a:t>
            </a:r>
            <a:r>
              <a:rPr lang="en-US" sz="2800" dirty="0" err="1"/>
              <a:t>tcp</a:t>
            </a:r>
            <a:r>
              <a:rPr lang="en-US" sz="2800" dirty="0"/>
              <a:t> 192.168.1.0 0.0.0.255 any </a:t>
            </a:r>
            <a:r>
              <a:rPr lang="en-US" sz="2800" dirty="0" err="1"/>
              <a:t>eq</a:t>
            </a:r>
            <a:r>
              <a:rPr lang="en-US" sz="2800" dirty="0"/>
              <a:t> </a:t>
            </a:r>
            <a:r>
              <a:rPr lang="en-US" sz="2800" dirty="0" smtClean="0"/>
              <a:t>443</a:t>
            </a:r>
          </a:p>
          <a:p>
            <a:r>
              <a:rPr lang="en-US" sz="2800" dirty="0" smtClean="0"/>
              <a:t>Router(</a:t>
            </a:r>
            <a:r>
              <a:rPr lang="en-US" sz="2800" dirty="0" err="1" smtClean="0"/>
              <a:t>config</a:t>
            </a:r>
            <a:r>
              <a:rPr lang="en-US" sz="2800" dirty="0"/>
              <a:t>)# #access-list 101 permit </a:t>
            </a:r>
            <a:r>
              <a:rPr lang="en-US" sz="2800" dirty="0" err="1"/>
              <a:t>udp</a:t>
            </a:r>
            <a:r>
              <a:rPr lang="en-US" sz="2800" dirty="0"/>
              <a:t> 192.168.1.0 0.0.0.255 any </a:t>
            </a:r>
            <a:r>
              <a:rPr lang="en-US" sz="2800" dirty="0" err="1"/>
              <a:t>eq</a:t>
            </a:r>
            <a:r>
              <a:rPr lang="en-US" sz="2800" dirty="0"/>
              <a:t> </a:t>
            </a:r>
            <a:r>
              <a:rPr lang="en-US" sz="2800" dirty="0" smtClean="0"/>
              <a:t>53</a:t>
            </a:r>
          </a:p>
          <a:p>
            <a:r>
              <a:rPr lang="en-US" sz="2800" dirty="0" smtClean="0"/>
              <a:t>Router(</a:t>
            </a:r>
            <a:r>
              <a:rPr lang="en-US" sz="2800" dirty="0" err="1" smtClean="0"/>
              <a:t>config</a:t>
            </a:r>
            <a:r>
              <a:rPr lang="en-US" sz="2800" dirty="0" smtClean="0"/>
              <a:t>)#interface </a:t>
            </a:r>
            <a:r>
              <a:rPr lang="en-US" sz="2800" dirty="0" err="1" smtClean="0"/>
              <a:t>FastEthernet</a:t>
            </a:r>
            <a:r>
              <a:rPr lang="en-US" sz="2800" dirty="0" smtClean="0"/>
              <a:t> 0/0</a:t>
            </a:r>
          </a:p>
          <a:p>
            <a:r>
              <a:rPr lang="en-US" sz="2800" dirty="0" smtClean="0"/>
              <a:t>Router(</a:t>
            </a:r>
            <a:r>
              <a:rPr lang="en-US" sz="2800" dirty="0" err="1" smtClean="0"/>
              <a:t>config</a:t>
            </a:r>
            <a:r>
              <a:rPr lang="en-US" sz="2800" dirty="0" smtClean="0"/>
              <a:t>-if)#</a:t>
            </a:r>
            <a:r>
              <a:rPr lang="en-US" sz="2800" dirty="0" err="1" smtClean="0"/>
              <a:t>ip</a:t>
            </a:r>
            <a:r>
              <a:rPr lang="en-US" sz="2800" dirty="0" smtClean="0"/>
              <a:t> access-group 101 in</a:t>
            </a:r>
            <a:endParaRPr lang="en-US" sz="2800" dirty="0"/>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Configuration Explained</a:t>
            </a:r>
            <a:endParaRPr lang="en-US" dirty="0"/>
          </a:p>
        </p:txBody>
      </p:sp>
      <p:sp>
        <p:nvSpPr>
          <p:cNvPr id="3" name="Content Placeholder 2"/>
          <p:cNvSpPr>
            <a:spLocks noGrp="1"/>
          </p:cNvSpPr>
          <p:nvPr>
            <p:ph idx="1"/>
          </p:nvPr>
        </p:nvSpPr>
        <p:spPr/>
        <p:txBody>
          <a:bodyPr>
            <a:normAutofit/>
          </a:bodyPr>
          <a:lstStyle/>
          <a:p>
            <a:r>
              <a:rPr lang="en-US" sz="2400" dirty="0" smtClean="0"/>
              <a:t>The first line configures the ACL to allow TCP port 80 for http communication</a:t>
            </a:r>
          </a:p>
          <a:p>
            <a:pPr>
              <a:buNone/>
            </a:pPr>
            <a:endParaRPr lang="en-US" sz="2400" dirty="0" smtClean="0"/>
          </a:p>
          <a:p>
            <a:r>
              <a:rPr lang="en-US" sz="2400" dirty="0" smtClean="0"/>
              <a:t>The second line configures the ACL to allow TCP port 443 for allowing https communication</a:t>
            </a:r>
          </a:p>
          <a:p>
            <a:endParaRPr lang="en-US" sz="2400" dirty="0" smtClean="0"/>
          </a:p>
          <a:p>
            <a:r>
              <a:rPr lang="en-US" sz="2400" dirty="0" smtClean="0"/>
              <a:t>The 3</a:t>
            </a:r>
            <a:r>
              <a:rPr lang="en-US" sz="2400" baseline="30000" dirty="0" smtClean="0"/>
              <a:t>rd</a:t>
            </a:r>
            <a:r>
              <a:rPr lang="en-US" sz="2400" dirty="0" smtClean="0"/>
              <a:t> line configures the ACL to allow TCP port 443 for allowing https communication</a:t>
            </a:r>
          </a:p>
          <a:p>
            <a:endParaRPr lang="en-US" sz="2400" dirty="0" smtClean="0"/>
          </a:p>
          <a:p>
            <a:r>
              <a:rPr lang="en-US" sz="2400" dirty="0" smtClean="0"/>
              <a:t>The 4</a:t>
            </a:r>
            <a:r>
              <a:rPr lang="en-US" sz="2400" baseline="30000" dirty="0" smtClean="0"/>
              <a:t>th</a:t>
            </a:r>
            <a:r>
              <a:rPr lang="en-US" sz="2400" dirty="0" smtClean="0"/>
              <a:t> line goes to the interface of the router</a:t>
            </a:r>
          </a:p>
          <a:p>
            <a:endParaRPr lang="en-US" sz="2400" dirty="0" smtClean="0"/>
          </a:p>
          <a:p>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Copyright 2015 @ projectsinnetworking.com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Configuration Explained</a:t>
            </a:r>
            <a:endParaRPr lang="en-US" dirty="0"/>
          </a:p>
        </p:txBody>
      </p:sp>
      <p:sp>
        <p:nvSpPr>
          <p:cNvPr id="3" name="Content Placeholder 2"/>
          <p:cNvSpPr>
            <a:spLocks noGrp="1"/>
          </p:cNvSpPr>
          <p:nvPr>
            <p:ph idx="1"/>
          </p:nvPr>
        </p:nvSpPr>
        <p:spPr/>
        <p:txBody>
          <a:bodyPr>
            <a:normAutofit fontScale="92500" lnSpcReduction="20000"/>
          </a:bodyPr>
          <a:lstStyle/>
          <a:p>
            <a:endParaRPr lang="en-US" sz="2400" dirty="0" smtClean="0"/>
          </a:p>
          <a:p>
            <a:r>
              <a:rPr lang="en-US" sz="2600" dirty="0" smtClean="0"/>
              <a:t>The 5</a:t>
            </a:r>
            <a:r>
              <a:rPr lang="en-US" sz="2600" baseline="30000" dirty="0" smtClean="0"/>
              <a:t>th</a:t>
            </a:r>
            <a:r>
              <a:rPr lang="en-US" sz="2600" dirty="0" smtClean="0"/>
              <a:t> line applies the ACL as inbound. </a:t>
            </a:r>
          </a:p>
          <a:p>
            <a:pPr>
              <a:buNone/>
            </a:pPr>
            <a:endParaRPr lang="en-US" sz="2600" dirty="0" smtClean="0"/>
          </a:p>
          <a:p>
            <a:r>
              <a:rPr lang="en-US" sz="2600" dirty="0" smtClean="0"/>
              <a:t>The implicit deny functionality of Cisco ACL would ensure that all other protocols are denied automatically. </a:t>
            </a:r>
          </a:p>
          <a:p>
            <a:pPr>
              <a:buNone/>
            </a:pPr>
            <a:endParaRPr lang="en-US" sz="2600" dirty="0" smtClean="0"/>
          </a:p>
          <a:p>
            <a:r>
              <a:rPr lang="en-US" sz="2600" dirty="0" smtClean="0"/>
              <a:t>The configurations would ensure that only http, https and dns traffic is allowed from the network 192.168.1.0/24 to the E0 interface through which packets bound for the internet travel. </a:t>
            </a:r>
          </a:p>
          <a:p>
            <a:endParaRPr lang="en-US" sz="2600" dirty="0"/>
          </a:p>
          <a:p>
            <a:r>
              <a:rPr lang="en-US" sz="2600" dirty="0" smtClean="0"/>
              <a:t>This would ensure that users would be unable to access any other type of traffic apart from the protocols listed above.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422</Words>
  <Application>Microsoft Office PowerPoint</Application>
  <PresentationFormat>On-screen Show (4:3)</PresentationFormat>
  <Paragraphs>47</Paragraphs>
  <Slides>8</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Internet usage control using access control techniques</vt:lpstr>
      <vt:lpstr>Problem</vt:lpstr>
      <vt:lpstr>Network Topology Diagram.  </vt:lpstr>
      <vt:lpstr>TCP/IP addressing</vt:lpstr>
      <vt:lpstr> Network design strategy  </vt:lpstr>
      <vt:lpstr>Router Configuration </vt:lpstr>
      <vt:lpstr>Router Configuration Explained</vt:lpstr>
      <vt:lpstr>Router Configuration Explained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usage control using access control techniques</dc:title>
  <dc:creator>Sony</dc:creator>
  <cp:lastModifiedBy>Lenovo</cp:lastModifiedBy>
  <cp:revision>4</cp:revision>
  <dcterms:created xsi:type="dcterms:W3CDTF">2015-07-25T05:08:06Z</dcterms:created>
  <dcterms:modified xsi:type="dcterms:W3CDTF">2016-10-03T04:03:46Z</dcterms:modified>
</cp:coreProperties>
</file>