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8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39"/>
  </p:notesMasterIdLst>
  <p:handoutMasterIdLst>
    <p:handoutMasterId r:id="rId40"/>
  </p:handoutMasterIdLst>
  <p:sldIdLst>
    <p:sldId id="414" r:id="rId10"/>
    <p:sldId id="665" r:id="rId11"/>
    <p:sldId id="588" r:id="rId12"/>
    <p:sldId id="586" r:id="rId13"/>
    <p:sldId id="436" r:id="rId14"/>
    <p:sldId id="612" r:id="rId15"/>
    <p:sldId id="613" r:id="rId16"/>
    <p:sldId id="614" r:id="rId17"/>
    <p:sldId id="615" r:id="rId18"/>
    <p:sldId id="667" r:id="rId19"/>
    <p:sldId id="616" r:id="rId20"/>
    <p:sldId id="617" r:id="rId21"/>
    <p:sldId id="621" r:id="rId22"/>
    <p:sldId id="622" r:id="rId23"/>
    <p:sldId id="669" r:id="rId24"/>
    <p:sldId id="623" r:id="rId25"/>
    <p:sldId id="668" r:id="rId26"/>
    <p:sldId id="672" r:id="rId27"/>
    <p:sldId id="627" r:id="rId28"/>
    <p:sldId id="628" r:id="rId29"/>
    <p:sldId id="630" r:id="rId30"/>
    <p:sldId id="632" r:id="rId31"/>
    <p:sldId id="633" r:id="rId32"/>
    <p:sldId id="635" r:id="rId33"/>
    <p:sldId id="636" r:id="rId34"/>
    <p:sldId id="671" r:id="rId35"/>
    <p:sldId id="638" r:id="rId36"/>
    <p:sldId id="640" r:id="rId37"/>
    <p:sldId id="64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3FF"/>
    <a:srgbClr val="0B508F"/>
    <a:srgbClr val="B60000"/>
    <a:srgbClr val="E7EBF5"/>
    <a:srgbClr val="CCD5EA"/>
    <a:srgbClr val="04617B"/>
    <a:srgbClr val="505050"/>
    <a:srgbClr val="1A587B"/>
    <a:srgbClr val="00518B"/>
    <a:srgbClr val="214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5429" autoAdjust="0"/>
  </p:normalViewPr>
  <p:slideViewPr>
    <p:cSldViewPr>
      <p:cViewPr varScale="1">
        <p:scale>
          <a:sx n="70" d="100"/>
          <a:sy n="70" d="100"/>
        </p:scale>
        <p:origin x="90" y="114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5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0701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8448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6195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3942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1689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59436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72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9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158080"/>
            <a:ext cx="8229600" cy="79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020760"/>
            <a:ext cx="8229600" cy="79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883440"/>
            <a:ext cx="8229600" cy="79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746120"/>
            <a:ext cx="8229600" cy="79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608800"/>
            <a:ext cx="8229600" cy="79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466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381643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2118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idx="27"/>
          </p:nvPr>
        </p:nvSpPr>
        <p:spPr>
          <a:xfrm>
            <a:off x="6812844" y="5562600"/>
            <a:ext cx="1873956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40272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04617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752600" y="5029200"/>
            <a:ext cx="5486400" cy="5486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50505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69" r:id="rId5"/>
    <p:sldLayoutId id="2147483971" r:id="rId6"/>
    <p:sldLayoutId id="2147483970" r:id="rId7"/>
    <p:sldLayoutId id="214748397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jpg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6.wmf"/><Relationship Id="rId9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1188720"/>
          </a:xfrm>
        </p:spPr>
        <p:txBody>
          <a:bodyPr/>
          <a:lstStyle/>
          <a:p>
            <a:r>
              <a:rPr lang="en-US" sz="6000" b="1" dirty="0"/>
              <a:t>Chapter 3 </a:t>
            </a:r>
          </a:p>
        </p:txBody>
      </p:sp>
    </p:spTree>
    <p:extLst>
      <p:ext uri="{BB962C8B-B14F-4D97-AF65-F5344CB8AC3E}">
        <p14:creationId xmlns:p14="http://schemas.microsoft.com/office/powerpoint/2010/main" val="119104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the Definition of Big-</a:t>
            </a:r>
            <a:r>
              <a:rPr lang="en-IN" i="1" dirty="0"/>
              <a:t>O</a:t>
            </a:r>
            <a:r>
              <a:rPr lang="en-IN" dirty="0"/>
              <a:t> Notation</a:t>
            </a:r>
            <a:r>
              <a:rPr lang="en-IN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8000" cy="52578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b="1" dirty="0"/>
              <a:t>Example</a:t>
            </a:r>
            <a:r>
              <a:rPr lang="en-US" dirty="0"/>
              <a:t>: Show that </a:t>
            </a:r>
            <a:r>
              <a:rPr lang="en-US" dirty="0">
                <a:ea typeface="Cambria Math" pitchFamily="18" charset="0"/>
              </a:rPr>
              <a:t>7</a:t>
            </a:r>
            <a:r>
              <a:rPr lang="en-US" i="1" dirty="0"/>
              <a:t>x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dirty="0"/>
              <a:t>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30000" dirty="0">
                <a:ea typeface="Cambria Math" pitchFamily="18" charset="0"/>
              </a:rPr>
              <a:t>3</a:t>
            </a:r>
            <a:r>
              <a:rPr lang="en-US" dirty="0"/>
              <a:t>).</a:t>
            </a:r>
          </a:p>
          <a:p>
            <a:pPr>
              <a:spcBef>
                <a:spcPts val="800"/>
              </a:spcBef>
            </a:pPr>
            <a:r>
              <a:rPr lang="en-US" b="1" dirty="0"/>
              <a:t>Solution</a:t>
            </a:r>
            <a:r>
              <a:rPr lang="en-US" dirty="0"/>
              <a:t>: When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ea typeface="Cambria Math" pitchFamily="18" charset="0"/>
              </a:rPr>
              <a:t>7</a:t>
            </a:r>
            <a:r>
              <a:rPr lang="en-US" dirty="0"/>
              <a:t>, </a:t>
            </a:r>
            <a:r>
              <a:rPr lang="en-US" dirty="0">
                <a:ea typeface="Cambria Math" pitchFamily="18" charset="0"/>
              </a:rPr>
              <a:t>7</a:t>
            </a:r>
            <a:r>
              <a:rPr lang="en-US" i="1" dirty="0"/>
              <a:t>x</a:t>
            </a:r>
            <a:r>
              <a:rPr lang="en-US" baseline="30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&lt; </a:t>
            </a:r>
            <a:r>
              <a:rPr lang="en-US" i="1" dirty="0"/>
              <a:t>x</a:t>
            </a:r>
            <a:r>
              <a:rPr lang="en-US" baseline="30000" dirty="0">
                <a:ea typeface="Cambria Math" pitchFamily="18" charset="0"/>
              </a:rPr>
              <a:t>3</a:t>
            </a:r>
            <a:r>
              <a:rPr lang="en-US" dirty="0">
                <a:ea typeface="Cambria Math" pitchFamily="18" charset="0"/>
              </a:rPr>
              <a:t>. Take </a:t>
            </a:r>
            <a:r>
              <a:rPr lang="en-US" i="1" dirty="0">
                <a:ea typeface="Cambria Math" pitchFamily="18" charset="0"/>
              </a:rPr>
              <a:t>C </a:t>
            </a:r>
            <a:r>
              <a:rPr lang="en-US" dirty="0">
                <a:ea typeface="Cambria Math" pitchFamily="18" charset="0"/>
              </a:rPr>
              <a:t>=1 and 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dirty="0">
                <a:ea typeface="Cambria Math" pitchFamily="18" charset="0"/>
              </a:rPr>
              <a:t> = 7 as witnesses to establish that 7</a:t>
            </a:r>
            <a:r>
              <a:rPr lang="en-US" i="1" dirty="0"/>
              <a:t>x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dirty="0"/>
              <a:t>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30000" dirty="0">
                <a:ea typeface="Cambria Math" pitchFamily="18" charset="0"/>
              </a:rPr>
              <a:t>3</a:t>
            </a:r>
            <a:r>
              <a:rPr lang="en-US" dirty="0"/>
              <a:t>).</a:t>
            </a:r>
          </a:p>
          <a:p>
            <a:pPr>
              <a:spcBef>
                <a:spcPts val="800"/>
              </a:spcBef>
            </a:pPr>
            <a:r>
              <a:rPr lang="en-US" dirty="0">
                <a:ea typeface="Cambria Math" pitchFamily="18" charset="0"/>
              </a:rPr>
              <a:t>(Would </a:t>
            </a:r>
            <a:r>
              <a:rPr lang="en-US" i="1" dirty="0">
                <a:ea typeface="Cambria Math" pitchFamily="18" charset="0"/>
              </a:rPr>
              <a:t>C</a:t>
            </a:r>
            <a:r>
              <a:rPr lang="en-US" dirty="0">
                <a:ea typeface="Cambria Math" pitchFamily="18" charset="0"/>
              </a:rPr>
              <a:t> = 7 and 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dirty="0">
                <a:ea typeface="Cambria Math" pitchFamily="18" charset="0"/>
              </a:rPr>
              <a:t> = 1 work?)</a:t>
            </a:r>
          </a:p>
          <a:p>
            <a:pPr>
              <a:spcBef>
                <a:spcPts val="800"/>
              </a:spcBef>
            </a:pPr>
            <a:r>
              <a:rPr lang="en-US" b="1" dirty="0">
                <a:ea typeface="Cambria Math" pitchFamily="18" charset="0"/>
              </a:rPr>
              <a:t>Example</a:t>
            </a:r>
            <a:r>
              <a:rPr lang="en-US" dirty="0">
                <a:ea typeface="Cambria Math" pitchFamily="18" charset="0"/>
              </a:rPr>
              <a:t>: </a:t>
            </a:r>
            <a:r>
              <a:rPr lang="en-US" dirty="0"/>
              <a:t>Show that </a:t>
            </a:r>
            <a:r>
              <a:rPr lang="en-US" i="1" dirty="0"/>
              <a:t>n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dirty="0"/>
              <a:t> is not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).</a:t>
            </a:r>
            <a:endParaRPr lang="en-US" dirty="0">
              <a:ea typeface="Cambria Math" pitchFamily="18" charset="0"/>
            </a:endParaRPr>
          </a:p>
          <a:p>
            <a:pPr>
              <a:spcBef>
                <a:spcPts val="800"/>
              </a:spcBef>
            </a:pPr>
            <a:r>
              <a:rPr lang="en-US" b="1" dirty="0"/>
              <a:t>Solution</a:t>
            </a:r>
            <a:r>
              <a:rPr lang="en-US" dirty="0"/>
              <a:t>: Suppose there are constants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 for which </a:t>
            </a:r>
            <a:r>
              <a:rPr lang="en-US" i="1" dirty="0"/>
              <a:t>n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Cn</a:t>
            </a:r>
            <a:r>
              <a:rPr lang="en-US" dirty="0"/>
              <a:t>, whenever </a:t>
            </a:r>
            <a:r>
              <a:rPr lang="en-US" i="1" dirty="0"/>
              <a:t>n</a:t>
            </a:r>
            <a:r>
              <a:rPr lang="en-US" dirty="0"/>
              <a:t> &gt; </a:t>
            </a:r>
            <a:r>
              <a:rPr lang="en-US" i="1" dirty="0"/>
              <a:t>k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Then (by dividing both sides of </a:t>
            </a:r>
            <a:r>
              <a:rPr lang="en-US" i="1" dirty="0"/>
              <a:t>n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Cn)</a:t>
            </a:r>
            <a:r>
              <a:rPr lang="en-US" dirty="0"/>
              <a:t> by </a:t>
            </a:r>
            <a:r>
              <a:rPr lang="en-US" i="1" dirty="0"/>
              <a:t>n</a:t>
            </a:r>
            <a:r>
              <a:rPr lang="en-US" dirty="0"/>
              <a:t>, then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C </a:t>
            </a:r>
            <a:r>
              <a:rPr lang="en-US" dirty="0"/>
              <a:t>must hold for all </a:t>
            </a:r>
            <a:r>
              <a:rPr lang="en-US" i="1" dirty="0"/>
              <a:t>n</a:t>
            </a:r>
            <a:r>
              <a:rPr lang="en-US" dirty="0"/>
              <a:t> &gt; </a:t>
            </a:r>
            <a:r>
              <a:rPr lang="en-US" i="1" dirty="0"/>
              <a:t>k</a:t>
            </a:r>
            <a:r>
              <a:rPr lang="en-US" dirty="0"/>
              <a:t>. A contradiction!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59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the Definition of Big-</a:t>
            </a:r>
            <a:r>
              <a:rPr lang="en-IN" i="1" dirty="0"/>
              <a:t>O</a:t>
            </a:r>
            <a:r>
              <a:rPr lang="en-IN" dirty="0"/>
              <a:t> Notation</a:t>
            </a:r>
            <a:r>
              <a:rPr lang="en-IN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b="1" dirty="0"/>
              <a:t>Example</a:t>
            </a:r>
            <a:r>
              <a:rPr lang="en-US" sz="2800" dirty="0"/>
              <a:t>: Let                    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Show that 				     </a:t>
            </a:r>
          </a:p>
          <a:p>
            <a:pPr>
              <a:spcBef>
                <a:spcPts val="300"/>
              </a:spcBef>
            </a:pPr>
            <a:r>
              <a:rPr lang="en-US" sz="2800" b="1" dirty="0"/>
              <a:t>Solution</a:t>
            </a:r>
            <a:r>
              <a:rPr lang="en-US" sz="2800" dirty="0"/>
              <a:t>:  We want to find C and k such that </a:t>
            </a:r>
          </a:p>
          <a:p>
            <a:pPr>
              <a:spcBef>
                <a:spcPts val="300"/>
              </a:spcBef>
            </a:pPr>
            <a:endParaRPr lang="en-US" sz="2800" dirty="0"/>
          </a:p>
          <a:p>
            <a:pPr>
              <a:spcBef>
                <a:spcPts val="300"/>
              </a:spcBef>
            </a:pPr>
            <a:r>
              <a:rPr lang="en-US" sz="2800" dirty="0"/>
              <a:t>Since </a:t>
            </a:r>
            <a:r>
              <a:rPr lang="en-US" sz="2800" i="1" dirty="0"/>
              <a:t>x</a:t>
            </a:r>
            <a:r>
              <a:rPr lang="en-US" sz="2800" dirty="0"/>
              <a:t> &lt; </a:t>
            </a:r>
            <a:r>
              <a:rPr lang="en-US" sz="2800" i="1" dirty="0">
                <a:ea typeface="Cambria Math" pitchFamily="18" charset="0"/>
              </a:rPr>
              <a:t>x</a:t>
            </a:r>
            <a:r>
              <a:rPr lang="en-US" sz="2800" baseline="30000" dirty="0">
                <a:ea typeface="Cambria Math" pitchFamily="18" charset="0"/>
              </a:rPr>
              <a:t>2</a:t>
            </a:r>
            <a:r>
              <a:rPr lang="en-US" sz="2800" dirty="0"/>
              <a:t> and </a:t>
            </a:r>
            <a:r>
              <a:rPr lang="en-US" sz="2800" dirty="0">
                <a:ea typeface="Cambria Math" pitchFamily="18" charset="0"/>
              </a:rPr>
              <a:t>1</a:t>
            </a:r>
            <a:r>
              <a:rPr lang="en-US" sz="2800" dirty="0"/>
              <a:t> &lt; </a:t>
            </a:r>
            <a:r>
              <a:rPr lang="en-US" sz="2800" i="1" dirty="0">
                <a:ea typeface="Cambria Math" pitchFamily="18" charset="0"/>
              </a:rPr>
              <a:t>x</a:t>
            </a:r>
            <a:r>
              <a:rPr lang="en-US" sz="2800" baseline="30000" dirty="0">
                <a:ea typeface="Cambria Math" pitchFamily="18" charset="0"/>
              </a:rPr>
              <a:t>2 </a:t>
            </a:r>
            <a:r>
              <a:rPr lang="en-US" sz="2800" dirty="0">
                <a:ea typeface="Cambria Math" pitchFamily="18" charset="0"/>
              </a:rPr>
              <a:t>for x &gt; 1, we have</a:t>
            </a:r>
          </a:p>
          <a:p>
            <a:pPr>
              <a:spcBef>
                <a:spcPts val="300"/>
              </a:spcBef>
            </a:pPr>
            <a:endParaRPr lang="en-US" sz="2800" dirty="0">
              <a:ea typeface="Cambria Math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2800" dirty="0"/>
              <a:t>We can take </a:t>
            </a:r>
            <a:r>
              <a:rPr lang="en-US" sz="2800" i="1" dirty="0"/>
              <a:t>C = </a:t>
            </a:r>
            <a:r>
              <a:rPr lang="en-US" sz="2800" dirty="0">
                <a:ea typeface="Cambria Math" pitchFamily="18" charset="0"/>
              </a:rPr>
              <a:t>4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i="1" dirty="0"/>
              <a:t>k = </a:t>
            </a:r>
            <a:r>
              <a:rPr lang="en-US" sz="2800" dirty="0">
                <a:ea typeface="Cambria Math" pitchFamily="18" charset="0"/>
              </a:rPr>
              <a:t>1</a:t>
            </a:r>
            <a:r>
              <a:rPr lang="en-US" sz="2800" dirty="0"/>
              <a:t> as witnesses.</a:t>
            </a:r>
          </a:p>
          <a:p>
            <a:pPr>
              <a:spcBef>
                <a:spcPts val="300"/>
              </a:spcBef>
            </a:pPr>
            <a:endParaRPr lang="en-US" sz="2800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180878"/>
              </p:ext>
            </p:extLst>
          </p:nvPr>
        </p:nvGraphicFramePr>
        <p:xfrm>
          <a:off x="4390506" y="2854766"/>
          <a:ext cx="243792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34" name="Equation" r:id="rId3" imgW="1218960" imgH="241200" progId="Equation.DSMT4">
                  <p:embed/>
                </p:oleObj>
              </mc:Choice>
              <mc:Fallback>
                <p:oleObj name="Equation" r:id="rId3" imgW="1218960" imgH="241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0506" y="2854766"/>
                        <a:ext cx="2437920" cy="48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1DA0654-8C8D-46CB-9997-2C45CAAFF8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44184"/>
              </p:ext>
            </p:extLst>
          </p:nvPr>
        </p:nvGraphicFramePr>
        <p:xfrm>
          <a:off x="2478016" y="1295400"/>
          <a:ext cx="1865384" cy="484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35" name="Equation" r:id="rId5" imgW="1155600" imgH="228600" progId="Equation.DSMT4">
                  <p:embed/>
                </p:oleObj>
              </mc:Choice>
              <mc:Fallback>
                <p:oleObj name="Equation" r:id="rId5" imgW="115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8016" y="1295400"/>
                        <a:ext cx="1865384" cy="484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420832B-0A5C-44C5-8F0B-6AD6D095B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091659"/>
              </p:ext>
            </p:extLst>
          </p:nvPr>
        </p:nvGraphicFramePr>
        <p:xfrm>
          <a:off x="2209800" y="1918289"/>
          <a:ext cx="1865384" cy="417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36" name="Equation" r:id="rId7" imgW="876240" imgH="228600" progId="Equation.DSMT4">
                  <p:embed/>
                </p:oleObj>
              </mc:Choice>
              <mc:Fallback>
                <p:oleObj name="Equation" r:id="rId7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1918289"/>
                        <a:ext cx="1865384" cy="417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A314F753-4200-493F-8402-0E608D0BA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730729"/>
              </p:ext>
            </p:extLst>
          </p:nvPr>
        </p:nvGraphicFramePr>
        <p:xfrm>
          <a:off x="609600" y="4013201"/>
          <a:ext cx="439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37" name="Equation" r:id="rId9" imgW="2197080" imgH="203040" progId="Equation.DSMT4">
                  <p:embed/>
                </p:oleObj>
              </mc:Choice>
              <mc:Fallback>
                <p:oleObj name="Equation" r:id="rId9" imgW="2197080" imgH="203040" progId="Equation.DSMT4">
                  <p:embed/>
                  <p:pic>
                    <p:nvPicPr>
                      <p:cNvPr id="9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4013201"/>
                        <a:ext cx="4394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41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 of Big-</a:t>
            </a:r>
            <a:r>
              <a:rPr lang="en-IN" i="1" dirty="0"/>
              <a:t>O</a:t>
            </a:r>
            <a:r>
              <a:rPr lang="en-IN" dirty="0"/>
              <a:t> Notation</a:t>
            </a:r>
            <a:r>
              <a:rPr lang="en-IN" sz="1500" dirty="0"/>
              <a:t> 2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33400" y="1326359"/>
          <a:ext cx="4318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5" name="Equation" r:id="rId3" imgW="1726920" imgH="279360" progId="Equation.DSMT4">
                  <p:embed/>
                </p:oleObj>
              </mc:Choice>
              <mc:Fallback>
                <p:oleObj name="Equation" r:id="rId3" imgW="1726920" imgH="279360" progId="Equation.DSMT4">
                  <p:embed/>
                  <p:pic>
                    <p:nvPicPr>
                      <p:cNvPr id="8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326359"/>
                        <a:ext cx="43180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Three curves illustrate that the function x squared plus two x plus one is O left parenthesis x squared right parenthesis.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2507" y="2218943"/>
            <a:ext cx="6538986" cy="410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467512" y="6477000"/>
            <a:ext cx="2208976" cy="183600"/>
          </a:xfrm>
        </p:spPr>
        <p:txBody>
          <a:bodyPr/>
          <a:lstStyle/>
          <a:p>
            <a:pPr lvl="0"/>
            <a:r>
              <a:rPr lang="en-IN" sz="1200" dirty="0">
                <a:solidFill>
                  <a:prstClr val="black"/>
                </a:solidFill>
                <a:hlinkClick r:id="" action="ppaction://noaction"/>
              </a:rPr>
              <a:t>Jump to long description</a:t>
            </a:r>
          </a:p>
        </p:txBody>
      </p:sp>
    </p:spTree>
    <p:extLst>
      <p:ext uri="{BB962C8B-B14F-4D97-AF65-F5344CB8AC3E}">
        <p14:creationId xmlns:p14="http://schemas.microsoft.com/office/powerpoint/2010/main" val="90375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Big-</a:t>
            </a:r>
            <a:r>
              <a:rPr lang="en-IN" i="1" dirty="0"/>
              <a:t>O</a:t>
            </a:r>
            <a:r>
              <a:rPr lang="en-IN" dirty="0"/>
              <a:t> Estimates for some Important Functions</a:t>
            </a:r>
            <a:r>
              <a:rPr lang="en-IN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sz="2800" b="1" dirty="0"/>
              <a:t>Example</a:t>
            </a:r>
            <a:r>
              <a:rPr lang="en-US" sz="2800" dirty="0"/>
              <a:t>: Use big-</a:t>
            </a:r>
            <a:r>
              <a:rPr lang="en-US" sz="2800" i="1" dirty="0"/>
              <a:t>O</a:t>
            </a:r>
            <a:r>
              <a:rPr lang="en-US" sz="2800" dirty="0"/>
              <a:t> notation to estimate the sum of the first </a:t>
            </a:r>
            <a:r>
              <a:rPr lang="en-US" sz="2800" i="1" dirty="0"/>
              <a:t>n</a:t>
            </a:r>
            <a:r>
              <a:rPr lang="en-US" sz="2800" dirty="0"/>
              <a:t> positive integers.</a:t>
            </a:r>
          </a:p>
          <a:p>
            <a:pPr>
              <a:spcBef>
                <a:spcPts val="300"/>
              </a:spcBef>
            </a:pPr>
            <a:r>
              <a:rPr lang="en-US" sz="2800" b="1" dirty="0"/>
              <a:t>Solution</a:t>
            </a:r>
            <a:r>
              <a:rPr lang="en-US" sz="2800" dirty="0"/>
              <a:t>:</a:t>
            </a:r>
            <a:endParaRPr lang="en-IN" sz="2800" dirty="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539444"/>
              </p:ext>
            </p:extLst>
          </p:nvPr>
        </p:nvGraphicFramePr>
        <p:xfrm>
          <a:off x="2012244" y="2336800"/>
          <a:ext cx="396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27" name="Equation" r:id="rId3" imgW="1981080" imgH="203040" progId="Equation.DSMT4">
                  <p:embed/>
                </p:oleObj>
              </mc:Choice>
              <mc:Fallback>
                <p:oleObj name="Equation" r:id="rId3" imgW="1981080" imgH="203040" progId="Equation.DSMT4">
                  <p:embed/>
                  <p:pic>
                    <p:nvPicPr>
                      <p:cNvPr id="18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244" y="2336800"/>
                        <a:ext cx="3962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807712"/>
              </p:ext>
            </p:extLst>
          </p:nvPr>
        </p:nvGraphicFramePr>
        <p:xfrm>
          <a:off x="1092200" y="2819400"/>
          <a:ext cx="553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28" name="Equation" r:id="rId5" imgW="2768400" imgH="279360" progId="Equation.DSMT4">
                  <p:embed/>
                </p:oleObj>
              </mc:Choice>
              <mc:Fallback>
                <p:oleObj name="Equation" r:id="rId5" imgW="2768400" imgH="279360" progId="Equation.DSMT4">
                  <p:embed/>
                  <p:pic>
                    <p:nvPicPr>
                      <p:cNvPr id="8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2200" y="2819400"/>
                        <a:ext cx="5537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457200" y="3505200"/>
            <a:ext cx="8229600" cy="1476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b="1" dirty="0"/>
              <a:t>Example</a:t>
            </a:r>
            <a:r>
              <a:rPr lang="en-US" sz="2800" dirty="0"/>
              <a:t>: Use big-</a:t>
            </a:r>
            <a:r>
              <a:rPr lang="en-US" sz="2800" i="1" dirty="0"/>
              <a:t>O</a:t>
            </a:r>
            <a:r>
              <a:rPr lang="en-US" sz="2800" dirty="0"/>
              <a:t> notation to estimate the factorial function </a:t>
            </a:r>
          </a:p>
          <a:p>
            <a:pPr>
              <a:spcBef>
                <a:spcPts val="300"/>
              </a:spcBef>
            </a:pPr>
            <a:r>
              <a:rPr lang="en-US" sz="2800" b="1" dirty="0"/>
              <a:t>Solution</a:t>
            </a:r>
            <a:r>
              <a:rPr lang="en-US" sz="2800" dirty="0"/>
              <a:t>: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443172"/>
              </p:ext>
            </p:extLst>
          </p:nvPr>
        </p:nvGraphicFramePr>
        <p:xfrm>
          <a:off x="1905000" y="4002066"/>
          <a:ext cx="320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29" name="Equation" r:id="rId7" imgW="1600200" imgH="241200" progId="Equation.DSMT4">
                  <p:embed/>
                </p:oleObj>
              </mc:Choice>
              <mc:Fallback>
                <p:oleObj name="Equation" r:id="rId7" imgW="1600200" imgH="241200" progId="Equation.DSMT4">
                  <p:embed/>
                  <p:pic>
                    <p:nvPicPr>
                      <p:cNvPr id="8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4002066"/>
                        <a:ext cx="3200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789691"/>
              </p:ext>
            </p:extLst>
          </p:nvPr>
        </p:nvGraphicFramePr>
        <p:xfrm>
          <a:off x="533400" y="5143500"/>
          <a:ext cx="472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30" name="Equation" r:id="rId9" imgW="2361960" imgH="203040" progId="Equation.DSMT4">
                  <p:embed/>
                </p:oleObj>
              </mc:Choice>
              <mc:Fallback>
                <p:oleObj name="Equation" r:id="rId9" imgW="2361960" imgH="203040" progId="Equation.DSMT4">
                  <p:embed/>
                  <p:pic>
                    <p:nvPicPr>
                      <p:cNvPr id="10" name="Object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5143500"/>
                        <a:ext cx="4724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41309"/>
              </p:ext>
            </p:extLst>
          </p:nvPr>
        </p:nvGraphicFramePr>
        <p:xfrm>
          <a:off x="1181100" y="5791200"/>
          <a:ext cx="4343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31" name="Equation" r:id="rId11" imgW="2171520" imgH="279360" progId="Equation.DSMT4">
                  <p:embed/>
                </p:oleObj>
              </mc:Choice>
              <mc:Fallback>
                <p:oleObj name="Equation" r:id="rId11" imgW="2171520" imgH="279360" progId="Equation.DSMT4">
                  <p:embed/>
                  <p:pic>
                    <p:nvPicPr>
                      <p:cNvPr id="11" name="Object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1100" y="5791200"/>
                        <a:ext cx="43434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039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Big-</a:t>
            </a:r>
            <a:r>
              <a:rPr lang="en-IN" i="1" dirty="0"/>
              <a:t>O</a:t>
            </a:r>
            <a:r>
              <a:rPr lang="en-IN" dirty="0"/>
              <a:t> Estimates for some Important Functions</a:t>
            </a:r>
            <a:r>
              <a:rPr lang="en-IN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327644"/>
          </a:xfrm>
        </p:spPr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Use big-</a:t>
            </a:r>
            <a:r>
              <a:rPr lang="en-US" i="1" dirty="0"/>
              <a:t>O</a:t>
            </a:r>
            <a:r>
              <a:rPr lang="en-US" dirty="0"/>
              <a:t> notation to estimate log </a:t>
            </a:r>
            <a:r>
              <a:rPr lang="en-US" i="1" dirty="0"/>
              <a:t>n</a:t>
            </a:r>
            <a:r>
              <a:rPr lang="en-US" dirty="0"/>
              <a:t>!</a:t>
            </a:r>
          </a:p>
          <a:p>
            <a:r>
              <a:rPr lang="en-US" b="1" dirty="0"/>
              <a:t>Solution</a:t>
            </a:r>
            <a:r>
              <a:rPr lang="en-US" dirty="0"/>
              <a:t>: Given that</a:t>
            </a:r>
            <a:endParaRPr lang="en-IN" dirty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194458"/>
              </p:ext>
            </p:extLst>
          </p:nvPr>
        </p:nvGraphicFramePr>
        <p:xfrm>
          <a:off x="4013199" y="2012244"/>
          <a:ext cx="11106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54" name="Equation" r:id="rId3" imgW="444240" imgH="203040" progId="Equation.DSMT4">
                  <p:embed/>
                </p:oleObj>
              </mc:Choice>
              <mc:Fallback>
                <p:oleObj name="Equation" r:id="rId3" imgW="444240" imgH="203040" progId="Equation.DSMT4">
                  <p:embed/>
                  <p:pic>
                    <p:nvPicPr>
                      <p:cNvPr id="8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3199" y="2012244"/>
                        <a:ext cx="1110600" cy="50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5257800" y="2011044"/>
            <a:ext cx="2743200" cy="612000"/>
          </a:xfrm>
        </p:spPr>
        <p:txBody>
          <a:bodyPr/>
          <a:lstStyle/>
          <a:p>
            <a:r>
              <a:rPr lang="en-US" dirty="0"/>
              <a:t>(previous slide)</a:t>
            </a:r>
            <a:endParaRPr lang="en-IN" dirty="0"/>
          </a:p>
        </p:txBody>
      </p:sp>
      <p:sp>
        <p:nvSpPr>
          <p:cNvPr id="5" name="Content Placeholder 5"/>
          <p:cNvSpPr>
            <a:spLocks noGrp="1"/>
          </p:cNvSpPr>
          <p:nvPr>
            <p:ph idx="14"/>
          </p:nvPr>
        </p:nvSpPr>
        <p:spPr>
          <a:xfrm>
            <a:off x="457200" y="2895600"/>
            <a:ext cx="1066800" cy="612000"/>
          </a:xfrm>
        </p:spPr>
        <p:txBody>
          <a:bodyPr/>
          <a:lstStyle/>
          <a:p>
            <a:r>
              <a:rPr lang="en-US" dirty="0"/>
              <a:t>then</a:t>
            </a:r>
            <a:endParaRPr lang="en-IN" dirty="0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016231"/>
              </p:ext>
            </p:extLst>
          </p:nvPr>
        </p:nvGraphicFramePr>
        <p:xfrm>
          <a:off x="1524000" y="2895600"/>
          <a:ext cx="3143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55" name="Equation" r:id="rId5" imgW="1257120" imgH="241200" progId="Equation.DSMT4">
                  <p:embed/>
                </p:oleObj>
              </mc:Choice>
              <mc:Fallback>
                <p:oleObj name="Equation" r:id="rId5" imgW="1257120" imgH="241200" progId="Equation.DSMT4">
                  <p:embed/>
                  <p:pic>
                    <p:nvPicPr>
                      <p:cNvPr id="9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895600"/>
                        <a:ext cx="314325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7"/>
          <p:cNvSpPr>
            <a:spLocks noGrp="1"/>
          </p:cNvSpPr>
          <p:nvPr>
            <p:ph idx="15"/>
          </p:nvPr>
        </p:nvSpPr>
        <p:spPr>
          <a:xfrm>
            <a:off x="457200" y="3581400"/>
            <a:ext cx="8424000" cy="612000"/>
          </a:xfrm>
        </p:spPr>
        <p:txBody>
          <a:bodyPr/>
          <a:lstStyle/>
          <a:p>
            <a:r>
              <a:rPr lang="en-US" dirty="0"/>
              <a:t>Hence, log(</a:t>
            </a:r>
            <a:r>
              <a:rPr lang="en-US" i="1" dirty="0"/>
              <a:t>n</a:t>
            </a:r>
            <a:r>
              <a:rPr lang="en-US" dirty="0"/>
              <a:t>!)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dirty="0" err="1">
                <a:ea typeface="Cambria Math"/>
              </a:rPr>
              <a:t>∙log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)) taking </a:t>
            </a:r>
            <a:r>
              <a:rPr lang="en-US" i="1" dirty="0">
                <a:ea typeface="Cambria Math"/>
              </a:rPr>
              <a:t>C </a:t>
            </a:r>
            <a:r>
              <a:rPr lang="en-US" dirty="0">
                <a:ea typeface="Cambria Math"/>
              </a:rPr>
              <a:t>= 1 and </a:t>
            </a:r>
            <a:r>
              <a:rPr lang="en-US" i="1" dirty="0">
                <a:ea typeface="Cambria Math"/>
              </a:rPr>
              <a:t>k</a:t>
            </a:r>
            <a:r>
              <a:rPr lang="en-US" dirty="0">
                <a:ea typeface="Cambria Math"/>
              </a:rPr>
              <a:t> =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4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2800" dirty="0"/>
              <a:t>Common Estimates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14400"/>
                <a:ext cx="8321040" cy="5562600"/>
              </a:xfrm>
            </p:spPr>
            <p:txBody>
              <a:bodyPr/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Any polynomial of degree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and for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Restating some of that in words: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logarithm grows more slowly than a linear polynomial.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smaller-degree polynomial grows more slowly than a larger-degree polynomial.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An exponential (of any base that grows) grows faster than a polynomial of any degree.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14400"/>
                <a:ext cx="8321040" cy="5562600"/>
              </a:xfrm>
              <a:blipFill>
                <a:blip r:embed="rId2"/>
                <a:stretch>
                  <a:fillRect l="-1172" t="-876" b="-8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988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 of Growth of Functions</a:t>
            </a:r>
          </a:p>
        </p:txBody>
      </p:sp>
      <p:pic>
        <p:nvPicPr>
          <p:cNvPr id="10" name="Picture 2" descr="A graph of the growth of 7 functions commonly used in Big-O estimate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8510" y="1371600"/>
            <a:ext cx="4646981" cy="37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5334000"/>
            <a:ext cx="8229600" cy="914400"/>
          </a:xfrm>
        </p:spPr>
        <p:txBody>
          <a:bodyPr/>
          <a:lstStyle/>
          <a:p>
            <a:r>
              <a:rPr lang="en-US" sz="2800" b="1" dirty="0"/>
              <a:t>Note the difference in behavior of functions as </a:t>
            </a:r>
            <a:r>
              <a:rPr lang="en-US" sz="2800" b="1" i="1" dirty="0"/>
              <a:t>n</a:t>
            </a:r>
            <a:r>
              <a:rPr lang="en-US" sz="2800" b="1" dirty="0"/>
              <a:t> gets larger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465576" y="6477000"/>
            <a:ext cx="2212848" cy="183600"/>
          </a:xfrm>
        </p:spPr>
        <p:txBody>
          <a:bodyPr/>
          <a:lstStyle/>
          <a:p>
            <a:pPr lvl="0"/>
            <a:r>
              <a:rPr lang="en-IN" sz="1200" dirty="0">
                <a:solidFill>
                  <a:prstClr val="black"/>
                </a:solidFill>
                <a:hlinkClick r:id="" action="ppaction://noaction"/>
              </a:rPr>
              <a:t>Jump to long description</a:t>
            </a:r>
          </a:p>
        </p:txBody>
      </p:sp>
    </p:spTree>
    <p:extLst>
      <p:ext uri="{BB962C8B-B14F-4D97-AF65-F5344CB8AC3E}">
        <p14:creationId xmlns:p14="http://schemas.microsoft.com/office/powerpoint/2010/main" val="190330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2800" dirty="0"/>
              <a:t>Common Estimates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14400"/>
                <a:ext cx="8321040" cy="5562600"/>
              </a:xfrm>
            </p:spPr>
            <p:txBody>
              <a:bodyPr/>
              <a:lstStyle/>
              <a:p>
                <a:r>
                  <a:rPr lang="en-US" sz="2200" dirty="0"/>
                  <a:t>Most frequently, though it’s not required by the definition, we use simple functions as the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in the definitions of Big-O, Big-Ω, and Big-Θ, such as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200" i="1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,</a:t>
                </a:r>
                <a:br>
                  <a:rPr lang="en-US" sz="2200" dirty="0"/>
                </a:br>
                <a:r>
                  <a:rPr lang="en-US" sz="2200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If  </a:t>
                </a:r>
                <a:r>
                  <a:rPr lang="en-US" sz="2200" i="1" dirty="0"/>
                  <a:t>f</a:t>
                </a:r>
                <a:r>
                  <a:rPr lang="en-US" sz="2200" baseline="-25000" dirty="0">
                    <a:ea typeface="Cambria Math" pitchFamily="18" charset="0"/>
                  </a:rPr>
                  <a:t>1 </a:t>
                </a:r>
                <a:r>
                  <a:rPr lang="en-US" sz="2200" dirty="0">
                    <a:ea typeface="Cambria Math" pitchFamily="18" charset="0"/>
                  </a:rPr>
                  <a:t>(</a:t>
                </a:r>
                <a:r>
                  <a:rPr lang="en-US" sz="2200" i="1" dirty="0">
                    <a:ea typeface="Cambria Math" pitchFamily="18" charset="0"/>
                  </a:rPr>
                  <a:t>x</a:t>
                </a:r>
                <a:r>
                  <a:rPr lang="en-US" sz="2200" dirty="0">
                    <a:ea typeface="Cambria Math" pitchFamily="18" charset="0"/>
                  </a:rPr>
                  <a:t>) is </a:t>
                </a:r>
                <a:r>
                  <a:rPr lang="en-US" sz="2200" i="1" dirty="0">
                    <a:ea typeface="Cambria Math" pitchFamily="18" charset="0"/>
                  </a:rPr>
                  <a:t>O</a:t>
                </a:r>
                <a:r>
                  <a:rPr lang="en-US" sz="2200" dirty="0">
                    <a:ea typeface="Cambria Math" pitchFamily="18" charset="0"/>
                  </a:rPr>
                  <a:t>(</a:t>
                </a:r>
                <a:r>
                  <a:rPr lang="en-US" sz="2200" dirty="0"/>
                  <a:t>g</a:t>
                </a:r>
                <a:r>
                  <a:rPr lang="en-US" sz="2200" baseline="-25000" dirty="0">
                    <a:ea typeface="Cambria Math" pitchFamily="18" charset="0"/>
                  </a:rPr>
                  <a:t>1</a:t>
                </a:r>
                <a:r>
                  <a:rPr lang="en-US" sz="2200" dirty="0"/>
                  <a:t>(x)) and </a:t>
                </a:r>
                <a:r>
                  <a:rPr lang="en-US" sz="2200" i="1" dirty="0"/>
                  <a:t>f</a:t>
                </a:r>
                <a:r>
                  <a:rPr lang="en-US" sz="2200" baseline="-25000" dirty="0">
                    <a:ea typeface="Cambria Math" pitchFamily="18" charset="0"/>
                  </a:rPr>
                  <a:t>2 </a:t>
                </a:r>
                <a:r>
                  <a:rPr lang="en-US" sz="2200" dirty="0">
                    <a:ea typeface="Cambria Math" pitchFamily="18" charset="0"/>
                  </a:rPr>
                  <a:t>(</a:t>
                </a:r>
                <a:r>
                  <a:rPr lang="en-US" sz="2200" i="1" dirty="0">
                    <a:ea typeface="Cambria Math" pitchFamily="18" charset="0"/>
                  </a:rPr>
                  <a:t>x</a:t>
                </a:r>
                <a:r>
                  <a:rPr lang="en-US" sz="2200" dirty="0">
                    <a:ea typeface="Cambria Math" pitchFamily="18" charset="0"/>
                  </a:rPr>
                  <a:t>) is </a:t>
                </a:r>
                <a:r>
                  <a:rPr lang="en-US" sz="2200" i="1" dirty="0">
                    <a:ea typeface="Cambria Math" pitchFamily="18" charset="0"/>
                  </a:rPr>
                  <a:t>O</a:t>
                </a:r>
                <a:r>
                  <a:rPr lang="en-US" sz="2200" dirty="0">
                    <a:ea typeface="Cambria Math" pitchFamily="18" charset="0"/>
                  </a:rPr>
                  <a:t>(</a:t>
                </a:r>
                <a:r>
                  <a:rPr lang="en-US" sz="2200" dirty="0"/>
                  <a:t>g</a:t>
                </a:r>
                <a:r>
                  <a:rPr lang="en-US" sz="2200" baseline="-25000" dirty="0">
                    <a:ea typeface="Cambria Math" pitchFamily="18" charset="0"/>
                  </a:rPr>
                  <a:t>2</a:t>
                </a:r>
                <a:r>
                  <a:rPr lang="en-US" sz="2200" dirty="0"/>
                  <a:t>(x)) then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 			( </a:t>
                </a:r>
                <a:r>
                  <a:rPr lang="en-US" sz="2200" i="1" dirty="0"/>
                  <a:t>f</a:t>
                </a:r>
                <a:r>
                  <a:rPr lang="en-US" sz="2200" baseline="-25000" dirty="0">
                    <a:ea typeface="Cambria Math" pitchFamily="18" charset="0"/>
                  </a:rPr>
                  <a:t>1</a:t>
                </a:r>
                <a:r>
                  <a:rPr lang="en-US" sz="2200" dirty="0"/>
                  <a:t> + </a:t>
                </a:r>
                <a:r>
                  <a:rPr lang="en-US" sz="2200" i="1" dirty="0"/>
                  <a:t>f</a:t>
                </a:r>
                <a:r>
                  <a:rPr lang="en-US" sz="2200" baseline="-25000" dirty="0">
                    <a:ea typeface="Cambria Math" pitchFamily="18" charset="0"/>
                  </a:rPr>
                  <a:t>2</a:t>
                </a:r>
                <a:r>
                  <a:rPr lang="en-US" sz="2200" dirty="0"/>
                  <a:t> )(</a:t>
                </a:r>
                <a:r>
                  <a:rPr lang="en-US" sz="2200" i="1" dirty="0"/>
                  <a:t>x</a:t>
                </a:r>
                <a:r>
                  <a:rPr lang="en-US" sz="2200" dirty="0"/>
                  <a:t>) is </a:t>
                </a:r>
                <a:r>
                  <a:rPr lang="en-US" sz="2200" i="1" dirty="0"/>
                  <a:t>O</a:t>
                </a:r>
                <a:r>
                  <a:rPr lang="en-US" sz="2200" dirty="0"/>
                  <a:t>(max(</a:t>
                </a:r>
                <a:r>
                  <a:rPr lang="en-US" sz="2200" dirty="0">
                    <a:ea typeface="Cambria Math" pitchFamily="18" charset="0"/>
                  </a:rPr>
                  <a:t>|</a:t>
                </a:r>
                <a:r>
                  <a:rPr lang="en-US" sz="2200" dirty="0"/>
                  <a:t>g</a:t>
                </a:r>
                <a:r>
                  <a:rPr lang="en-US" sz="2200" baseline="-25000" dirty="0">
                    <a:ea typeface="Cambria Math" pitchFamily="18" charset="0"/>
                  </a:rPr>
                  <a:t>1</a:t>
                </a:r>
                <a:r>
                  <a:rPr lang="en-US" sz="2200" dirty="0"/>
                  <a:t>(x)</a:t>
                </a:r>
                <a:r>
                  <a:rPr lang="en-US" sz="2200" dirty="0">
                    <a:ea typeface="Cambria Math" pitchFamily="18" charset="0"/>
                  </a:rPr>
                  <a:t> |,|</a:t>
                </a:r>
                <a:r>
                  <a:rPr lang="en-US" sz="2200" dirty="0"/>
                  <a:t>g</a:t>
                </a:r>
                <a:r>
                  <a:rPr lang="en-US" sz="2200" baseline="-25000" dirty="0">
                    <a:ea typeface="Cambria Math" pitchFamily="18" charset="0"/>
                  </a:rPr>
                  <a:t>2</a:t>
                </a:r>
                <a:r>
                  <a:rPr lang="en-US" sz="2200" dirty="0"/>
                  <a:t>(x)</a:t>
                </a:r>
                <a:r>
                  <a:rPr lang="en-US" sz="2200" dirty="0">
                    <a:ea typeface="Cambria Math" pitchFamily="18" charset="0"/>
                  </a:rPr>
                  <a:t> |)).</a:t>
                </a:r>
                <a:endParaRPr lang="en-US" sz="22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Note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Note the definitions of Big-Ω, and Big-Θ will follow in the next slides.</a:t>
                </a:r>
              </a:p>
              <a:p>
                <a:pPr>
                  <a:spcBef>
                    <a:spcPts val="60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14400"/>
                <a:ext cx="8321040" cy="5562600"/>
              </a:xfrm>
              <a:blipFill>
                <a:blip r:embed="rId2"/>
                <a:stretch>
                  <a:fillRect l="-1612" t="-767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38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the Definition of Big-</a:t>
            </a:r>
            <a:r>
              <a:rPr lang="en-IN" i="1" dirty="0"/>
              <a:t>O</a:t>
            </a:r>
            <a:r>
              <a:rPr lang="en-IN" dirty="0"/>
              <a:t> Notation</a:t>
            </a:r>
            <a:r>
              <a:rPr lang="en-IN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255"/>
            <a:ext cx="8229600" cy="1136046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b="1" dirty="0"/>
              <a:t>Example</a:t>
            </a:r>
            <a:r>
              <a:rPr lang="en-US" sz="2800" dirty="0"/>
              <a:t>: Let                      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Find the smallest integer n such that </a:t>
            </a:r>
            <a:r>
              <a:rPr lang="en-US" sz="2800" i="1" dirty="0"/>
              <a:t>f(x) </a:t>
            </a:r>
            <a:r>
              <a:rPr lang="en-US" sz="2800" dirty="0"/>
              <a:t>is </a:t>
            </a:r>
          </a:p>
          <a:p>
            <a:pPr>
              <a:spcBef>
                <a:spcPts val="300"/>
              </a:spcBef>
            </a:pPr>
            <a:endParaRPr lang="en-US" sz="28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1DA0654-8C8D-46CB-9997-2C45CAAFF8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737259"/>
              </p:ext>
            </p:extLst>
          </p:nvPr>
        </p:nvGraphicFramePr>
        <p:xfrm>
          <a:off x="3219450" y="1371600"/>
          <a:ext cx="270351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3" name="Equation" r:id="rId3" imgW="1460160" imgH="228600" progId="Equation.DSMT4">
                  <p:embed/>
                </p:oleObj>
              </mc:Choice>
              <mc:Fallback>
                <p:oleObj name="Equation" r:id="rId3" imgW="1460160" imgH="228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1DA0654-8C8D-46CB-9997-2C45CAAFF8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9450" y="1371600"/>
                        <a:ext cx="2703513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9068714-C307-46FF-A105-EF9955F424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859490"/>
              </p:ext>
            </p:extLst>
          </p:nvPr>
        </p:nvGraphicFramePr>
        <p:xfrm>
          <a:off x="6705600" y="1820385"/>
          <a:ext cx="1828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4" name="Equation" r:id="rId5" imgW="406080" imgH="228600" progId="Equation.DSMT4">
                  <p:embed/>
                </p:oleObj>
              </mc:Choice>
              <mc:Fallback>
                <p:oleObj name="Equation" r:id="rId5" imgW="406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05600" y="1820385"/>
                        <a:ext cx="1828800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6DDB6D-D78C-4D34-9157-8A8523DD0689}"/>
              </a:ext>
            </a:extLst>
          </p:cNvPr>
          <p:cNvSpPr txBox="1"/>
          <p:nvPr/>
        </p:nvSpPr>
        <p:spPr>
          <a:xfrm>
            <a:off x="481084" y="2549093"/>
            <a:ext cx="6986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Solution: </a:t>
            </a:r>
            <a:r>
              <a:rPr lang="en-US" sz="2800" dirty="0"/>
              <a:t>Note that </a:t>
            </a:r>
          </a:p>
          <a:p>
            <a:r>
              <a:rPr lang="en-US" sz="2800" dirty="0"/>
              <a:t>So,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54BDDBA-6231-4474-A411-9D4C6E6B4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119686"/>
              </p:ext>
            </p:extLst>
          </p:nvPr>
        </p:nvGraphicFramePr>
        <p:xfrm>
          <a:off x="3648075" y="2671763"/>
          <a:ext cx="35067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5" name="Equation" r:id="rId7" imgW="2565360" imgH="228600" progId="Equation.DSMT4">
                  <p:embed/>
                </p:oleObj>
              </mc:Choice>
              <mc:Fallback>
                <p:oleObj name="Equation" r:id="rId7" imgW="2565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8075" y="2671763"/>
                        <a:ext cx="3506788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B16D07A-DD2B-4684-8444-A8CA6DE1FD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116222"/>
              </p:ext>
            </p:extLst>
          </p:nvPr>
        </p:nvGraphicFramePr>
        <p:xfrm>
          <a:off x="1684361" y="3103563"/>
          <a:ext cx="3186113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6" name="Equation" r:id="rId9" imgW="1917360" imgH="736560" progId="Equation.DSMT4">
                  <p:embed/>
                </p:oleObj>
              </mc:Choice>
              <mc:Fallback>
                <p:oleObj name="Equation" r:id="rId9" imgW="19173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84361" y="3103563"/>
                        <a:ext cx="3186113" cy="138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BEB99D6-305F-4876-AEFE-2279B550CF27}"/>
              </a:ext>
            </a:extLst>
          </p:cNvPr>
          <p:cNvSpPr txBox="1"/>
          <p:nvPr/>
        </p:nvSpPr>
        <p:spPr>
          <a:xfrm>
            <a:off x="481084" y="5039158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Note that n=2 is too small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042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Big-Omega Notation</a:t>
            </a:r>
            <a:r>
              <a:rPr lang="en-IN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</p:spPr>
        <p:txBody>
          <a:bodyPr/>
          <a:lstStyle/>
          <a:p>
            <a:r>
              <a:rPr lang="en-US" sz="2400" b="1" dirty="0"/>
              <a:t>Definition</a:t>
            </a:r>
            <a:r>
              <a:rPr lang="en-US" sz="2400" dirty="0"/>
              <a:t>: Let </a:t>
            </a:r>
            <a:r>
              <a:rPr lang="en-US" sz="2400" i="1" dirty="0"/>
              <a:t>f</a:t>
            </a:r>
            <a:r>
              <a:rPr lang="en-US" sz="2400" dirty="0"/>
              <a:t> and </a:t>
            </a:r>
            <a:r>
              <a:rPr lang="en-US" sz="2400" i="1" dirty="0"/>
              <a:t>g</a:t>
            </a:r>
            <a:r>
              <a:rPr lang="en-US" sz="2400" dirty="0"/>
              <a:t> be functions from the set of integers or the set of real numbers to the set of real </a:t>
            </a:r>
            <a:br>
              <a:rPr lang="en-US" sz="2400" dirty="0"/>
            </a:br>
            <a:r>
              <a:rPr lang="en-US" sz="2400" dirty="0"/>
              <a:t>numbers. We say that</a:t>
            </a:r>
            <a:br>
              <a:rPr lang="en-US" sz="2400" dirty="0"/>
            </a:br>
            <a:r>
              <a:rPr lang="en-US" sz="2400" dirty="0"/>
              <a:t>if there are constants </a:t>
            </a:r>
            <a:r>
              <a:rPr lang="en-US" sz="2400" i="1" dirty="0"/>
              <a:t>C</a:t>
            </a:r>
            <a:r>
              <a:rPr lang="en-US" sz="2400" dirty="0"/>
              <a:t> and </a:t>
            </a:r>
            <a:r>
              <a:rPr lang="en-US" sz="2400" i="1" dirty="0"/>
              <a:t>k</a:t>
            </a:r>
            <a:r>
              <a:rPr lang="en-US" sz="2400" dirty="0"/>
              <a:t> such that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352800" y="2058988"/>
          <a:ext cx="17478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2" name="Equation" r:id="rId3" imgW="1091880" imgH="266400" progId="Equation.DSMT4">
                  <p:embed/>
                </p:oleObj>
              </mc:Choice>
              <mc:Fallback>
                <p:oleObj name="Equation" r:id="rId3" imgW="1091880" imgH="266400" progId="Equation.DSMT4">
                  <p:embed/>
                  <p:pic>
                    <p:nvPicPr>
                      <p:cNvPr id="9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2058988"/>
                        <a:ext cx="1747838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020762" y="2819977"/>
          <a:ext cx="19510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3" name="Equation" r:id="rId5" imgW="1218960" imgH="241200" progId="Equation.DSMT4">
                  <p:embed/>
                </p:oleObj>
              </mc:Choice>
              <mc:Fallback>
                <p:oleObj name="Equation" r:id="rId5" imgW="1218960" imgH="241200" progId="Equation.DSMT4">
                  <p:embed/>
                  <p:pic>
                    <p:nvPicPr>
                      <p:cNvPr id="10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0762" y="2819977"/>
                        <a:ext cx="1951038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3061854" y="2727108"/>
            <a:ext cx="1828800" cy="457200"/>
          </a:xfrm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i="1" dirty="0"/>
              <a:t>x &gt; k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5" name="Content Placeholder 6"/>
          <p:cNvSpPr>
            <a:spLocks noGrp="1"/>
          </p:cNvSpPr>
          <p:nvPr>
            <p:ph idx="14"/>
          </p:nvPr>
        </p:nvSpPr>
        <p:spPr>
          <a:xfrm>
            <a:off x="457200" y="3426978"/>
            <a:ext cx="8229600" cy="2288022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dirty="0"/>
              <a:t>We say that “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is big-Omega of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).”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Big-</a:t>
            </a:r>
            <a:r>
              <a:rPr lang="en-US" sz="2400" i="1" dirty="0"/>
              <a:t>O</a:t>
            </a:r>
            <a:r>
              <a:rPr lang="en-US" sz="2400" dirty="0"/>
              <a:t> gives an upper bound on the growth of a function, while Big-Omega gives a lower bound. Big-Omega tells us that a function grows at least as fast as another.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idx="15"/>
          </p:nvPr>
        </p:nvSpPr>
        <p:spPr>
          <a:xfrm>
            <a:off x="6019800" y="2057400"/>
            <a:ext cx="2232000" cy="914400"/>
          </a:xfrm>
          <a:ln w="19050">
            <a:solidFill>
              <a:srgbClr val="0B508F"/>
            </a:solidFill>
          </a:ln>
        </p:spPr>
        <p:txBody>
          <a:bodyPr/>
          <a:lstStyle/>
          <a:p>
            <a:r>
              <a:rPr lang="el-GR" sz="1800" dirty="0">
                <a:latin typeface="Cambria Math"/>
                <a:ea typeface="Cambria Math"/>
              </a:rPr>
              <a:t>Ω</a:t>
            </a:r>
            <a:r>
              <a:rPr lang="en-US" sz="1800" dirty="0">
                <a:latin typeface="Cambria Math"/>
                <a:ea typeface="Cambria Math"/>
              </a:rPr>
              <a:t> is the upper case version of the lower case Greek letter </a:t>
            </a:r>
            <a:r>
              <a:rPr lang="el-GR" sz="1800" dirty="0">
                <a:latin typeface="Cambria Math"/>
                <a:ea typeface="Cambria Math"/>
              </a:rPr>
              <a:t>ω</a:t>
            </a:r>
            <a:r>
              <a:rPr lang="en-US" sz="1800" dirty="0">
                <a:latin typeface="Cambria Math"/>
                <a:ea typeface="Cambria Math"/>
              </a:rPr>
              <a:t>.s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951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09600"/>
            <a:ext cx="4343400" cy="640080"/>
          </a:xfrm>
        </p:spPr>
        <p:txBody>
          <a:bodyPr/>
          <a:lstStyle/>
          <a:p>
            <a:pPr algn="ctr"/>
            <a:r>
              <a:rPr lang="en-US" dirty="0"/>
              <a:t>Section 3.1: Algorithms</a:t>
            </a:r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22A4E-C535-499D-AC3E-5CC8120A8B43}"/>
              </a:ext>
            </a:extLst>
          </p:cNvPr>
          <p:cNvSpPr txBox="1"/>
          <p:nvPr/>
        </p:nvSpPr>
        <p:spPr>
          <a:xfrm>
            <a:off x="647700" y="2533472"/>
            <a:ext cx="7848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briefly skim through section 3.1. </a:t>
            </a:r>
          </a:p>
          <a:p>
            <a:r>
              <a:rPr lang="en-US" sz="2400" dirty="0"/>
              <a:t>You are not responsible for learning or remembering any of specific algorithms presented in the textbook. </a:t>
            </a:r>
          </a:p>
          <a:p>
            <a:endParaRPr lang="en-US" sz="2400" dirty="0"/>
          </a:p>
          <a:p>
            <a:r>
              <a:rPr lang="en-US" sz="2400" dirty="0"/>
              <a:t>The main thing I want you is that </a:t>
            </a:r>
            <a:r>
              <a:rPr lang="en-US" sz="2400" u="sng" dirty="0"/>
              <a:t>you should be able to follow an algorithm</a:t>
            </a:r>
            <a:r>
              <a:rPr lang="en-US" sz="2400" dirty="0"/>
              <a:t>.  The exercises, and questions you should expect on a quiz or exam, are fairly simple algorithms; You will be expected to be able to follow the steps and find the output (and possibly some intermediate results).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441FF-58C4-41AC-A720-D1425B6D9632}"/>
              </a:ext>
            </a:extLst>
          </p:cNvPr>
          <p:cNvSpPr/>
          <p:nvPr/>
        </p:nvSpPr>
        <p:spPr>
          <a:xfrm>
            <a:off x="647700" y="1610142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dirty="0"/>
              <a:t>Definition</a:t>
            </a:r>
            <a:r>
              <a:rPr lang="en-US" sz="2400" dirty="0"/>
              <a:t>: An </a:t>
            </a:r>
            <a:r>
              <a:rPr lang="en-US" sz="2400" i="1" dirty="0"/>
              <a:t>algorithm</a:t>
            </a:r>
            <a:r>
              <a:rPr lang="en-US" sz="2400" dirty="0"/>
              <a:t> is a finite sequence of steps for performing a computation or for solving a problem.</a:t>
            </a:r>
          </a:p>
        </p:txBody>
      </p:sp>
    </p:spTree>
    <p:extLst>
      <p:ext uri="{BB962C8B-B14F-4D97-AF65-F5344CB8AC3E}">
        <p14:creationId xmlns:p14="http://schemas.microsoft.com/office/powerpoint/2010/main" val="4061754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Big-Omega Notation</a:t>
            </a:r>
            <a:r>
              <a:rPr lang="en-IN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5234"/>
            <a:ext cx="4140000" cy="540000"/>
          </a:xfrm>
        </p:spPr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 Show that</a:t>
            </a:r>
            <a:endParaRPr lang="en-IN" dirty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094883" y="1344034"/>
          <a:ext cx="286992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3" name="Equation" r:id="rId3" imgW="1434960" imgH="241200" progId="Equation.DSMT4">
                  <p:embed/>
                </p:oleObj>
              </mc:Choice>
              <mc:Fallback>
                <p:oleObj name="Equation" r:id="rId3" imgW="1434960" imgH="241200" progId="Equation.DSMT4">
                  <p:embed/>
                  <p:pic>
                    <p:nvPicPr>
                      <p:cNvPr id="9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4883" y="1344034"/>
                        <a:ext cx="2869920" cy="48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666750" y="1853623"/>
          <a:ext cx="3453840" cy="53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4" name="Equation" r:id="rId5" imgW="1726920" imgH="266400" progId="Equation.DSMT4">
                  <p:embed/>
                </p:oleObj>
              </mc:Choice>
              <mc:Fallback>
                <p:oleObj name="Equation" r:id="rId5" imgW="1726920" imgH="266400" progId="Equation.DSMT4">
                  <p:embed/>
                  <p:pic>
                    <p:nvPicPr>
                      <p:cNvPr id="10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6750" y="1853623"/>
                        <a:ext cx="3453840" cy="53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457200" y="2716483"/>
            <a:ext cx="1764000" cy="540000"/>
          </a:xfrm>
        </p:spPr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</a:t>
            </a:r>
            <a:endParaRPr lang="en-IN" dirty="0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2205036" y="2774083"/>
          <a:ext cx="429192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5" name="Equation" r:id="rId7" imgW="2145960" imgH="241200" progId="Equation.DSMT4">
                  <p:embed/>
                </p:oleObj>
              </mc:Choice>
              <mc:Fallback>
                <p:oleObj name="Equation" r:id="rId7" imgW="2145960" imgH="241200" progId="Equation.DSMT4">
                  <p:embed/>
                  <p:pic>
                    <p:nvPicPr>
                      <p:cNvPr id="12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5036" y="2774083"/>
                        <a:ext cx="4291920" cy="48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7"/>
          <p:cNvSpPr>
            <a:spLocks noGrp="1"/>
          </p:cNvSpPr>
          <p:nvPr>
            <p:ph idx="14"/>
          </p:nvPr>
        </p:nvSpPr>
        <p:spPr>
          <a:xfrm>
            <a:off x="457200" y="3117600"/>
            <a:ext cx="4140000" cy="540000"/>
          </a:xfrm>
        </p:spPr>
        <p:txBody>
          <a:bodyPr/>
          <a:lstStyle/>
          <a:p>
            <a:r>
              <a:rPr lang="en-US" dirty="0"/>
              <a:t>positive real numbers </a:t>
            </a:r>
            <a:r>
              <a:rPr lang="en-US" i="1" dirty="0"/>
              <a:t>x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034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Big-Theta Notation</a:t>
            </a:r>
            <a:r>
              <a:rPr lang="en-IN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Definition</a:t>
            </a:r>
            <a:r>
              <a:rPr lang="en-US" sz="2400" dirty="0"/>
              <a:t>: Let </a:t>
            </a:r>
            <a:r>
              <a:rPr lang="en-US" sz="2400" i="1" dirty="0"/>
              <a:t>f</a:t>
            </a:r>
            <a:r>
              <a:rPr lang="en-US" sz="2400" dirty="0"/>
              <a:t> and </a:t>
            </a:r>
            <a:r>
              <a:rPr lang="en-US" sz="2400" i="1" dirty="0"/>
              <a:t>g</a:t>
            </a:r>
            <a:r>
              <a:rPr lang="en-US" sz="2400" dirty="0"/>
              <a:t> be functions from the set of integers or the set of real numbers to the set of real numbers. The function</a:t>
            </a:r>
            <a:endParaRPr lang="en-IN" sz="2400" dirty="0"/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685800" y="2068033"/>
          <a:ext cx="739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0" name="Equation" r:id="rId3" imgW="3695400" imgH="266400" progId="Equation.DSMT4">
                  <p:embed/>
                </p:oleObj>
              </mc:Choice>
              <mc:Fallback>
                <p:oleObj name="Equation" r:id="rId3" imgW="3695400" imgH="266400" progId="Equation.DSMT4">
                  <p:embed/>
                  <p:pic>
                    <p:nvPicPr>
                      <p:cNvPr id="11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068033"/>
                        <a:ext cx="73914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2819400"/>
            <a:ext cx="8229600" cy="792000"/>
          </a:xfrm>
        </p:spPr>
        <p:txBody>
          <a:bodyPr/>
          <a:lstStyle/>
          <a:p>
            <a:r>
              <a:rPr lang="en-US" sz="2400" dirty="0"/>
              <a:t>We say that “f is big-Theta of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)” and also that “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is of </a:t>
            </a:r>
            <a:r>
              <a:rPr lang="en-US" sz="2400" i="1" dirty="0"/>
              <a:t>order</a:t>
            </a:r>
            <a:r>
              <a:rPr lang="en-US" sz="2400" dirty="0"/>
              <a:t>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)” and also that “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and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are of the </a:t>
            </a:r>
            <a:r>
              <a:rPr lang="en-US" sz="2400" i="1" dirty="0"/>
              <a:t>same order</a:t>
            </a:r>
            <a:r>
              <a:rPr lang="en-US" sz="2400" dirty="0"/>
              <a:t>.”</a:t>
            </a:r>
            <a:endParaRPr lang="en-IN" sz="2400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533400" y="4038600"/>
          <a:ext cx="215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1" name="Equation" r:id="rId5" imgW="1079280" imgH="266400" progId="Equation.DSMT4">
                  <p:embed/>
                </p:oleObj>
              </mc:Choice>
              <mc:Fallback>
                <p:oleObj name="Equation" r:id="rId5" imgW="1079280" imgH="266400" progId="Equation.DSMT4">
                  <p:embed/>
                  <p:pic>
                    <p:nvPicPr>
                      <p:cNvPr id="12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4038600"/>
                        <a:ext cx="2159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6"/>
          <p:cNvSpPr>
            <a:spLocks noGrp="1"/>
          </p:cNvSpPr>
          <p:nvPr>
            <p:ph idx="14"/>
          </p:nvPr>
        </p:nvSpPr>
        <p:spPr>
          <a:xfrm>
            <a:off x="2743200" y="4082460"/>
            <a:ext cx="5334000" cy="445680"/>
          </a:xfrm>
        </p:spPr>
        <p:txBody>
          <a:bodyPr/>
          <a:lstStyle/>
          <a:p>
            <a:r>
              <a:rPr lang="en-US" sz="2400" dirty="0"/>
              <a:t>if and only if there exists constants </a:t>
            </a:r>
            <a:r>
              <a:rPr lang="en-US" sz="2400" i="1" dirty="0"/>
              <a:t>C</a:t>
            </a:r>
            <a:r>
              <a:rPr lang="en-US" sz="2400" baseline="-25000" dirty="0">
                <a:ea typeface="Cambria Math" pitchFamily="18" charset="0"/>
              </a:rPr>
              <a:t>1</a:t>
            </a:r>
            <a:r>
              <a:rPr lang="en-US" sz="2400" baseline="-25000" dirty="0"/>
              <a:t> </a:t>
            </a:r>
            <a:r>
              <a:rPr lang="en-US" sz="2400" dirty="0"/>
              <a:t>,</a:t>
            </a:r>
            <a:r>
              <a:rPr lang="en-US" sz="2400" baseline="-25000" dirty="0"/>
              <a:t> </a:t>
            </a:r>
            <a:r>
              <a:rPr lang="en-US" sz="2400" i="1" dirty="0"/>
              <a:t>C</a:t>
            </a:r>
            <a:r>
              <a:rPr lang="en-US" sz="2400" baseline="-25000" dirty="0">
                <a:ea typeface="Cambria Math" pitchFamily="18" charset="0"/>
              </a:rPr>
              <a:t>2</a:t>
            </a:r>
            <a:endParaRPr lang="en-IN" sz="2400" dirty="0"/>
          </a:p>
        </p:txBody>
      </p:sp>
      <p:sp>
        <p:nvSpPr>
          <p:cNvPr id="6" name="Content Placeholder 7"/>
          <p:cNvSpPr>
            <a:spLocks noGrp="1"/>
          </p:cNvSpPr>
          <p:nvPr>
            <p:ph idx="15"/>
          </p:nvPr>
        </p:nvSpPr>
        <p:spPr>
          <a:xfrm>
            <a:off x="457200" y="4542000"/>
            <a:ext cx="8229600" cy="792000"/>
          </a:xfrm>
        </p:spPr>
        <p:txBody>
          <a:bodyPr/>
          <a:lstStyle/>
          <a:p>
            <a:r>
              <a:rPr lang="en-US" sz="2400" dirty="0"/>
              <a:t>and </a:t>
            </a:r>
            <a:r>
              <a:rPr lang="en-US" sz="2400" i="1" dirty="0"/>
              <a:t>k </a:t>
            </a:r>
            <a:r>
              <a:rPr lang="en-US" sz="2400" dirty="0"/>
              <a:t>such that </a:t>
            </a:r>
            <a:r>
              <a:rPr lang="en-US" sz="2400" i="1" dirty="0"/>
              <a:t>C</a:t>
            </a:r>
            <a:r>
              <a:rPr lang="en-US" sz="2400" baseline="-25000" dirty="0">
                <a:ea typeface="Cambria Math" pitchFamily="18" charset="0"/>
              </a:rPr>
              <a:t>1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  <a:r>
              <a:rPr lang="en-US" sz="2400" baseline="-25000" dirty="0"/>
              <a:t> </a:t>
            </a:r>
            <a:r>
              <a:rPr lang="en-US" sz="2400" dirty="0"/>
              <a:t>&lt;</a:t>
            </a:r>
            <a:r>
              <a:rPr lang="en-US" sz="2400" baseline="-25000" dirty="0"/>
              <a:t> </a:t>
            </a:r>
            <a:r>
              <a:rPr lang="en-US" sz="2400" baseline="-25000" dirty="0">
                <a:ea typeface="Cambria Math" pitchFamily="18" charset="0"/>
              </a:rPr>
              <a:t>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&lt;</a:t>
            </a:r>
            <a:r>
              <a:rPr lang="en-US" sz="2400" baseline="-25000" dirty="0"/>
              <a:t> </a:t>
            </a:r>
            <a:r>
              <a:rPr lang="en-US" sz="2400" i="1" dirty="0"/>
              <a:t>C</a:t>
            </a:r>
            <a:r>
              <a:rPr lang="en-US" sz="2400" baseline="-25000" dirty="0">
                <a:ea typeface="Cambria Math" pitchFamily="18" charset="0"/>
              </a:rPr>
              <a:t>2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 if </a:t>
            </a:r>
            <a:r>
              <a:rPr lang="en-US" sz="2400" i="1" dirty="0"/>
              <a:t>x</a:t>
            </a:r>
            <a:r>
              <a:rPr lang="en-US" sz="2400" dirty="0"/>
              <a:t> &gt; </a:t>
            </a:r>
            <a:r>
              <a:rPr lang="en-US" sz="2400" i="1" dirty="0"/>
              <a:t>k</a:t>
            </a:r>
            <a:r>
              <a:rPr lang="en-US" sz="2400" dirty="0"/>
              <a:t>. This follows from the definitions of big-</a:t>
            </a:r>
            <a:r>
              <a:rPr lang="en-US" sz="2400" i="1" dirty="0"/>
              <a:t>O</a:t>
            </a:r>
            <a:r>
              <a:rPr lang="en-US" sz="2400" dirty="0"/>
              <a:t> and big-Omega.</a:t>
            </a:r>
            <a:endParaRPr lang="en-IN" sz="2400" dirty="0"/>
          </a:p>
        </p:txBody>
      </p:sp>
      <p:sp>
        <p:nvSpPr>
          <p:cNvPr id="7" name="Content Placeholder 8"/>
          <p:cNvSpPr>
            <a:spLocks noGrp="1"/>
          </p:cNvSpPr>
          <p:nvPr>
            <p:ph idx="16"/>
          </p:nvPr>
        </p:nvSpPr>
        <p:spPr>
          <a:xfrm>
            <a:off x="6858000" y="228600"/>
            <a:ext cx="2133600" cy="927348"/>
          </a:xfrm>
          <a:ln w="19050">
            <a:solidFill>
              <a:srgbClr val="0B508F"/>
            </a:solidFill>
          </a:ln>
        </p:spPr>
        <p:txBody>
          <a:bodyPr anchor="ctr"/>
          <a:lstStyle/>
          <a:p>
            <a:r>
              <a:rPr lang="en-US" sz="1800" dirty="0">
                <a:latin typeface="Cambria Math"/>
                <a:ea typeface="Cambria Math"/>
              </a:rPr>
              <a:t> </a:t>
            </a:r>
            <a:r>
              <a:rPr lang="el-GR" sz="1800" dirty="0">
                <a:latin typeface="Cambria Math"/>
                <a:ea typeface="Cambria Math"/>
              </a:rPr>
              <a:t>Θ</a:t>
            </a:r>
            <a:r>
              <a:rPr lang="en-US" sz="1800" dirty="0">
                <a:latin typeface="Cambria Math"/>
                <a:ea typeface="Cambria Math"/>
              </a:rPr>
              <a:t> is the upper case version of the lower case Greek letter </a:t>
            </a:r>
            <a:r>
              <a:rPr lang="el-GR" sz="1800" dirty="0">
                <a:latin typeface="Cambria Math"/>
                <a:ea typeface="Cambria Math"/>
              </a:rPr>
              <a:t>θ</a:t>
            </a:r>
            <a:r>
              <a:rPr lang="en-US" sz="1800" dirty="0">
                <a:latin typeface="Cambria Math"/>
                <a:ea typeface="Cambria Math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5247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Big-Theta Notation</a:t>
            </a:r>
            <a:r>
              <a:rPr lang="en-IN" sz="1500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124200" cy="990600"/>
          </a:xfrm>
        </p:spPr>
        <p:txBody>
          <a:bodyPr/>
          <a:lstStyle/>
          <a:p>
            <a:r>
              <a:rPr lang="en-US" sz="2800" b="1" dirty="0"/>
              <a:t>Example</a:t>
            </a:r>
            <a:r>
              <a:rPr lang="en-US" sz="2800" dirty="0"/>
              <a:t>: Show that</a:t>
            </a:r>
            <a:br>
              <a:rPr lang="en-US" sz="2800" dirty="0"/>
            </a:br>
            <a:r>
              <a:rPr lang="en-US" sz="2800" b="1" dirty="0"/>
              <a:t>Solution</a:t>
            </a:r>
            <a:r>
              <a:rPr lang="en-US" sz="2800" dirty="0"/>
              <a:t>:</a:t>
            </a:r>
            <a:endParaRPr lang="en-IN" sz="2800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556000" y="1282700"/>
          <a:ext cx="3911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8" name="Equation" r:id="rId3" imgW="1955520" imgH="279360" progId="Equation.DSMT4">
                  <p:embed/>
                </p:oleObj>
              </mc:Choice>
              <mc:Fallback>
                <p:oleObj name="Equation" r:id="rId3" imgW="1955520" imgH="279360" progId="Equation.DSMT4">
                  <p:embed/>
                  <p:pic>
                    <p:nvPicPr>
                      <p:cNvPr id="6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6000" y="1282700"/>
                        <a:ext cx="39116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3B3ACA5-ED1B-4267-9143-C457094A7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717869"/>
              </p:ext>
            </p:extLst>
          </p:nvPr>
        </p:nvGraphicFramePr>
        <p:xfrm>
          <a:off x="1524000" y="2819401"/>
          <a:ext cx="4495800" cy="160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9" name="Equation" r:id="rId5" imgW="3555720" imgH="965160" progId="Equation.DSMT4">
                  <p:embed/>
                </p:oleObj>
              </mc:Choice>
              <mc:Fallback>
                <p:oleObj name="Equation" r:id="rId5" imgW="355572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819401"/>
                        <a:ext cx="4495800" cy="1600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61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Big-Theta Notation</a:t>
            </a:r>
            <a:r>
              <a:rPr lang="en-IN" sz="1500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080000" cy="468000"/>
          </a:xfrm>
        </p:spPr>
        <p:txBody>
          <a:bodyPr/>
          <a:lstStyle/>
          <a:p>
            <a:r>
              <a:rPr lang="en-US" sz="2800" dirty="0"/>
              <a:t>When</a:t>
            </a:r>
            <a:endParaRPr lang="en-IN" sz="2800" dirty="0"/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220048"/>
              </p:ext>
            </p:extLst>
          </p:nvPr>
        </p:nvGraphicFramePr>
        <p:xfrm>
          <a:off x="1600200" y="1295400"/>
          <a:ext cx="215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88" name="Equation" r:id="rId3" imgW="1079280" imgH="266400" progId="Equation.DSMT4">
                  <p:embed/>
                </p:oleObj>
              </mc:Choice>
              <mc:Fallback>
                <p:oleObj name="Equation" r:id="rId3" imgW="1079280" imgH="266400" progId="Equation.DSMT4">
                  <p:embed/>
                  <p:pic>
                    <p:nvPicPr>
                      <p:cNvPr id="6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295400"/>
                        <a:ext cx="2159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3873600" y="1284600"/>
            <a:ext cx="4356000" cy="468000"/>
          </a:xfrm>
        </p:spPr>
        <p:txBody>
          <a:bodyPr/>
          <a:lstStyle/>
          <a:p>
            <a:r>
              <a:rPr lang="en-US" sz="2800" dirty="0"/>
              <a:t>it must  also be the case that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582129"/>
              </p:ext>
            </p:extLst>
          </p:nvPr>
        </p:nvGraphicFramePr>
        <p:xfrm>
          <a:off x="1549400" y="1981200"/>
          <a:ext cx="226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89" name="Equation" r:id="rId5" imgW="1130040" imgH="266400" progId="Equation.DSMT4">
                  <p:embed/>
                </p:oleObj>
              </mc:Choice>
              <mc:Fallback>
                <p:oleObj name="Equation" r:id="rId5" imgW="1130040" imgH="266400" progId="Equation.DSMT4">
                  <p:embed/>
                  <p:pic>
                    <p:nvPicPr>
                      <p:cNvPr id="11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400" y="1981200"/>
                        <a:ext cx="22606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6"/>
          <p:cNvSpPr>
            <a:spLocks noGrp="1"/>
          </p:cNvSpPr>
          <p:nvPr>
            <p:ph idx="14"/>
          </p:nvPr>
        </p:nvSpPr>
        <p:spPr>
          <a:xfrm>
            <a:off x="457200" y="3009900"/>
            <a:ext cx="1584000" cy="468000"/>
          </a:xfrm>
        </p:spPr>
        <p:txBody>
          <a:bodyPr/>
          <a:lstStyle/>
          <a:p>
            <a:r>
              <a:rPr lang="en-US" sz="2800" dirty="0"/>
              <a:t>Note that</a:t>
            </a:r>
            <a:endParaRPr lang="en-IN" sz="2800" dirty="0"/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786875"/>
              </p:ext>
            </p:extLst>
          </p:nvPr>
        </p:nvGraphicFramePr>
        <p:xfrm>
          <a:off x="2041200" y="2971800"/>
          <a:ext cx="215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90" name="Equation" r:id="rId7" imgW="1079280" imgH="266400" progId="Equation.DSMT4">
                  <p:embed/>
                </p:oleObj>
              </mc:Choice>
              <mc:Fallback>
                <p:oleObj name="Equation" r:id="rId7" imgW="1079280" imgH="266400" progId="Equation.DSMT4">
                  <p:embed/>
                  <p:pic>
                    <p:nvPicPr>
                      <p:cNvPr id="11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1200" y="2971800"/>
                        <a:ext cx="2159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8"/>
          <p:cNvSpPr>
            <a:spLocks noGrp="1"/>
          </p:cNvSpPr>
          <p:nvPr>
            <p:ph idx="15"/>
          </p:nvPr>
        </p:nvSpPr>
        <p:spPr>
          <a:xfrm>
            <a:off x="4350000" y="3009900"/>
            <a:ext cx="4032000" cy="468000"/>
          </a:xfrm>
        </p:spPr>
        <p:txBody>
          <a:bodyPr/>
          <a:lstStyle/>
          <a:p>
            <a:r>
              <a:rPr lang="en-US" sz="2800" dirty="0"/>
              <a:t>if and only if it is the cases</a:t>
            </a:r>
            <a:endParaRPr lang="en-IN" sz="2800" dirty="0"/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74306"/>
              </p:ext>
            </p:extLst>
          </p:nvPr>
        </p:nvGraphicFramePr>
        <p:xfrm>
          <a:off x="457200" y="3494340"/>
          <a:ext cx="541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91" name="Equation" r:id="rId8" imgW="2705040" imgH="266400" progId="Equation.DSMT4">
                  <p:embed/>
                </p:oleObj>
              </mc:Choice>
              <mc:Fallback>
                <p:oleObj name="Equation" r:id="rId8" imgW="2705040" imgH="266400" progId="Equation.DSMT4">
                  <p:embed/>
                  <p:pic>
                    <p:nvPicPr>
                      <p:cNvPr id="13" name="Object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3494340"/>
                        <a:ext cx="54102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0"/>
          <p:cNvSpPr>
            <a:spLocks noGrp="1"/>
          </p:cNvSpPr>
          <p:nvPr>
            <p:ph idx="16"/>
          </p:nvPr>
        </p:nvSpPr>
        <p:spPr>
          <a:xfrm>
            <a:off x="457200" y="4419600"/>
            <a:ext cx="8229600" cy="1045080"/>
          </a:xfrm>
        </p:spPr>
        <p:txBody>
          <a:bodyPr/>
          <a:lstStyle/>
          <a:p>
            <a:r>
              <a:rPr lang="en-US" sz="2800" dirty="0"/>
              <a:t>Sometimes writers are careless and write as if big-</a:t>
            </a:r>
            <a:r>
              <a:rPr lang="en-US" sz="2800" i="1" dirty="0"/>
              <a:t>O</a:t>
            </a:r>
            <a:r>
              <a:rPr lang="en-US" sz="2800" dirty="0"/>
              <a:t> notation has the same meaning as big-Theta.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79352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Big-Theta Estimates for Polynomials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981200" cy="468000"/>
          </a:xfrm>
        </p:spPr>
        <p:txBody>
          <a:bodyPr/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Theorem</a:t>
            </a:r>
            <a:r>
              <a:rPr lang="en-US" sz="2400" dirty="0">
                <a:solidFill>
                  <a:prstClr val="black"/>
                </a:solidFill>
              </a:rPr>
              <a:t>: Let</a:t>
            </a:r>
            <a:endParaRPr lang="en-IN" sz="2400" dirty="0">
              <a:solidFill>
                <a:prstClr val="black"/>
              </a:solidFill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780468"/>
              </p:ext>
            </p:extLst>
          </p:nvPr>
        </p:nvGraphicFramePr>
        <p:xfrm>
          <a:off x="2286000" y="1325418"/>
          <a:ext cx="447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93" name="Equation" r:id="rId3" imgW="2234880" imgH="241200" progId="Equation.DSMT4">
                  <p:embed/>
                </p:oleObj>
              </mc:Choice>
              <mc:Fallback>
                <p:oleObj name="Equation" r:id="rId3" imgW="2234880" imgH="241200" progId="Equation.DSMT4">
                  <p:embed/>
                  <p:pic>
                    <p:nvPicPr>
                      <p:cNvPr id="1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1325418"/>
                        <a:ext cx="4470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861805"/>
              </p:ext>
            </p:extLst>
          </p:nvPr>
        </p:nvGraphicFramePr>
        <p:xfrm>
          <a:off x="457200" y="1752600"/>
          <a:ext cx="243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94" name="Equation" r:id="rId5" imgW="1218960" imgH="228600" progId="Equation.DSMT4">
                  <p:embed/>
                </p:oleObj>
              </mc:Choice>
              <mc:Fallback>
                <p:oleObj name="Equation" r:id="rId5" imgW="1218960" imgH="228600" progId="Equation.DSMT4">
                  <p:embed/>
                  <p:pic>
                    <p:nvPicPr>
                      <p:cNvPr id="1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1752600"/>
                        <a:ext cx="2438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2885209" y="1794164"/>
            <a:ext cx="3708000" cy="468000"/>
          </a:xfrm>
        </p:spPr>
        <p:txBody>
          <a:bodyPr/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are real numbers with </a:t>
            </a:r>
            <a:r>
              <a:rPr lang="en-US" sz="2400" i="1" dirty="0">
                <a:solidFill>
                  <a:prstClr val="black"/>
                </a:solidFill>
              </a:rPr>
              <a:t>a</a:t>
            </a:r>
            <a:r>
              <a:rPr lang="en-US" sz="2400" i="1" baseline="-25000" dirty="0">
                <a:solidFill>
                  <a:prstClr val="black"/>
                </a:solidFill>
              </a:rPr>
              <a:t>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ea typeface="Cambria Math"/>
              </a:rPr>
              <a:t>≠</a:t>
            </a:r>
            <a:r>
              <a:rPr lang="en-US" sz="2400" dirty="0">
                <a:solidFill>
                  <a:prstClr val="black"/>
                </a:solidFill>
                <a:ea typeface="Cambria Math" pitchFamily="18" charset="0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4"/>
          </p:nvPr>
        </p:nvSpPr>
        <p:spPr>
          <a:xfrm>
            <a:off x="457200" y="2269854"/>
            <a:ext cx="4495800" cy="2012138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Then </a:t>
            </a:r>
            <a:r>
              <a:rPr lang="en-US" sz="2400" i="1" dirty="0">
                <a:solidFill>
                  <a:prstClr val="black"/>
                </a:solidFill>
                <a:ea typeface="Cambria Math" pitchFamily="18" charset="0"/>
              </a:rPr>
              <a:t>f</a:t>
            </a:r>
            <a:r>
              <a:rPr lang="en-US" sz="2400" dirty="0">
                <a:solidFill>
                  <a:prstClr val="black"/>
                </a:solidFill>
                <a:ea typeface="Cambria Math" pitchFamily="18" charset="0"/>
              </a:rPr>
              <a:t>(</a:t>
            </a:r>
            <a:r>
              <a:rPr lang="en-US" sz="2400" i="1" dirty="0">
                <a:solidFill>
                  <a:prstClr val="black"/>
                </a:solidFill>
                <a:ea typeface="Cambria Math" pitchFamily="18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ea typeface="Cambria Math" pitchFamily="18" charset="0"/>
              </a:rPr>
              <a:t>) is of order </a:t>
            </a:r>
            <a:r>
              <a:rPr lang="en-US" sz="2400" i="1" dirty="0" err="1">
                <a:solidFill>
                  <a:prstClr val="black"/>
                </a:solidFill>
              </a:rPr>
              <a:t>x</a:t>
            </a:r>
            <a:r>
              <a:rPr lang="en-US" sz="2400" i="1" baseline="30000" dirty="0" err="1">
                <a:solidFill>
                  <a:prstClr val="black"/>
                </a:solidFill>
              </a:rPr>
              <a:t>n</a:t>
            </a:r>
            <a:r>
              <a:rPr lang="en-US" sz="2400" dirty="0">
                <a:solidFill>
                  <a:prstClr val="black"/>
                </a:solidFill>
              </a:rPr>
              <a:t> (or   </a:t>
            </a:r>
            <a:r>
              <a:rPr lang="en-US" sz="2400" dirty="0">
                <a:solidFill>
                  <a:prstClr val="black"/>
                </a:solidFill>
                <a:ea typeface="Cambria Math" pitchFamily="18" charset="0"/>
              </a:rPr>
              <a:t>Θ(</a:t>
            </a:r>
            <a:r>
              <a:rPr lang="en-US" sz="2400" i="1" dirty="0" err="1">
                <a:solidFill>
                  <a:prstClr val="black"/>
                </a:solidFill>
              </a:rPr>
              <a:t>x</a:t>
            </a:r>
            <a:r>
              <a:rPr lang="en-US" sz="2400" baseline="30000" dirty="0" err="1">
                <a:solidFill>
                  <a:prstClr val="black"/>
                </a:solidFill>
                <a:ea typeface="Cambria Math" pitchFamily="18" charset="0"/>
              </a:rPr>
              <a:t>n</a:t>
            </a:r>
            <a:r>
              <a:rPr lang="en-US" sz="2400" dirty="0">
                <a:solidFill>
                  <a:prstClr val="black"/>
                </a:solidFill>
              </a:rPr>
              <a:t>)).</a:t>
            </a:r>
          </a:p>
          <a:p>
            <a:pPr lvl="0">
              <a:spcBef>
                <a:spcPts val="300"/>
              </a:spcBef>
            </a:pPr>
            <a:endParaRPr lang="en-US" sz="2400" b="1" dirty="0">
              <a:solidFill>
                <a:prstClr val="black"/>
              </a:solidFill>
            </a:endParaRPr>
          </a:p>
          <a:p>
            <a:pPr lvl="0">
              <a:spcBef>
                <a:spcPts val="300"/>
              </a:spcBef>
            </a:pPr>
            <a:r>
              <a:rPr lang="en-US" sz="2400" b="1" dirty="0">
                <a:solidFill>
                  <a:prstClr val="black"/>
                </a:solidFill>
              </a:rPr>
              <a:t>Example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</a:p>
          <a:p>
            <a:pPr lvl="0"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The polynomial</a:t>
            </a:r>
            <a:endParaRPr lang="en-IN" sz="2400" dirty="0">
              <a:solidFill>
                <a:prstClr val="black"/>
              </a:solidFill>
            </a:endParaRP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828055"/>
              </p:ext>
            </p:extLst>
          </p:nvPr>
        </p:nvGraphicFramePr>
        <p:xfrm>
          <a:off x="2529609" y="3711863"/>
          <a:ext cx="271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95" name="Equation" r:id="rId7" imgW="1358640" imgH="241200" progId="Equation.DSMT4">
                  <p:embed/>
                </p:oleObj>
              </mc:Choice>
              <mc:Fallback>
                <p:oleObj name="Equation" r:id="rId7" imgW="1358640" imgH="241200" progId="Equation.DSMT4">
                  <p:embed/>
                  <p:pic>
                    <p:nvPicPr>
                      <p:cNvPr id="13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9609" y="3711863"/>
                        <a:ext cx="2717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8"/>
          <p:cNvSpPr>
            <a:spLocks noGrp="1"/>
          </p:cNvSpPr>
          <p:nvPr>
            <p:ph idx="15"/>
          </p:nvPr>
        </p:nvSpPr>
        <p:spPr>
          <a:xfrm>
            <a:off x="5257800" y="3703781"/>
            <a:ext cx="3124200" cy="468000"/>
          </a:xfrm>
        </p:spPr>
        <p:txBody>
          <a:bodyPr/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is order of </a:t>
            </a:r>
            <a:r>
              <a:rPr lang="en-US" sz="2400" i="1" dirty="0">
                <a:solidFill>
                  <a:prstClr val="black"/>
                </a:solidFill>
              </a:rPr>
              <a:t>x</a:t>
            </a:r>
            <a:r>
              <a:rPr lang="en-US" sz="2400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>
                <a:solidFill>
                  <a:prstClr val="black"/>
                </a:solidFill>
              </a:rPr>
              <a:t> (or </a:t>
            </a:r>
            <a:r>
              <a:rPr lang="en-US" sz="24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Θ(</a:t>
            </a:r>
            <a:r>
              <a:rPr lang="en-US" sz="2400" i="1" dirty="0">
                <a:solidFill>
                  <a:prstClr val="black"/>
                </a:solidFill>
              </a:rPr>
              <a:t>x</a:t>
            </a:r>
            <a:r>
              <a:rPr lang="en-US" sz="2400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>
                <a:solidFill>
                  <a:prstClr val="black"/>
                </a:solidFill>
              </a:rPr>
              <a:t>)).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7" name="Content Placeholder 9"/>
          <p:cNvSpPr>
            <a:spLocks noGrp="1"/>
          </p:cNvSpPr>
          <p:nvPr>
            <p:ph idx="16"/>
          </p:nvPr>
        </p:nvSpPr>
        <p:spPr>
          <a:xfrm>
            <a:off x="457200" y="4246418"/>
            <a:ext cx="2124000" cy="468000"/>
          </a:xfrm>
        </p:spPr>
        <p:txBody>
          <a:bodyPr/>
          <a:lstStyle/>
          <a:p>
            <a:r>
              <a:rPr lang="en-US" sz="2400" dirty="0"/>
              <a:t>The polynomial</a:t>
            </a:r>
            <a:endParaRPr lang="en-IN" sz="2400" dirty="0"/>
          </a:p>
        </p:txBody>
      </p:sp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30763"/>
              </p:ext>
            </p:extLst>
          </p:nvPr>
        </p:nvGraphicFramePr>
        <p:xfrm>
          <a:off x="2489200" y="4247913"/>
          <a:ext cx="416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96" name="Equation" r:id="rId9" imgW="2082600" imgH="241200" progId="Equation.DSMT4">
                  <p:embed/>
                </p:oleObj>
              </mc:Choice>
              <mc:Fallback>
                <p:oleObj name="Equation" r:id="rId9" imgW="2082600" imgH="241200" progId="Equation.DSMT4">
                  <p:embed/>
                  <p:pic>
                    <p:nvPicPr>
                      <p:cNvPr id="17" name="Object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89200" y="4247913"/>
                        <a:ext cx="416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11"/>
          <p:cNvSpPr>
            <a:spLocks noGrp="1"/>
          </p:cNvSpPr>
          <p:nvPr>
            <p:ph idx="17"/>
          </p:nvPr>
        </p:nvSpPr>
        <p:spPr>
          <a:xfrm>
            <a:off x="457200" y="4694863"/>
            <a:ext cx="3657600" cy="432000"/>
          </a:xfrm>
        </p:spPr>
        <p:txBody>
          <a:bodyPr/>
          <a:lstStyle/>
          <a:p>
            <a:pPr lvl="0"/>
            <a:r>
              <a:rPr lang="en-US" sz="2400" dirty="0"/>
              <a:t>is order of </a:t>
            </a:r>
            <a:r>
              <a:rPr lang="en-US" sz="2400" i="1" dirty="0"/>
              <a:t>x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199</a:t>
            </a:r>
            <a:r>
              <a:rPr lang="en-US" sz="2400" dirty="0"/>
              <a:t> (or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Θ(</a:t>
            </a:r>
            <a:r>
              <a:rPr lang="en-US" sz="2400" i="1" dirty="0"/>
              <a:t>x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199</a:t>
            </a:r>
            <a:r>
              <a:rPr lang="en-US" sz="2400" dirty="0"/>
              <a:t>) ).</a:t>
            </a:r>
            <a:endParaRPr lang="en-I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64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Complexity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3.3</a:t>
            </a:r>
          </a:p>
        </p:txBody>
      </p:sp>
    </p:spTree>
    <p:extLst>
      <p:ext uri="{BB962C8B-B14F-4D97-AF65-F5344CB8AC3E}">
        <p14:creationId xmlns:p14="http://schemas.microsoft.com/office/powerpoint/2010/main" val="2883484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Complexity of Algorithms</a:t>
            </a:r>
            <a:r>
              <a:rPr lang="en-IN" sz="1500" dirty="0"/>
              <a:t>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BF2C3-9322-40DD-A9FC-E3B562D1F5FC}"/>
              </a:ext>
            </a:extLst>
          </p:cNvPr>
          <p:cNvSpPr txBox="1"/>
          <p:nvPr/>
        </p:nvSpPr>
        <p:spPr>
          <a:xfrm>
            <a:off x="762000" y="1151189"/>
            <a:ext cx="8001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latin typeface="+mj-lt"/>
                <a:cs typeface="Calibri" panose="020F0502020204030204" pitchFamily="34" charset="0"/>
              </a:rPr>
              <a:t>Efficiency of an algorithm is generally measured in following terms: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Calibri" panose="020F0502020204030204" pitchFamily="34" charset="0"/>
              </a:rPr>
              <a:t>the running time (i.e. the time it takes to terminate);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Calibri" panose="020F0502020204030204" pitchFamily="34" charset="0"/>
              </a:rPr>
              <a:t>the amount of memory it requires and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Calibri" panose="020F0502020204030204" pitchFamily="34" charset="0"/>
              </a:rPr>
              <a:t>other required computation resources</a:t>
            </a:r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4573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Complexity of Algorithms</a:t>
            </a:r>
            <a:r>
              <a:rPr lang="en-IN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43400"/>
          </a:xfrm>
        </p:spPr>
        <p:txBody>
          <a:bodyPr/>
          <a:lstStyle/>
          <a:p>
            <a:r>
              <a:rPr lang="en-US" sz="2800" dirty="0"/>
              <a:t>When we analyze the time the algorithm uses to solve the problem given input of a particular size, we are studying the </a:t>
            </a:r>
            <a:r>
              <a:rPr lang="en-US" sz="2800" i="1" dirty="0"/>
              <a:t>time complexity </a:t>
            </a:r>
            <a:r>
              <a:rPr lang="en-US" sz="2800" dirty="0"/>
              <a:t>of the algorithm.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 will measure time complexity in terms of the number of operations, such as comparisons and arithmetic operations (addition, multiplication, etc.).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 will use big-</a:t>
            </a:r>
            <a:r>
              <a:rPr lang="en-US" sz="2800" i="1" dirty="0"/>
              <a:t>O</a:t>
            </a:r>
            <a:r>
              <a:rPr lang="en-US" sz="2800" dirty="0"/>
              <a:t> and big-Theta notation to estimate the time complexity.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3620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0"/>
          </a:xfrm>
        </p:spPr>
        <p:txBody>
          <a:bodyPr/>
          <a:lstStyle/>
          <a:p>
            <a:r>
              <a:rPr lang="en-US" sz="2800" dirty="0"/>
              <a:t>There are two somewhat different measures of complexity: worst-case complexity and average-case complexity.</a:t>
            </a:r>
          </a:p>
          <a:p>
            <a:r>
              <a:rPr lang="en-US" sz="2800" dirty="0"/>
              <a:t>We will focus on the </a:t>
            </a:r>
            <a:r>
              <a:rPr lang="en-US" sz="2800" i="1" dirty="0"/>
              <a:t>worst-case time </a:t>
            </a:r>
            <a:r>
              <a:rPr lang="en-US" sz="2800" dirty="0"/>
              <a:t>complexity of an algorithm. This provides an upper bound on the number of operations an algorithm uses to solve a problem with input of a particular size.</a:t>
            </a:r>
          </a:p>
        </p:txBody>
      </p:sp>
    </p:spTree>
    <p:extLst>
      <p:ext uri="{BB962C8B-B14F-4D97-AF65-F5344CB8AC3E}">
        <p14:creationId xmlns:p14="http://schemas.microsoft.com/office/powerpoint/2010/main" val="167138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433"/>
            <a:ext cx="8229600" cy="838200"/>
          </a:xfrm>
        </p:spPr>
        <p:txBody>
          <a:bodyPr/>
          <a:lstStyle/>
          <a:p>
            <a:r>
              <a:rPr lang="en-US" sz="2400" b="1" dirty="0"/>
              <a:t>Example</a:t>
            </a:r>
            <a:r>
              <a:rPr lang="en-US" sz="2400" dirty="0"/>
              <a:t>: Describe the time complexity of the algorithm for finding the maximum element in a finite sequence.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3007289"/>
            <a:ext cx="8229600" cy="3466056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b="1" dirty="0"/>
              <a:t>Solution</a:t>
            </a:r>
            <a:r>
              <a:rPr lang="en-US" sz="2400" dirty="0"/>
              <a:t>: Count the number of comparisons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The </a:t>
            </a:r>
            <a:r>
              <a:rPr lang="en-US" sz="2000" i="1" dirty="0"/>
              <a:t>max</a:t>
            </a:r>
            <a:r>
              <a:rPr lang="en-US" sz="2000" dirty="0"/>
              <a:t> &lt; </a:t>
            </a:r>
            <a:r>
              <a:rPr lang="en-US" sz="2000" i="1" dirty="0" err="1"/>
              <a:t>a</a:t>
            </a:r>
            <a:r>
              <a:rPr lang="en-US" sz="2000" i="1" baseline="-25000" dirty="0" err="1"/>
              <a:t>i</a:t>
            </a:r>
            <a:r>
              <a:rPr lang="en-US" sz="2000" dirty="0"/>
              <a:t> comparison is made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>
                <a:ea typeface="Cambria Math"/>
              </a:rPr>
              <a:t>− 1 times.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Cambria Math"/>
              </a:rPr>
              <a:t>Each time </a:t>
            </a:r>
            <a:r>
              <a:rPr lang="en-US" sz="2000" i="1" dirty="0">
                <a:ea typeface="Cambria Math"/>
              </a:rPr>
              <a:t>i</a:t>
            </a:r>
            <a:r>
              <a:rPr lang="en-US" sz="2000" dirty="0">
                <a:ea typeface="Cambria Math"/>
              </a:rPr>
              <a:t> is incremented, a test is made to see if </a:t>
            </a:r>
            <a:r>
              <a:rPr lang="en-US" sz="2000" i="1" dirty="0">
                <a:ea typeface="Cambria Math"/>
              </a:rPr>
              <a:t>i</a:t>
            </a:r>
            <a:r>
              <a:rPr lang="en-US" sz="2000" dirty="0">
                <a:ea typeface="Cambria Math"/>
              </a:rPr>
              <a:t> ≤ </a:t>
            </a:r>
            <a:r>
              <a:rPr lang="en-US" sz="2000" i="1" dirty="0">
                <a:ea typeface="Cambria Math"/>
              </a:rPr>
              <a:t>n.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Cambria Math"/>
              </a:rPr>
              <a:t>To exit the loop, one last comparison determines that</a:t>
            </a:r>
            <a:r>
              <a:rPr lang="en-US" sz="2000" i="1" dirty="0">
                <a:ea typeface="Cambria Math"/>
              </a:rPr>
              <a:t> i &gt; n</a:t>
            </a:r>
            <a:r>
              <a:rPr lang="en-US" sz="2000" dirty="0">
                <a:ea typeface="Cambria Math"/>
              </a:rPr>
              <a:t>.</a:t>
            </a:r>
            <a:r>
              <a:rPr lang="en-US" sz="2000" dirty="0"/>
              <a:t>              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Cambria Math" pitchFamily="18" charset="0"/>
              </a:rPr>
              <a:t>Exactly 2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>
                <a:ea typeface="Cambria Math"/>
              </a:rPr>
              <a:t>− 1) + 1 = 2</a:t>
            </a:r>
            <a:r>
              <a:rPr lang="en-US" sz="2000" i="1" dirty="0">
                <a:ea typeface="Cambria Math"/>
              </a:rPr>
              <a:t>n</a:t>
            </a:r>
            <a:r>
              <a:rPr lang="en-US" sz="2000" dirty="0">
                <a:ea typeface="Cambria Math"/>
              </a:rPr>
              <a:t> − 1 comparisons are made.</a:t>
            </a:r>
          </a:p>
          <a:p>
            <a:pPr marL="114300" lvl="1" indent="0">
              <a:spcBef>
                <a:spcPts val="300"/>
              </a:spcBef>
              <a:buNone/>
            </a:pPr>
            <a:r>
              <a:rPr lang="en-US" sz="2000" dirty="0">
                <a:ea typeface="Cambria Math"/>
              </a:rPr>
              <a:t>Note that two comparisons are used for each of the second through nth element and one more comparison is used to exit the loop when </a:t>
            </a:r>
            <a:r>
              <a:rPr lang="en-US" sz="2000" dirty="0" err="1">
                <a:ea typeface="Cambria Math"/>
              </a:rPr>
              <a:t>i</a:t>
            </a:r>
            <a:r>
              <a:rPr lang="en-US" sz="2000" dirty="0">
                <a:ea typeface="Cambria Math"/>
              </a:rPr>
              <a:t> = n+1.</a:t>
            </a:r>
          </a:p>
          <a:p>
            <a:pPr>
              <a:spcBef>
                <a:spcPts val="300"/>
              </a:spcBef>
            </a:pPr>
            <a:r>
              <a:rPr lang="en-US" sz="2800" dirty="0">
                <a:ea typeface="Cambria Math"/>
              </a:rPr>
              <a:t> </a:t>
            </a:r>
            <a:r>
              <a:rPr lang="en-US" sz="2400" dirty="0">
                <a:ea typeface="Cambria Math"/>
              </a:rPr>
              <a:t>Hence, the time complexity of the algorithm is </a:t>
            </a:r>
            <a:r>
              <a:rPr lang="en-US" sz="2400" dirty="0"/>
              <a:t>Θ(</a:t>
            </a:r>
            <a:r>
              <a:rPr lang="en-US" sz="2400" i="1" dirty="0"/>
              <a:t>n</a:t>
            </a:r>
            <a:r>
              <a:rPr lang="en-US" sz="2400" dirty="0"/>
              <a:t>).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B695B47-4FB6-41AB-8E18-A152B2CD62E7}"/>
              </a:ext>
            </a:extLst>
          </p:cNvPr>
          <p:cNvSpPr txBox="1">
            <a:spLocks/>
          </p:cNvSpPr>
          <p:nvPr/>
        </p:nvSpPr>
        <p:spPr>
          <a:xfrm>
            <a:off x="1752600" y="1209283"/>
            <a:ext cx="4114800" cy="1675356"/>
          </a:xfrm>
          <a:prstGeom prst="rect">
            <a:avLst/>
          </a:prstGeom>
          <a:ln w="19050">
            <a:solidFill>
              <a:srgbClr val="0B508F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1800" b="1"/>
              <a:t>procedure</a:t>
            </a:r>
            <a:r>
              <a:rPr lang="en-US" sz="1800"/>
              <a:t> </a:t>
            </a:r>
            <a:r>
              <a:rPr lang="en-US" sz="1800" i="1"/>
              <a:t>max</a:t>
            </a:r>
            <a:r>
              <a:rPr lang="en-US" sz="1800"/>
              <a:t>(</a:t>
            </a:r>
            <a:r>
              <a:rPr lang="en-US" sz="1800" i="1"/>
              <a:t>a</a:t>
            </a:r>
            <a:r>
              <a:rPr lang="en-US" sz="1800" baseline="-25000"/>
              <a:t>1</a:t>
            </a:r>
            <a:r>
              <a:rPr lang="en-US" sz="1800"/>
              <a:t>, </a:t>
            </a:r>
            <a:r>
              <a:rPr lang="en-US" sz="1800" i="1"/>
              <a:t>a</a:t>
            </a:r>
            <a:r>
              <a:rPr lang="en-US" sz="1800" baseline="-25000"/>
              <a:t>2</a:t>
            </a:r>
            <a:r>
              <a:rPr lang="en-US" sz="1800"/>
              <a:t>, …., </a:t>
            </a:r>
            <a:r>
              <a:rPr lang="en-US" sz="1800" i="1"/>
              <a:t>a</a:t>
            </a:r>
            <a:r>
              <a:rPr lang="en-US" sz="1800" baseline="-25000"/>
              <a:t>n</a:t>
            </a:r>
            <a:r>
              <a:rPr lang="en-US" sz="1800"/>
              <a:t>: integers)</a:t>
            </a:r>
          </a:p>
          <a:p>
            <a:pPr marL="27432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1800" i="1"/>
              <a:t>	max</a:t>
            </a:r>
            <a:r>
              <a:rPr lang="en-US" sz="1800"/>
              <a:t> := </a:t>
            </a:r>
            <a:r>
              <a:rPr lang="en-US" sz="1800" i="1"/>
              <a:t>a</a:t>
            </a:r>
            <a:r>
              <a:rPr lang="en-US" sz="1800" baseline="-25000"/>
              <a:t>1</a:t>
            </a:r>
          </a:p>
          <a:p>
            <a:pPr marL="27432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1800" b="1"/>
              <a:t>	for</a:t>
            </a:r>
            <a:r>
              <a:rPr lang="en-US" sz="1800"/>
              <a:t> </a:t>
            </a:r>
            <a:r>
              <a:rPr lang="en-US" sz="1800" i="1"/>
              <a:t>i</a:t>
            </a:r>
            <a:r>
              <a:rPr lang="en-US" sz="1800"/>
              <a:t> := </a:t>
            </a:r>
            <a:r>
              <a:rPr lang="en-US" sz="1800">
                <a:ea typeface="Cambria Math" pitchFamily="18" charset="0"/>
              </a:rPr>
              <a:t>2</a:t>
            </a:r>
            <a:r>
              <a:rPr lang="en-US" sz="1800"/>
              <a:t> to </a:t>
            </a:r>
            <a:r>
              <a:rPr lang="en-US" sz="1800" i="1"/>
              <a:t>n</a:t>
            </a:r>
          </a:p>
          <a:p>
            <a:pPr marL="274320" indent="-27432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</a:pPr>
            <a:r>
              <a:rPr lang="en-US" sz="1800"/>
              <a:t>		if </a:t>
            </a:r>
            <a:r>
              <a:rPr lang="en-US" sz="1800" i="1"/>
              <a:t>max</a:t>
            </a:r>
            <a:r>
              <a:rPr lang="en-US" sz="1800"/>
              <a:t> &lt; </a:t>
            </a:r>
            <a:r>
              <a:rPr lang="en-US" sz="1800" i="1"/>
              <a:t>a</a:t>
            </a:r>
            <a:r>
              <a:rPr lang="en-US" sz="1800" i="1" baseline="-25000"/>
              <a:t>i</a:t>
            </a:r>
            <a:r>
              <a:rPr lang="en-US" sz="1800"/>
              <a:t> then </a:t>
            </a:r>
            <a:r>
              <a:rPr lang="en-US" sz="1800" i="1"/>
              <a:t>max</a:t>
            </a:r>
            <a:r>
              <a:rPr lang="en-US" sz="1800"/>
              <a:t> := </a:t>
            </a:r>
            <a:r>
              <a:rPr lang="en-US" sz="1800" i="1"/>
              <a:t>a</a:t>
            </a:r>
            <a:r>
              <a:rPr lang="en-US" sz="1800" i="1" baseline="-25000"/>
              <a:t>i</a:t>
            </a:r>
          </a:p>
          <a:p>
            <a:pPr marL="274320" indent="-27432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</a:pPr>
            <a:r>
              <a:rPr lang="en-US" sz="1800"/>
              <a:t>	return </a:t>
            </a:r>
            <a:r>
              <a:rPr lang="en-US" sz="1800" i="1"/>
              <a:t>max</a:t>
            </a:r>
            <a:r>
              <a:rPr lang="en-US" sz="1800"/>
              <a:t>{</a:t>
            </a:r>
            <a:r>
              <a:rPr lang="en-US" sz="1800" i="1"/>
              <a:t>max </a:t>
            </a:r>
            <a:r>
              <a:rPr lang="en-US" sz="1800"/>
              <a:t>is the largest element}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097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88720"/>
          </a:xfrm>
        </p:spPr>
        <p:txBody>
          <a:bodyPr/>
          <a:lstStyle/>
          <a:p>
            <a:r>
              <a:rPr lang="en-IN" sz="2800" dirty="0"/>
              <a:t>Consider the following algorithm for finding the Maximum Element in a Finite Sequence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2362200"/>
            <a:ext cx="6019800" cy="2362200"/>
          </a:xfrm>
          <a:ln w="19050">
            <a:solidFill>
              <a:srgbClr val="0B508F"/>
            </a:solidFill>
          </a:ln>
        </p:spPr>
        <p:txBody>
          <a:bodyPr/>
          <a:lstStyle/>
          <a:p>
            <a:pPr marL="274320" lvl="0" indent="-274320" defTabSz="91440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/>
              <a:t>procedure</a:t>
            </a:r>
            <a:r>
              <a:rPr lang="en-US" sz="2400" dirty="0"/>
              <a:t> </a:t>
            </a:r>
            <a:r>
              <a:rPr lang="en-US" sz="2400" i="1" dirty="0"/>
              <a:t>max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, …., </a:t>
            </a:r>
            <a:r>
              <a:rPr lang="en-US" sz="2400" i="1" dirty="0"/>
              <a:t>a</a:t>
            </a:r>
            <a:r>
              <a:rPr lang="en-US" sz="2400" baseline="-25000" dirty="0"/>
              <a:t>n</a:t>
            </a:r>
            <a:r>
              <a:rPr lang="en-US" sz="2400" dirty="0"/>
              <a:t>: integers)</a:t>
            </a:r>
          </a:p>
          <a:p>
            <a:pPr marL="274320" lvl="0" indent="-274320" defTabSz="91440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400" i="1" dirty="0"/>
              <a:t>max</a:t>
            </a:r>
            <a:r>
              <a:rPr lang="en-US" sz="2400" dirty="0"/>
              <a:t> :=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</a:p>
          <a:p>
            <a:pPr marL="274320" lvl="0" indent="-274320" defTabSz="91440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i="1" dirty="0"/>
              <a:t>i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dirty="0"/>
              <a:t> to </a:t>
            </a:r>
            <a:r>
              <a:rPr lang="en-US" sz="2400" i="1" dirty="0"/>
              <a:t>n</a:t>
            </a:r>
          </a:p>
          <a:p>
            <a:pPr marL="274320" lvl="0" indent="-274320">
              <a:spcBef>
                <a:spcPts val="0"/>
              </a:spcBef>
              <a:buClr>
                <a:schemeClr val="accent3"/>
              </a:buClr>
              <a:buSzPct val="95000"/>
            </a:pPr>
            <a:r>
              <a:rPr lang="en-US" sz="2400" dirty="0"/>
              <a:t>if </a:t>
            </a:r>
            <a:r>
              <a:rPr lang="en-US" sz="2400" i="1" dirty="0"/>
              <a:t>max</a:t>
            </a:r>
            <a:r>
              <a:rPr lang="en-US" sz="2400" dirty="0"/>
              <a:t> &lt;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en-US" sz="2400" dirty="0"/>
              <a:t> then </a:t>
            </a:r>
            <a:r>
              <a:rPr lang="en-US" sz="2400" i="1" dirty="0"/>
              <a:t>max</a:t>
            </a:r>
            <a:r>
              <a:rPr lang="en-US" sz="2400" dirty="0"/>
              <a:t> :=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endParaRPr lang="en-US" sz="2400" i="1" baseline="-25000" dirty="0"/>
          </a:p>
          <a:p>
            <a:pPr marL="274320" lvl="0" indent="-274320">
              <a:spcBef>
                <a:spcPts val="0"/>
              </a:spcBef>
              <a:buClr>
                <a:schemeClr val="accent3"/>
              </a:buClr>
              <a:buSzPct val="95000"/>
            </a:pPr>
            <a:r>
              <a:rPr lang="en-US" sz="2400" dirty="0"/>
              <a:t>return </a:t>
            </a:r>
            <a:r>
              <a:rPr lang="en-US" sz="2400" i="1" dirty="0"/>
              <a:t>max</a:t>
            </a:r>
            <a:r>
              <a:rPr lang="en-US" sz="2400" dirty="0"/>
              <a:t>{</a:t>
            </a:r>
            <a:r>
              <a:rPr lang="en-US" sz="2400" i="1" dirty="0"/>
              <a:t>max </a:t>
            </a:r>
            <a:r>
              <a:rPr lang="en-US" sz="2400" dirty="0"/>
              <a:t>is the largest element}</a:t>
            </a:r>
          </a:p>
        </p:txBody>
      </p:sp>
    </p:spTree>
    <p:extLst>
      <p:ext uri="{BB962C8B-B14F-4D97-AF65-F5344CB8AC3E}">
        <p14:creationId xmlns:p14="http://schemas.microsoft.com/office/powerpoint/2010/main" val="191491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609600"/>
            <a:ext cx="8763000" cy="5867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/>
              <a:t>Example</a:t>
            </a:r>
            <a:r>
              <a:rPr lang="en-US" sz="2400" dirty="0"/>
              <a:t>: List all the steps used by the algorithm in the previous slide for finding the maximum value of the list 8, 4, 11, 3, 10.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b="1" dirty="0"/>
              <a:t>Solution: </a:t>
            </a:r>
            <a:r>
              <a:rPr lang="en-US" sz="2400" dirty="0"/>
              <a:t>Perform the following steps:</a:t>
            </a:r>
          </a:p>
          <a:p>
            <a:pPr marL="1154430" lvl="2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/>
              <a:t>Set the temporary maximum equal to the first integer in the sequence: max := </a:t>
            </a:r>
            <a:r>
              <a:rPr lang="en-US" sz="2000" b="1" dirty="0"/>
              <a:t>8</a:t>
            </a:r>
          </a:p>
          <a:p>
            <a:pPr marL="1154430" lvl="2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/>
              <a:t>Compare the next integer in the sequence to the temporary maximum: 8&lt;4 ?, no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i : = 2, max := </a:t>
            </a:r>
            <a:r>
              <a:rPr lang="en-US" sz="2000" b="1" dirty="0"/>
              <a:t>8</a:t>
            </a:r>
          </a:p>
          <a:p>
            <a:pPr marL="1154430" lvl="2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/>
              <a:t>8&lt;11?, yes</a:t>
            </a:r>
            <a:r>
              <a:rPr lang="en-US" sz="2000" dirty="0">
                <a:sym typeface="Wingdings" panose="05000000000000000000" pitchFamily="2" charset="2"/>
              </a:rPr>
              <a:t> i : = 3, max : = </a:t>
            </a:r>
            <a:r>
              <a:rPr lang="en-US" sz="2000" b="1" dirty="0">
                <a:sym typeface="Wingdings" panose="05000000000000000000" pitchFamily="2" charset="2"/>
              </a:rPr>
              <a:t>11</a:t>
            </a:r>
          </a:p>
          <a:p>
            <a:pPr marL="1154430" lvl="2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11&lt;3?, no  i : = 4, max : = </a:t>
            </a:r>
            <a:r>
              <a:rPr lang="en-US" sz="2000" b="1" dirty="0">
                <a:sym typeface="Wingdings" panose="05000000000000000000" pitchFamily="2" charset="2"/>
              </a:rPr>
              <a:t>11</a:t>
            </a:r>
          </a:p>
          <a:p>
            <a:pPr marL="1154430" lvl="2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11&lt;10?, no i : = 5, max : = </a:t>
            </a:r>
            <a:r>
              <a:rPr lang="en-US" sz="2000" b="1" dirty="0">
                <a:sym typeface="Wingdings" panose="05000000000000000000" pitchFamily="2" charset="2"/>
              </a:rPr>
              <a:t>11</a:t>
            </a:r>
          </a:p>
          <a:p>
            <a:pPr marL="640080" lvl="2" indent="0">
              <a:spcBef>
                <a:spcPts val="0"/>
              </a:spcBef>
              <a:buClr>
                <a:schemeClr val="tx1"/>
              </a:buClr>
              <a:buNone/>
            </a:pPr>
            <a:endParaRPr lang="en-US" sz="2000" b="1" dirty="0">
              <a:sym typeface="Wingdings" panose="05000000000000000000" pitchFamily="2" charset="2"/>
            </a:endParaRPr>
          </a:p>
          <a:p>
            <a:pPr marL="640080" lvl="2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000" b="1" dirty="0">
                <a:sym typeface="Wingdings" panose="05000000000000000000" pitchFamily="2" charset="2"/>
              </a:rPr>
              <a:t>Answer: </a:t>
            </a:r>
          </a:p>
          <a:p>
            <a:pPr marL="640080" lvl="2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000" dirty="0"/>
              <a:t>max : =</a:t>
            </a:r>
            <a:r>
              <a:rPr lang="en-US" sz="2000" b="1" dirty="0"/>
              <a:t>8, </a:t>
            </a:r>
            <a:r>
              <a:rPr lang="en-US" sz="2000" dirty="0">
                <a:sym typeface="Wingdings" panose="05000000000000000000" pitchFamily="2" charset="2"/>
              </a:rPr>
              <a:t>i : = 2, max : = </a:t>
            </a:r>
            <a:r>
              <a:rPr lang="en-US" sz="2000" b="1" dirty="0">
                <a:sym typeface="Wingdings" panose="05000000000000000000" pitchFamily="2" charset="2"/>
              </a:rPr>
              <a:t>8, </a:t>
            </a:r>
            <a:r>
              <a:rPr lang="en-US" sz="2000" dirty="0">
                <a:sym typeface="Wingdings" panose="05000000000000000000" pitchFamily="2" charset="2"/>
              </a:rPr>
              <a:t>i : = 3, max : = </a:t>
            </a:r>
            <a:r>
              <a:rPr lang="en-US" sz="2000" b="1" dirty="0">
                <a:sym typeface="Wingdings" panose="05000000000000000000" pitchFamily="2" charset="2"/>
              </a:rPr>
              <a:t>11, </a:t>
            </a:r>
            <a:r>
              <a:rPr lang="en-US" sz="2000" dirty="0">
                <a:sym typeface="Wingdings" panose="05000000000000000000" pitchFamily="2" charset="2"/>
              </a:rPr>
              <a:t>i : = 4, max : = </a:t>
            </a:r>
            <a:r>
              <a:rPr lang="en-US" sz="2000" b="1" dirty="0">
                <a:sym typeface="Wingdings" panose="05000000000000000000" pitchFamily="2" charset="2"/>
              </a:rPr>
              <a:t>11, </a:t>
            </a:r>
          </a:p>
          <a:p>
            <a:pPr marL="640080" lvl="2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000" dirty="0">
                <a:sym typeface="Wingdings" panose="05000000000000000000" pitchFamily="2" charset="2"/>
              </a:rPr>
              <a:t>i : = 5, max : = </a:t>
            </a:r>
            <a:r>
              <a:rPr lang="en-US" sz="2000" b="1" dirty="0">
                <a:sym typeface="Wingdings" panose="05000000000000000000" pitchFamily="2" charset="2"/>
              </a:rPr>
              <a:t>11</a:t>
            </a:r>
          </a:p>
          <a:p>
            <a:pPr marL="640080" lvl="2" indent="0">
              <a:spcBef>
                <a:spcPts val="0"/>
              </a:spcBef>
              <a:buClr>
                <a:schemeClr val="tx1"/>
              </a:buClr>
              <a:buNone/>
            </a:pPr>
            <a:endParaRPr lang="en-US" sz="2000" b="1" dirty="0">
              <a:sym typeface="Wingdings" panose="05000000000000000000" pitchFamily="2" charset="2"/>
            </a:endParaRPr>
          </a:p>
          <a:p>
            <a:pPr marL="640080" lvl="2" indent="0">
              <a:spcBef>
                <a:spcPts val="0"/>
              </a:spcBef>
              <a:buClr>
                <a:schemeClr val="tx1"/>
              </a:buClr>
              <a:buNone/>
            </a:pPr>
            <a:endParaRPr lang="en-US" sz="2000" b="1" dirty="0">
              <a:sym typeface="Wingdings" panose="05000000000000000000" pitchFamily="2" charset="2"/>
            </a:endParaRPr>
          </a:p>
          <a:p>
            <a:pPr marL="640080" lvl="2" indent="0">
              <a:spcBef>
                <a:spcPts val="0"/>
              </a:spcBef>
              <a:buClr>
                <a:schemeClr val="tx1"/>
              </a:buClr>
              <a:buNone/>
            </a:pPr>
            <a:endParaRPr lang="en-US" sz="2000" b="1" dirty="0"/>
          </a:p>
          <a:p>
            <a:pPr marL="640080" lvl="2" indent="0">
              <a:spcBef>
                <a:spcPts val="0"/>
              </a:spcBef>
              <a:buClr>
                <a:schemeClr val="tx1"/>
              </a:buClr>
              <a:buNone/>
            </a:pPr>
            <a:endParaRPr lang="en-US" sz="2000" b="1" dirty="0">
              <a:sym typeface="Wingdings" panose="05000000000000000000" pitchFamily="2" charset="2"/>
            </a:endParaRPr>
          </a:p>
          <a:p>
            <a:pPr marL="640080" lvl="2" indent="0">
              <a:spcBef>
                <a:spcPts val="0"/>
              </a:spcBef>
              <a:buClr>
                <a:schemeClr val="tx1"/>
              </a:buCl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940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The Growth of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3.2</a:t>
            </a:r>
          </a:p>
        </p:txBody>
      </p:sp>
    </p:spTree>
    <p:extLst>
      <p:ext uri="{BB962C8B-B14F-4D97-AF65-F5344CB8AC3E}">
        <p14:creationId xmlns:p14="http://schemas.microsoft.com/office/powerpoint/2010/main" val="352431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Growth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80000" cy="5105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dirty="0"/>
              <a:t>In both computer science and in mathematics, there are many times when we care about how fast a function grows.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In computer science, we want to understand how quickly an algorithm can solve a problem as the size of the input grows.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We can compare the efficiency of two different algorithms for solving the same problem.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We can also determine whether it is practical to use a particular algorithm as the input grows.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Two of the areas of mathematics where questions about the growth of functions are studied are: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number theory 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combinatorics</a:t>
            </a:r>
          </a:p>
        </p:txBody>
      </p:sp>
    </p:spTree>
    <p:extLst>
      <p:ext uri="{BB962C8B-B14F-4D97-AF65-F5344CB8AC3E}">
        <p14:creationId xmlns:p14="http://schemas.microsoft.com/office/powerpoint/2010/main" val="269250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Big-</a:t>
            </a:r>
            <a:r>
              <a:rPr lang="en-IN" i="1" dirty="0"/>
              <a:t>O</a:t>
            </a:r>
            <a:r>
              <a:rPr lang="en-IN" dirty="0"/>
              <a:t> Notation</a:t>
            </a:r>
            <a:r>
              <a:rPr lang="en-IN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8000" cy="13716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600" b="1" dirty="0"/>
              <a:t>Definition</a:t>
            </a:r>
            <a:r>
              <a:rPr lang="en-US" sz="2600" dirty="0"/>
              <a:t>: Let </a:t>
            </a:r>
            <a:r>
              <a:rPr lang="en-US" sz="2600" i="1" dirty="0"/>
              <a:t>f</a:t>
            </a:r>
            <a:r>
              <a:rPr lang="en-US" sz="2600" dirty="0"/>
              <a:t> and </a:t>
            </a:r>
            <a:r>
              <a:rPr lang="en-US" sz="2600" i="1" dirty="0"/>
              <a:t>g</a:t>
            </a:r>
            <a:r>
              <a:rPr lang="en-US" sz="2600" dirty="0"/>
              <a:t> be functions from the set of integers or the set of real numbers to the set of real numbers. We say that </a:t>
            </a:r>
            <a:r>
              <a:rPr lang="en-US" sz="2600" i="1" dirty="0"/>
              <a:t>f</a:t>
            </a:r>
            <a:r>
              <a:rPr lang="en-US" sz="2600" dirty="0"/>
              <a:t>(</a:t>
            </a:r>
            <a:r>
              <a:rPr lang="en-US" sz="2600" i="1" dirty="0"/>
              <a:t>x</a:t>
            </a:r>
            <a:r>
              <a:rPr lang="en-US" sz="2600" dirty="0"/>
              <a:t>) is </a:t>
            </a:r>
            <a:r>
              <a:rPr lang="en-US" sz="2600" i="1" dirty="0"/>
              <a:t>O</a:t>
            </a:r>
            <a:r>
              <a:rPr lang="en-US" sz="2600" dirty="0"/>
              <a:t>(</a:t>
            </a:r>
            <a:r>
              <a:rPr lang="en-US" sz="2600" i="1" dirty="0"/>
              <a:t>g</a:t>
            </a:r>
            <a:r>
              <a:rPr lang="en-US" sz="2600" dirty="0"/>
              <a:t>(</a:t>
            </a:r>
            <a:r>
              <a:rPr lang="en-US" sz="2600" i="1" dirty="0"/>
              <a:t>x</a:t>
            </a:r>
            <a:r>
              <a:rPr lang="en-US" sz="2600" dirty="0"/>
              <a:t>)) if there are constants </a:t>
            </a:r>
            <a:r>
              <a:rPr lang="en-US" sz="2600" i="1" dirty="0"/>
              <a:t>C</a:t>
            </a:r>
            <a:r>
              <a:rPr lang="en-US" sz="2600" dirty="0"/>
              <a:t> and </a:t>
            </a:r>
            <a:r>
              <a:rPr lang="en-US" sz="2600" i="1" dirty="0"/>
              <a:t>k</a:t>
            </a:r>
            <a:r>
              <a:rPr lang="en-US" sz="2600" dirty="0"/>
              <a:t> such that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678604"/>
              </p:ext>
            </p:extLst>
          </p:nvPr>
        </p:nvGraphicFramePr>
        <p:xfrm>
          <a:off x="2438400" y="2971800"/>
          <a:ext cx="243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77" name="Equation" r:id="rId3" imgW="1218960" imgH="241200" progId="Equation.DSMT4">
                  <p:embed/>
                </p:oleObj>
              </mc:Choice>
              <mc:Fallback>
                <p:oleObj name="Equation" r:id="rId3" imgW="1218960" imgH="241200" progId="Equation.DSMT4">
                  <p:embed/>
                  <p:pic>
                    <p:nvPicPr>
                      <p:cNvPr id="7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2971800"/>
                        <a:ext cx="2438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3657600"/>
            <a:ext cx="8388000" cy="2362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600" dirty="0"/>
              <a:t>whenever  </a:t>
            </a:r>
            <a:r>
              <a:rPr lang="en-US" sz="2600" i="1" dirty="0"/>
              <a:t>x</a:t>
            </a:r>
            <a:r>
              <a:rPr lang="en-US" sz="2600" dirty="0"/>
              <a:t> &gt; </a:t>
            </a:r>
            <a:r>
              <a:rPr lang="en-US" sz="2600" i="1" dirty="0"/>
              <a:t>k</a:t>
            </a:r>
            <a:r>
              <a:rPr lang="en-US" sz="2600" dirty="0"/>
              <a:t>. (illustration on next slide)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This is read as “</a:t>
            </a:r>
            <a:r>
              <a:rPr lang="en-US" sz="2600" i="1" dirty="0"/>
              <a:t>f</a:t>
            </a:r>
            <a:r>
              <a:rPr lang="en-US" sz="2600" dirty="0"/>
              <a:t>(</a:t>
            </a:r>
            <a:r>
              <a:rPr lang="en-US" sz="2600" i="1" dirty="0"/>
              <a:t>x</a:t>
            </a:r>
            <a:r>
              <a:rPr lang="en-US" sz="2600" dirty="0"/>
              <a:t>) is big-</a:t>
            </a:r>
            <a:r>
              <a:rPr lang="en-US" sz="2600" i="1" dirty="0"/>
              <a:t>O</a:t>
            </a:r>
            <a:r>
              <a:rPr lang="en-US" sz="2600" dirty="0"/>
              <a:t> of </a:t>
            </a:r>
            <a:r>
              <a:rPr lang="en-US" sz="2600" i="1" dirty="0"/>
              <a:t>g</a:t>
            </a:r>
            <a:r>
              <a:rPr lang="en-US" sz="2600" dirty="0"/>
              <a:t>(</a:t>
            </a:r>
            <a:r>
              <a:rPr lang="en-US" sz="2600" i="1" dirty="0"/>
              <a:t>x</a:t>
            </a:r>
            <a:r>
              <a:rPr lang="en-US" sz="2600" dirty="0"/>
              <a:t>)” or   “</a:t>
            </a:r>
            <a:r>
              <a:rPr lang="en-US" sz="2600" i="1" dirty="0"/>
              <a:t>g</a:t>
            </a:r>
            <a:r>
              <a:rPr lang="en-US" sz="2600" dirty="0"/>
              <a:t> asymptotically dominates </a:t>
            </a:r>
            <a:r>
              <a:rPr lang="en-US" sz="2600" i="1" dirty="0"/>
              <a:t>f</a:t>
            </a:r>
            <a:r>
              <a:rPr lang="en-US" sz="2600" dirty="0"/>
              <a:t>.”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The constants C and k are called </a:t>
            </a:r>
            <a:r>
              <a:rPr lang="en-US" sz="2600" i="1" dirty="0"/>
              <a:t>witnesses</a:t>
            </a:r>
            <a:r>
              <a:rPr lang="en-US" sz="2600" dirty="0"/>
              <a:t> to the relationship </a:t>
            </a:r>
            <a:r>
              <a:rPr lang="en-US" sz="2600" i="1" dirty="0"/>
              <a:t>f</a:t>
            </a:r>
            <a:r>
              <a:rPr lang="en-US" sz="2600" dirty="0"/>
              <a:t>(</a:t>
            </a:r>
            <a:r>
              <a:rPr lang="en-US" sz="2600" i="1" dirty="0"/>
              <a:t>x</a:t>
            </a:r>
            <a:r>
              <a:rPr lang="en-US" sz="2600" dirty="0"/>
              <a:t>) is </a:t>
            </a:r>
            <a:r>
              <a:rPr lang="en-US" sz="2600" i="1" dirty="0"/>
              <a:t>O</a:t>
            </a:r>
            <a:r>
              <a:rPr lang="en-US" sz="2600" dirty="0"/>
              <a:t>(</a:t>
            </a:r>
            <a:r>
              <a:rPr lang="en-US" sz="2600" i="1" dirty="0"/>
              <a:t>g</a:t>
            </a:r>
            <a:r>
              <a:rPr lang="en-US" sz="2600" dirty="0"/>
              <a:t>(</a:t>
            </a:r>
            <a:r>
              <a:rPr lang="en-US" sz="2600" i="1" dirty="0"/>
              <a:t>x</a:t>
            </a:r>
            <a:r>
              <a:rPr lang="en-US" sz="2600" dirty="0"/>
              <a:t>)). Only one pair of witnesses is needed.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33725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 of Big-</a:t>
            </a:r>
            <a:r>
              <a:rPr lang="en-IN" i="1" dirty="0"/>
              <a:t>O</a:t>
            </a:r>
            <a:r>
              <a:rPr lang="en-IN" dirty="0"/>
              <a:t> Notation</a:t>
            </a:r>
            <a:r>
              <a:rPr lang="en-IN" sz="1500" dirty="0"/>
              <a:t> 1</a:t>
            </a:r>
          </a:p>
        </p:txBody>
      </p:sp>
      <p:pic>
        <p:nvPicPr>
          <p:cNvPr id="7" name="Picture 2" descr="3 curves illustrate that the function f(x) is O(g(x))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676" y="1642179"/>
            <a:ext cx="7470648" cy="410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664202"/>
              </p:ext>
            </p:extLst>
          </p:nvPr>
        </p:nvGraphicFramePr>
        <p:xfrm>
          <a:off x="5372100" y="1665288"/>
          <a:ext cx="2571300" cy="60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99" name="Equation" r:id="rId4" imgW="1028520" imgH="241200" progId="Equation.DSMT4">
                  <p:embed/>
                </p:oleObj>
              </mc:Choice>
              <mc:Fallback>
                <p:oleObj name="Equation" r:id="rId4" imgW="1028520" imgH="241200" progId="Equation.DSMT4">
                  <p:embed/>
                  <p:pic>
                    <p:nvPicPr>
                      <p:cNvPr id="7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72100" y="1665288"/>
                        <a:ext cx="2571300" cy="60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467512" y="6477000"/>
            <a:ext cx="2208976" cy="183600"/>
          </a:xfrm>
        </p:spPr>
        <p:txBody>
          <a:bodyPr/>
          <a:lstStyle/>
          <a:p>
            <a:pPr lvl="0"/>
            <a:r>
              <a:rPr lang="en-IN" sz="1200" dirty="0">
                <a:solidFill>
                  <a:prstClr val="black"/>
                </a:solidFill>
                <a:hlinkClick r:id="" action="ppaction://noaction"/>
              </a:rPr>
              <a:t>Jump to long description</a:t>
            </a:r>
          </a:p>
        </p:txBody>
      </p:sp>
    </p:spTree>
    <p:extLst>
      <p:ext uri="{BB962C8B-B14F-4D97-AF65-F5344CB8AC3E}">
        <p14:creationId xmlns:p14="http://schemas.microsoft.com/office/powerpoint/2010/main" val="348630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Important Points about Big-</a:t>
            </a:r>
            <a:r>
              <a:rPr lang="en-IN" i="1" dirty="0"/>
              <a:t>O</a:t>
            </a:r>
            <a:r>
              <a:rPr lang="en-IN" dirty="0"/>
              <a:t>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16000" cy="5257800"/>
          </a:xfrm>
        </p:spPr>
        <p:txBody>
          <a:bodyPr/>
          <a:lstStyle/>
          <a:p>
            <a:r>
              <a:rPr lang="en-US" sz="2400" dirty="0"/>
              <a:t>If one pair of witnesses is found, then there are infinitely many pairs. We can always make the </a:t>
            </a:r>
            <a:r>
              <a:rPr lang="en-US" sz="2400" i="1" dirty="0"/>
              <a:t>k</a:t>
            </a:r>
            <a:r>
              <a:rPr lang="en-US" sz="2400" dirty="0"/>
              <a:t> or the </a:t>
            </a:r>
            <a:r>
              <a:rPr lang="en-US" sz="2400" i="1" dirty="0"/>
              <a:t>C</a:t>
            </a:r>
            <a:r>
              <a:rPr lang="en-US" sz="2400" dirty="0"/>
              <a:t> larger and still maintain the inequality					: witness are not unique.</a:t>
            </a:r>
          </a:p>
          <a:p>
            <a:pPr lvl="1"/>
            <a:r>
              <a:rPr lang="en-US" sz="2000" dirty="0"/>
              <a:t>Any pair </a:t>
            </a:r>
            <a:r>
              <a:rPr lang="en-US" sz="2000" i="1" dirty="0"/>
              <a:t>C</a:t>
            </a:r>
            <a:r>
              <a:rPr lang="en-US" sz="2000" i="1" dirty="0">
                <a:ea typeface="Cambria Math"/>
              </a:rPr>
              <a:t> </a:t>
            </a:r>
            <a:r>
              <a:rPr lang="en-US" sz="2000" dirty="0">
                <a:ea typeface="Cambria Math"/>
              </a:rPr>
              <a:t>̍</a:t>
            </a:r>
            <a:r>
              <a:rPr lang="en-US" sz="2000" dirty="0"/>
              <a:t> and </a:t>
            </a:r>
            <a:r>
              <a:rPr lang="en-US" sz="2000" i="1" dirty="0"/>
              <a:t>k</a:t>
            </a:r>
            <a:r>
              <a:rPr lang="en-US" sz="2000" i="1" dirty="0">
                <a:ea typeface="Cambria Math"/>
              </a:rPr>
              <a:t>̍</a:t>
            </a:r>
            <a:r>
              <a:rPr lang="en-US" sz="2000" dirty="0"/>
              <a:t> where </a:t>
            </a:r>
            <a:r>
              <a:rPr lang="en-US" sz="2000" i="1" dirty="0"/>
              <a:t>C</a:t>
            </a:r>
            <a:r>
              <a:rPr lang="en-US" sz="2000" dirty="0"/>
              <a:t> &lt; </a:t>
            </a:r>
            <a:r>
              <a:rPr lang="en-US" sz="2000" i="1" dirty="0"/>
              <a:t>C</a:t>
            </a:r>
            <a:r>
              <a:rPr lang="en-US" sz="2000" i="1" dirty="0">
                <a:ea typeface="Cambria Math"/>
              </a:rPr>
              <a:t>̍</a:t>
            </a:r>
            <a:r>
              <a:rPr lang="en-US" sz="2000" dirty="0"/>
              <a:t> and </a:t>
            </a:r>
            <a:r>
              <a:rPr lang="en-US" sz="2000" i="1" dirty="0"/>
              <a:t>k</a:t>
            </a:r>
            <a:r>
              <a:rPr lang="en-US" sz="2000" dirty="0"/>
              <a:t> &lt; </a:t>
            </a:r>
            <a:r>
              <a:rPr lang="en-US" sz="2000" i="1" dirty="0"/>
              <a:t>k </a:t>
            </a:r>
            <a:r>
              <a:rPr lang="en-US" sz="2000" dirty="0">
                <a:ea typeface="Cambria Math"/>
              </a:rPr>
              <a:t>̍</a:t>
            </a:r>
            <a:r>
              <a:rPr lang="en-US" sz="2000" dirty="0"/>
              <a:t> is also a pair of witnesses since  							whenever </a:t>
            </a:r>
            <a:r>
              <a:rPr lang="en-US" sz="2000" i="1" dirty="0"/>
              <a:t>x</a:t>
            </a:r>
            <a:r>
              <a:rPr lang="en-US" sz="2000" dirty="0"/>
              <a:t> &gt; </a:t>
            </a:r>
            <a:r>
              <a:rPr lang="en-US" sz="2000" i="1" dirty="0"/>
              <a:t>k</a:t>
            </a:r>
            <a:r>
              <a:rPr lang="en-US" sz="2000" i="1" dirty="0">
                <a:ea typeface="Cambria Math"/>
              </a:rPr>
              <a:t>̍</a:t>
            </a:r>
            <a:r>
              <a:rPr lang="en-US" sz="2000" i="1" dirty="0"/>
              <a:t> </a:t>
            </a:r>
            <a:r>
              <a:rPr lang="en-US" sz="2000" dirty="0"/>
              <a:t>&gt; </a:t>
            </a:r>
            <a:r>
              <a:rPr lang="en-US" sz="2000" i="1" dirty="0"/>
              <a:t>k</a:t>
            </a:r>
            <a:r>
              <a:rPr lang="en-US" sz="2000" dirty="0"/>
              <a:t>.</a:t>
            </a:r>
          </a:p>
          <a:p>
            <a:r>
              <a:rPr lang="en-US" sz="2000" dirty="0"/>
              <a:t>You may see “ 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=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/>
              <a:t>g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))” instead of “ 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is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/>
              <a:t>g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)).”  </a:t>
            </a:r>
          </a:p>
          <a:p>
            <a:pPr lvl="1"/>
            <a:r>
              <a:rPr lang="en-US" sz="2000" dirty="0"/>
              <a:t>But this is an abuse of the equals sign since the meaning is that there is an inequality relating the values of </a:t>
            </a:r>
            <a:r>
              <a:rPr lang="en-US" sz="2000" i="1" dirty="0"/>
              <a:t>f</a:t>
            </a:r>
            <a:r>
              <a:rPr lang="en-US" sz="2000" dirty="0"/>
              <a:t> and </a:t>
            </a:r>
            <a:r>
              <a:rPr lang="en-US" sz="2000" i="1" dirty="0"/>
              <a:t>g</a:t>
            </a:r>
            <a:r>
              <a:rPr lang="en-US" sz="2000" dirty="0"/>
              <a:t>, for sufficiently large values of x. </a:t>
            </a:r>
          </a:p>
          <a:p>
            <a:pPr lvl="1"/>
            <a:r>
              <a:rPr lang="en-US" sz="2000" dirty="0"/>
              <a:t>It is ok to write 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</a:t>
            </a:r>
            <a:r>
              <a:rPr lang="en-US" sz="2000" dirty="0">
                <a:ea typeface="Cambria Math"/>
              </a:rPr>
              <a:t>∊</a:t>
            </a:r>
            <a:r>
              <a:rPr lang="en-US" sz="2000" dirty="0"/>
              <a:t>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/>
              <a:t>g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)), because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/>
              <a:t>g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)) represents the set of functions that are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/>
              <a:t>g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)).</a:t>
            </a:r>
          </a:p>
          <a:p>
            <a:r>
              <a:rPr lang="en-US" sz="2400" dirty="0"/>
              <a:t>Usually, we will drop the absolute value sign since we will always deal with functions that take on positive values.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886201"/>
              </p:ext>
            </p:extLst>
          </p:nvPr>
        </p:nvGraphicFramePr>
        <p:xfrm>
          <a:off x="2328333" y="2110467"/>
          <a:ext cx="1828440" cy="36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74" name="Equation" r:id="rId3" imgW="1218960" imgH="241200" progId="Equation.DSMT4">
                  <p:embed/>
                </p:oleObj>
              </mc:Choice>
              <mc:Fallback>
                <p:oleObj name="Equation" r:id="rId3" imgW="1218960" imgH="241200" progId="Equation.DSMT4">
                  <p:embed/>
                  <p:pic>
                    <p:nvPicPr>
                      <p:cNvPr id="7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8333" y="2110467"/>
                        <a:ext cx="1828440" cy="36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201991"/>
              </p:ext>
            </p:extLst>
          </p:nvPr>
        </p:nvGraphicFramePr>
        <p:xfrm>
          <a:off x="1125360" y="2971800"/>
          <a:ext cx="2952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75" name="Equation" r:id="rId5" imgW="1968480" imgH="241200" progId="Equation.DSMT4">
                  <p:embed/>
                </p:oleObj>
              </mc:Choice>
              <mc:Fallback>
                <p:oleObj name="Equation" r:id="rId5" imgW="1968480" imgH="241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5360" y="2971800"/>
                        <a:ext cx="29527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777430"/>
      </p:ext>
    </p:extLst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Custom 6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4617B"/>
      </a:hlink>
      <a:folHlink>
        <a:srgbClr val="0461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6885</TotalTime>
  <Words>2079</Words>
  <Application>Microsoft Office PowerPoint</Application>
  <PresentationFormat>On-screen Show (4:3)</PresentationFormat>
  <Paragraphs>169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6" baseType="lpstr">
      <vt:lpstr>Arial</vt:lpstr>
      <vt:lpstr>ArumSans Bold</vt:lpstr>
      <vt:lpstr>ArumSans Regular</vt:lpstr>
      <vt:lpstr>Calibri</vt:lpstr>
      <vt:lpstr>Cambria Math</vt:lpstr>
      <vt:lpstr>Vectipede Rg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</vt:lpstr>
      <vt:lpstr>MathType 7.0 Equation</vt:lpstr>
      <vt:lpstr>Chapter 3 </vt:lpstr>
      <vt:lpstr>PowerPoint Presentation</vt:lpstr>
      <vt:lpstr>Consider the following algorithm for finding the Maximum Element in a Finite Sequence</vt:lpstr>
      <vt:lpstr>PowerPoint Presentation</vt:lpstr>
      <vt:lpstr>The Growth of Functions </vt:lpstr>
      <vt:lpstr>The Growth of Functions</vt:lpstr>
      <vt:lpstr>Big-O Notation 1</vt:lpstr>
      <vt:lpstr>Illustration of Big-O Notation 1</vt:lpstr>
      <vt:lpstr>Some Important Points about Big-O Notation</vt:lpstr>
      <vt:lpstr>Using the Definition of Big-O Notation 2</vt:lpstr>
      <vt:lpstr>Using the Definition of Big-O Notation 1</vt:lpstr>
      <vt:lpstr>Illustration of Big-O Notation 2</vt:lpstr>
      <vt:lpstr>Big-O Estimates for some Important Functions 1</vt:lpstr>
      <vt:lpstr>Big-O Estimates for some Important Functions 2</vt:lpstr>
      <vt:lpstr>Common Estimates 1</vt:lpstr>
      <vt:lpstr>Display of Growth of Functions</vt:lpstr>
      <vt:lpstr>Common Estimates 2</vt:lpstr>
      <vt:lpstr>Using the Definition of Big-O Notation 1</vt:lpstr>
      <vt:lpstr>Big-Omega Notation 1</vt:lpstr>
      <vt:lpstr>Big-Omega Notation 2</vt:lpstr>
      <vt:lpstr>Big-Theta Notation 1</vt:lpstr>
      <vt:lpstr>Big-Theta Notation 3</vt:lpstr>
      <vt:lpstr>Big-Theta Notation 4</vt:lpstr>
      <vt:lpstr>Big-Theta Estimates for Polynomials</vt:lpstr>
      <vt:lpstr>Complexity of Algorithms</vt:lpstr>
      <vt:lpstr>The Complexity of Algorithms 1</vt:lpstr>
      <vt:lpstr>The Complexity of Algorithms 1</vt:lpstr>
      <vt:lpstr>Time Complexity</vt:lpstr>
      <vt:lpstr>PowerPoint Presentation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G Choi</cp:lastModifiedBy>
  <cp:revision>1214</cp:revision>
  <dcterms:created xsi:type="dcterms:W3CDTF">2017-12-05T17:18:18Z</dcterms:created>
  <dcterms:modified xsi:type="dcterms:W3CDTF">2021-01-14T05:20:38Z</dcterms:modified>
</cp:coreProperties>
</file>