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6576000" cy="256032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22" y="1032"/>
      </p:cViewPr>
      <p:guideLst>
        <p:guide orient="horz" pos="8064"/>
        <p:guide pos="115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27" name="PlaceHolder 2"/>
          <p:cNvSpPr>
            <a:spLocks noGrp="1"/>
          </p:cNvSpPr>
          <p:nvPr>
            <p:ph type="body"/>
          </p:nvPr>
        </p:nvSpPr>
        <p:spPr>
          <a:xfrm>
            <a:off x="1828800" y="5991120"/>
            <a:ext cx="3291804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28" name="PlaceHolder 3"/>
          <p:cNvSpPr>
            <a:spLocks noGrp="1"/>
          </p:cNvSpPr>
          <p:nvPr>
            <p:ph type="body"/>
          </p:nvPr>
        </p:nvSpPr>
        <p:spPr>
          <a:xfrm>
            <a:off x="1828800" y="13747320"/>
            <a:ext cx="3291804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30" name="PlaceHolder 2"/>
          <p:cNvSpPr>
            <a:spLocks noGrp="1"/>
          </p:cNvSpPr>
          <p:nvPr>
            <p:ph type="body"/>
          </p:nvPr>
        </p:nvSpPr>
        <p:spPr>
          <a:xfrm>
            <a:off x="1828800" y="59911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1" name="PlaceHolder 3"/>
          <p:cNvSpPr>
            <a:spLocks noGrp="1"/>
          </p:cNvSpPr>
          <p:nvPr>
            <p:ph type="body"/>
          </p:nvPr>
        </p:nvSpPr>
        <p:spPr>
          <a:xfrm>
            <a:off x="18696240" y="59911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2" name="PlaceHolder 4"/>
          <p:cNvSpPr>
            <a:spLocks noGrp="1"/>
          </p:cNvSpPr>
          <p:nvPr>
            <p:ph type="body"/>
          </p:nvPr>
        </p:nvSpPr>
        <p:spPr>
          <a:xfrm>
            <a:off x="1828800" y="137473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3" name="PlaceHolder 5"/>
          <p:cNvSpPr>
            <a:spLocks noGrp="1"/>
          </p:cNvSpPr>
          <p:nvPr>
            <p:ph type="body"/>
          </p:nvPr>
        </p:nvSpPr>
        <p:spPr>
          <a:xfrm>
            <a:off x="18696240" y="137473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35" name="PlaceHolder 2"/>
          <p:cNvSpPr>
            <a:spLocks noGrp="1"/>
          </p:cNvSpPr>
          <p:nvPr>
            <p:ph type="body"/>
          </p:nvPr>
        </p:nvSpPr>
        <p:spPr>
          <a:xfrm>
            <a:off x="1828800" y="5991120"/>
            <a:ext cx="1059948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6" name="PlaceHolder 3"/>
          <p:cNvSpPr>
            <a:spLocks noGrp="1"/>
          </p:cNvSpPr>
          <p:nvPr>
            <p:ph type="body"/>
          </p:nvPr>
        </p:nvSpPr>
        <p:spPr>
          <a:xfrm>
            <a:off x="12958560" y="5991120"/>
            <a:ext cx="1059948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7" name="PlaceHolder 4"/>
          <p:cNvSpPr>
            <a:spLocks noGrp="1"/>
          </p:cNvSpPr>
          <p:nvPr>
            <p:ph type="body"/>
          </p:nvPr>
        </p:nvSpPr>
        <p:spPr>
          <a:xfrm>
            <a:off x="24088320" y="5991120"/>
            <a:ext cx="1059948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8" name="PlaceHolder 5"/>
          <p:cNvSpPr>
            <a:spLocks noGrp="1"/>
          </p:cNvSpPr>
          <p:nvPr>
            <p:ph type="body"/>
          </p:nvPr>
        </p:nvSpPr>
        <p:spPr>
          <a:xfrm>
            <a:off x="1828800" y="13747320"/>
            <a:ext cx="1059948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39" name="PlaceHolder 6"/>
          <p:cNvSpPr>
            <a:spLocks noGrp="1"/>
          </p:cNvSpPr>
          <p:nvPr>
            <p:ph type="body"/>
          </p:nvPr>
        </p:nvSpPr>
        <p:spPr>
          <a:xfrm>
            <a:off x="12958560" y="13747320"/>
            <a:ext cx="1059948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40" name="PlaceHolder 7"/>
          <p:cNvSpPr>
            <a:spLocks noGrp="1"/>
          </p:cNvSpPr>
          <p:nvPr>
            <p:ph type="body"/>
          </p:nvPr>
        </p:nvSpPr>
        <p:spPr>
          <a:xfrm>
            <a:off x="24088320" y="13747320"/>
            <a:ext cx="1059948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6" name="PlaceHolder 2"/>
          <p:cNvSpPr>
            <a:spLocks noGrp="1"/>
          </p:cNvSpPr>
          <p:nvPr>
            <p:ph type="subTitle"/>
          </p:nvPr>
        </p:nvSpPr>
        <p:spPr>
          <a:xfrm>
            <a:off x="1828800" y="5991120"/>
            <a:ext cx="32918040" cy="14849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8" name="PlaceHolder 2"/>
          <p:cNvSpPr>
            <a:spLocks noGrp="1"/>
          </p:cNvSpPr>
          <p:nvPr>
            <p:ph type="body"/>
          </p:nvPr>
        </p:nvSpPr>
        <p:spPr>
          <a:xfrm>
            <a:off x="1828800" y="5991120"/>
            <a:ext cx="32918040" cy="1484928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10" name="PlaceHolder 2"/>
          <p:cNvSpPr>
            <a:spLocks noGrp="1"/>
          </p:cNvSpPr>
          <p:nvPr>
            <p:ph type="body"/>
          </p:nvPr>
        </p:nvSpPr>
        <p:spPr>
          <a:xfrm>
            <a:off x="1828800" y="5991120"/>
            <a:ext cx="16063920" cy="1484928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11" name="PlaceHolder 3"/>
          <p:cNvSpPr>
            <a:spLocks noGrp="1"/>
          </p:cNvSpPr>
          <p:nvPr>
            <p:ph type="body"/>
          </p:nvPr>
        </p:nvSpPr>
        <p:spPr>
          <a:xfrm>
            <a:off x="18696240" y="5991120"/>
            <a:ext cx="16063920" cy="1484928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743200" y="7953480"/>
            <a:ext cx="31089240" cy="25439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15" name="PlaceHolder 2"/>
          <p:cNvSpPr>
            <a:spLocks noGrp="1"/>
          </p:cNvSpPr>
          <p:nvPr>
            <p:ph type="body"/>
          </p:nvPr>
        </p:nvSpPr>
        <p:spPr>
          <a:xfrm>
            <a:off x="1828800" y="59911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16" name="PlaceHolder 3"/>
          <p:cNvSpPr>
            <a:spLocks noGrp="1"/>
          </p:cNvSpPr>
          <p:nvPr>
            <p:ph type="body"/>
          </p:nvPr>
        </p:nvSpPr>
        <p:spPr>
          <a:xfrm>
            <a:off x="18696240" y="5991120"/>
            <a:ext cx="16063920" cy="1484928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17" name="PlaceHolder 4"/>
          <p:cNvSpPr>
            <a:spLocks noGrp="1"/>
          </p:cNvSpPr>
          <p:nvPr>
            <p:ph type="body"/>
          </p:nvPr>
        </p:nvSpPr>
        <p:spPr>
          <a:xfrm>
            <a:off x="1828800" y="137473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19" name="PlaceHolder 2"/>
          <p:cNvSpPr>
            <a:spLocks noGrp="1"/>
          </p:cNvSpPr>
          <p:nvPr>
            <p:ph type="body"/>
          </p:nvPr>
        </p:nvSpPr>
        <p:spPr>
          <a:xfrm>
            <a:off x="1828800" y="5991120"/>
            <a:ext cx="16063920" cy="1484928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20" name="PlaceHolder 3"/>
          <p:cNvSpPr>
            <a:spLocks noGrp="1"/>
          </p:cNvSpPr>
          <p:nvPr>
            <p:ph type="body"/>
          </p:nvPr>
        </p:nvSpPr>
        <p:spPr>
          <a:xfrm>
            <a:off x="18696240" y="59911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21" name="PlaceHolder 4"/>
          <p:cNvSpPr>
            <a:spLocks noGrp="1"/>
          </p:cNvSpPr>
          <p:nvPr>
            <p:ph type="body"/>
          </p:nvPr>
        </p:nvSpPr>
        <p:spPr>
          <a:xfrm>
            <a:off x="18696240" y="137473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743200" y="7953480"/>
            <a:ext cx="31089240" cy="5487840"/>
          </a:xfrm>
          <a:prstGeom prst="rect">
            <a:avLst/>
          </a:prstGeom>
        </p:spPr>
        <p:txBody>
          <a:bodyPr lIns="0" tIns="0" rIns="0" bIns="0" anchor="ctr">
            <a:noAutofit/>
          </a:bodyPr>
          <a:lstStyle/>
          <a:p>
            <a:endParaRPr lang="en-US" sz="6600" b="0" strike="noStrike" spc="-1">
              <a:solidFill>
                <a:srgbClr val="000000"/>
              </a:solidFill>
              <a:latin typeface="Calibri"/>
            </a:endParaRPr>
          </a:p>
        </p:txBody>
      </p:sp>
      <p:sp>
        <p:nvSpPr>
          <p:cNvPr id="23" name="PlaceHolder 2"/>
          <p:cNvSpPr>
            <a:spLocks noGrp="1"/>
          </p:cNvSpPr>
          <p:nvPr>
            <p:ph type="body"/>
          </p:nvPr>
        </p:nvSpPr>
        <p:spPr>
          <a:xfrm>
            <a:off x="1828800" y="59911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24" name="PlaceHolder 3"/>
          <p:cNvSpPr>
            <a:spLocks noGrp="1"/>
          </p:cNvSpPr>
          <p:nvPr>
            <p:ph type="body"/>
          </p:nvPr>
        </p:nvSpPr>
        <p:spPr>
          <a:xfrm>
            <a:off x="18696240" y="5991120"/>
            <a:ext cx="1606392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
        <p:nvSpPr>
          <p:cNvPr id="25" name="PlaceHolder 4"/>
          <p:cNvSpPr>
            <a:spLocks noGrp="1"/>
          </p:cNvSpPr>
          <p:nvPr>
            <p:ph type="body"/>
          </p:nvPr>
        </p:nvSpPr>
        <p:spPr>
          <a:xfrm>
            <a:off x="1828800" y="13747320"/>
            <a:ext cx="32918040" cy="7083000"/>
          </a:xfrm>
          <a:prstGeom prst="rect">
            <a:avLst/>
          </a:prstGeom>
        </p:spPr>
        <p:txBody>
          <a:bodyPr lIns="0" tIns="0" rIns="0" bIns="0">
            <a:normAutofit/>
          </a:bodyPr>
          <a:lstStyle/>
          <a:p>
            <a:endParaRPr lang="en-US" sz="117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743200" y="7953480"/>
            <a:ext cx="31089240" cy="5487840"/>
          </a:xfrm>
          <a:prstGeom prst="rect">
            <a:avLst/>
          </a:prstGeom>
        </p:spPr>
        <p:txBody>
          <a:bodyPr lIns="334440" tIns="167040" rIns="334440" bIns="167040" anchor="ctr">
            <a:noAutofit/>
          </a:bodyPr>
          <a:lstStyle/>
          <a:p>
            <a:pPr algn="ctr">
              <a:lnSpc>
                <a:spcPct val="100000"/>
              </a:lnSpc>
            </a:pPr>
            <a:r>
              <a:rPr lang="en-CA" sz="16100" b="0" strike="noStrike" spc="-1">
                <a:solidFill>
                  <a:srgbClr val="000000"/>
                </a:solidFill>
                <a:latin typeface="Calibri"/>
              </a:rPr>
              <a:t>Click to edit Master title style</a:t>
            </a:r>
            <a:endParaRPr lang="en-US" sz="16100" b="0" strike="noStrike" spc="-1">
              <a:solidFill>
                <a:srgbClr val="000000"/>
              </a:solidFill>
              <a:latin typeface="Calibri"/>
            </a:endParaRPr>
          </a:p>
        </p:txBody>
      </p:sp>
      <p:sp>
        <p:nvSpPr>
          <p:cNvPr id="6" name="PlaceHolder 2"/>
          <p:cNvSpPr>
            <a:spLocks noGrp="1"/>
          </p:cNvSpPr>
          <p:nvPr>
            <p:ph type="dt"/>
          </p:nvPr>
        </p:nvSpPr>
        <p:spPr>
          <a:xfrm>
            <a:off x="1828800" y="23730480"/>
            <a:ext cx="8534160" cy="1362600"/>
          </a:xfrm>
          <a:prstGeom prst="rect">
            <a:avLst/>
          </a:prstGeom>
        </p:spPr>
        <p:txBody>
          <a:bodyPr lIns="334440" tIns="167040" rIns="334440" bIns="167040" anchor="ctr">
            <a:noAutofit/>
          </a:bodyPr>
          <a:lstStyle/>
          <a:p>
            <a:pPr>
              <a:lnSpc>
                <a:spcPct val="100000"/>
              </a:lnSpc>
            </a:pPr>
            <a:fld id="{C3C9B839-4055-48C4-BAC2-87B21075664D}" type="datetime">
              <a:rPr lang="en-US" sz="4400" b="0" strike="noStrike" spc="-1">
                <a:solidFill>
                  <a:srgbClr val="8B8B8B"/>
                </a:solidFill>
                <a:latin typeface="Calibri"/>
              </a:rPr>
              <a:pPr>
                <a:lnSpc>
                  <a:spcPct val="100000"/>
                </a:lnSpc>
              </a:pPr>
              <a:t>3/19/2021</a:t>
            </a:fld>
            <a:endParaRPr lang="en-IN" sz="4400" b="0" strike="noStrike" spc="-1">
              <a:latin typeface="Times New Roman"/>
            </a:endParaRPr>
          </a:p>
        </p:txBody>
      </p:sp>
      <p:sp>
        <p:nvSpPr>
          <p:cNvPr id="2" name="PlaceHolder 3"/>
          <p:cNvSpPr>
            <a:spLocks noGrp="1"/>
          </p:cNvSpPr>
          <p:nvPr>
            <p:ph type="ftr"/>
          </p:nvPr>
        </p:nvSpPr>
        <p:spPr>
          <a:xfrm>
            <a:off x="12496680" y="23730480"/>
            <a:ext cx="11581920" cy="1362600"/>
          </a:xfrm>
          <a:prstGeom prst="rect">
            <a:avLst/>
          </a:prstGeom>
        </p:spPr>
        <p:txBody>
          <a:bodyPr lIns="334440" tIns="167040" rIns="334440" bIns="167040" anchor="ctr">
            <a:noAutofit/>
          </a:bodyPr>
          <a:lstStyle/>
          <a:p>
            <a:endParaRPr lang="en-IN" sz="2400" b="0" strike="noStrike" spc="-1">
              <a:latin typeface="Times New Roman"/>
            </a:endParaRPr>
          </a:p>
        </p:txBody>
      </p:sp>
      <p:sp>
        <p:nvSpPr>
          <p:cNvPr id="3" name="PlaceHolder 4"/>
          <p:cNvSpPr>
            <a:spLocks noGrp="1"/>
          </p:cNvSpPr>
          <p:nvPr>
            <p:ph type="sldNum"/>
          </p:nvPr>
        </p:nvSpPr>
        <p:spPr>
          <a:xfrm>
            <a:off x="26212680" y="23730480"/>
            <a:ext cx="8534160" cy="1362600"/>
          </a:xfrm>
          <a:prstGeom prst="rect">
            <a:avLst/>
          </a:prstGeom>
        </p:spPr>
        <p:txBody>
          <a:bodyPr lIns="334440" tIns="167040" rIns="334440" bIns="167040" anchor="ctr">
            <a:noAutofit/>
          </a:bodyPr>
          <a:lstStyle/>
          <a:p>
            <a:pPr algn="r">
              <a:lnSpc>
                <a:spcPct val="100000"/>
              </a:lnSpc>
            </a:pPr>
            <a:fld id="{25175D57-E622-4C6E-8A12-C3DA9E4E471B}" type="slidenum">
              <a:rPr lang="en-US" sz="4400" b="0" strike="noStrike" spc="-1">
                <a:solidFill>
                  <a:srgbClr val="8B8B8B"/>
                </a:solidFill>
                <a:latin typeface="Calibri"/>
              </a:rPr>
              <a:pPr algn="r">
                <a:lnSpc>
                  <a:spcPct val="100000"/>
                </a:lnSpc>
              </a:pPr>
              <a:t>‹#›</a:t>
            </a:fld>
            <a:endParaRPr lang="en-IN" sz="4400" b="0" strike="noStrike" spc="-1">
              <a:latin typeface="Times New Roman"/>
            </a:endParaRPr>
          </a:p>
        </p:txBody>
      </p:sp>
      <p:sp>
        <p:nvSpPr>
          <p:cNvPr id="4" name="PlaceHolder 5"/>
          <p:cNvSpPr>
            <a:spLocks noGrp="1"/>
          </p:cNvSpPr>
          <p:nvPr>
            <p:ph type="body"/>
          </p:nvPr>
        </p:nvSpPr>
        <p:spPr>
          <a:xfrm>
            <a:off x="1828800" y="5991120"/>
            <a:ext cx="32918040" cy="14849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17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8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73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73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0" y="0"/>
            <a:ext cx="36575640" cy="3520080"/>
          </a:xfrm>
          <a:prstGeom prst="rect">
            <a:avLst/>
          </a:prstGeom>
          <a:solidFill>
            <a:srgbClr val="840000"/>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Aft>
                <a:spcPts val="1199"/>
              </a:spcAft>
            </a:pPr>
            <a:r>
              <a:rPr lang="en-IN" sz="6000" b="1" spc="-1" dirty="0" smtClean="0">
                <a:solidFill>
                  <a:srgbClr val="FFFFFF"/>
                </a:solidFill>
                <a:latin typeface="Arial"/>
              </a:rPr>
              <a:t>A MULTIFACTOR SECURITY-PROTOCOL FOR WIRELESS </a:t>
            </a:r>
          </a:p>
          <a:p>
            <a:pPr algn="ctr">
              <a:lnSpc>
                <a:spcPct val="100000"/>
              </a:lnSpc>
              <a:spcAft>
                <a:spcPts val="1199"/>
              </a:spcAft>
            </a:pPr>
            <a:r>
              <a:rPr lang="en-IN" sz="6000" b="1" strike="noStrike" spc="-1" dirty="0" smtClean="0">
                <a:solidFill>
                  <a:srgbClr val="FFFFFF"/>
                </a:solidFill>
                <a:latin typeface="Arial"/>
              </a:rPr>
              <a:t>PAYMENTS </a:t>
            </a:r>
            <a:endParaRPr lang="en-IN" sz="6000" b="0" strike="noStrike" spc="-1" dirty="0">
              <a:latin typeface="Arial"/>
            </a:endParaRPr>
          </a:p>
          <a:p>
            <a:pPr algn="ctr">
              <a:lnSpc>
                <a:spcPct val="100000"/>
              </a:lnSpc>
            </a:pPr>
            <a:r>
              <a:rPr lang="en-IN" sz="3300" spc="-1" dirty="0" smtClean="0">
                <a:solidFill>
                  <a:srgbClr val="FFFFFF"/>
                </a:solidFill>
                <a:latin typeface="Arial"/>
              </a:rPr>
              <a:t>Ch. </a:t>
            </a:r>
            <a:r>
              <a:rPr lang="en-IN" sz="3300" spc="-1" dirty="0" err="1" smtClean="0">
                <a:solidFill>
                  <a:srgbClr val="FFFFFF"/>
                </a:solidFill>
                <a:latin typeface="Arial"/>
              </a:rPr>
              <a:t>Pranith</a:t>
            </a:r>
            <a:r>
              <a:rPr lang="en-IN" sz="3300" spc="-1" dirty="0" smtClean="0">
                <a:solidFill>
                  <a:srgbClr val="FFFFFF"/>
                </a:solidFill>
                <a:latin typeface="Arial"/>
              </a:rPr>
              <a:t>(170030193), K. </a:t>
            </a:r>
            <a:r>
              <a:rPr lang="en-IN" sz="3300" spc="-1" dirty="0" err="1" smtClean="0">
                <a:solidFill>
                  <a:srgbClr val="FFFFFF"/>
                </a:solidFill>
                <a:latin typeface="Arial"/>
              </a:rPr>
              <a:t>Sai</a:t>
            </a:r>
            <a:r>
              <a:rPr lang="en-IN" sz="3300" spc="-1" dirty="0" smtClean="0">
                <a:solidFill>
                  <a:srgbClr val="FFFFFF"/>
                </a:solidFill>
                <a:latin typeface="Arial"/>
              </a:rPr>
              <a:t> </a:t>
            </a:r>
            <a:r>
              <a:rPr lang="en-IN" sz="3300" spc="-1" dirty="0" err="1" smtClean="0">
                <a:solidFill>
                  <a:srgbClr val="FFFFFF"/>
                </a:solidFill>
                <a:latin typeface="Arial"/>
              </a:rPr>
              <a:t>Kiran</a:t>
            </a:r>
            <a:r>
              <a:rPr lang="en-IN" sz="3300" spc="-1" smtClean="0">
                <a:solidFill>
                  <a:srgbClr val="FFFFFF"/>
                </a:solidFill>
                <a:latin typeface="Arial"/>
              </a:rPr>
              <a:t>(170030614), P</a:t>
            </a:r>
            <a:r>
              <a:rPr lang="en-IN" sz="3300" spc="-1" dirty="0" smtClean="0">
                <a:solidFill>
                  <a:srgbClr val="FFFFFF"/>
                </a:solidFill>
                <a:latin typeface="Arial"/>
              </a:rPr>
              <a:t>. </a:t>
            </a:r>
            <a:r>
              <a:rPr lang="en-IN" sz="3300" spc="-1" dirty="0" err="1" smtClean="0">
                <a:solidFill>
                  <a:srgbClr val="FFFFFF"/>
                </a:solidFill>
                <a:latin typeface="Arial"/>
              </a:rPr>
              <a:t>Gowtham</a:t>
            </a:r>
            <a:r>
              <a:rPr lang="en-IN" sz="3300" spc="-1" dirty="0" smtClean="0">
                <a:solidFill>
                  <a:srgbClr val="FFFFFF"/>
                </a:solidFill>
                <a:latin typeface="Arial"/>
              </a:rPr>
              <a:t>(170031068), V. </a:t>
            </a:r>
            <a:r>
              <a:rPr lang="en-IN" sz="3300" spc="-1" dirty="0" err="1" smtClean="0">
                <a:solidFill>
                  <a:srgbClr val="FFFFFF"/>
                </a:solidFill>
                <a:latin typeface="Arial"/>
              </a:rPr>
              <a:t>Lohya</a:t>
            </a:r>
            <a:r>
              <a:rPr lang="en-IN" sz="3300" spc="-1" dirty="0" smtClean="0">
                <a:solidFill>
                  <a:srgbClr val="FFFFFF"/>
                </a:solidFill>
                <a:latin typeface="Arial"/>
              </a:rPr>
              <a:t> </a:t>
            </a:r>
            <a:r>
              <a:rPr lang="en-IN" sz="3300" spc="-1" dirty="0" err="1" smtClean="0">
                <a:solidFill>
                  <a:srgbClr val="FFFFFF"/>
                </a:solidFill>
                <a:latin typeface="Arial"/>
              </a:rPr>
              <a:t>Sujith</a:t>
            </a:r>
            <a:r>
              <a:rPr lang="en-IN" sz="3300" spc="-1" dirty="0" smtClean="0">
                <a:solidFill>
                  <a:srgbClr val="FFFFFF"/>
                </a:solidFill>
                <a:latin typeface="Arial"/>
              </a:rPr>
              <a:t>(170031340)</a:t>
            </a:r>
            <a:endParaRPr lang="en-IN" sz="3300" b="0" strike="noStrike" spc="-1" dirty="0">
              <a:latin typeface="Arial"/>
            </a:endParaRPr>
          </a:p>
          <a:p>
            <a:pPr algn="ctr">
              <a:lnSpc>
                <a:spcPct val="100000"/>
              </a:lnSpc>
            </a:pPr>
            <a:r>
              <a:rPr lang="en-US" sz="3300" b="0" strike="noStrike" spc="-1" dirty="0">
                <a:solidFill>
                  <a:srgbClr val="FFFFFF"/>
                </a:solidFill>
                <a:latin typeface="Arial"/>
              </a:rPr>
              <a:t>Name of the Supervisor: Dr </a:t>
            </a:r>
            <a:r>
              <a:rPr lang="en-US" sz="3300" spc="-1" dirty="0" smtClean="0">
                <a:solidFill>
                  <a:srgbClr val="FFFFFF"/>
                </a:solidFill>
                <a:latin typeface="Arial"/>
              </a:rPr>
              <a:t>KVD </a:t>
            </a:r>
            <a:r>
              <a:rPr lang="en-US" sz="3300" spc="-1" dirty="0" err="1" smtClean="0">
                <a:solidFill>
                  <a:srgbClr val="FFFFFF"/>
                </a:solidFill>
                <a:latin typeface="Arial"/>
              </a:rPr>
              <a:t>Kiran</a:t>
            </a:r>
            <a:r>
              <a:rPr lang="en-US" sz="3300" b="0" strike="noStrike" spc="-1" dirty="0" smtClean="0">
                <a:solidFill>
                  <a:srgbClr val="FFFFFF"/>
                </a:solidFill>
                <a:latin typeface="Arial"/>
              </a:rPr>
              <a:t> </a:t>
            </a:r>
            <a:r>
              <a:rPr lang="en-US" sz="3300" b="0" strike="noStrike" spc="-1" dirty="0">
                <a:solidFill>
                  <a:srgbClr val="FFFFFF"/>
                </a:solidFill>
                <a:latin typeface="Arial"/>
              </a:rPr>
              <a:t>Professor,</a:t>
            </a:r>
            <a:r>
              <a:rPr dirty="0"/>
              <a:t/>
            </a:r>
            <a:br>
              <a:rPr dirty="0"/>
            </a:br>
            <a:r>
              <a:rPr lang="en-US" sz="2670" b="0" strike="noStrike" spc="-1" dirty="0">
                <a:solidFill>
                  <a:srgbClr val="FFFFFF"/>
                </a:solidFill>
                <a:latin typeface="Arial"/>
              </a:rPr>
              <a:t>Department of </a:t>
            </a:r>
            <a:r>
              <a:rPr lang="en-US" sz="2670" spc="-1" dirty="0" smtClean="0">
                <a:solidFill>
                  <a:srgbClr val="FFFFFF"/>
                </a:solidFill>
                <a:latin typeface="Arial"/>
              </a:rPr>
              <a:t>CSE</a:t>
            </a:r>
            <a:endParaRPr lang="en-IN" sz="2670" b="0" strike="noStrike" spc="-1" dirty="0">
              <a:latin typeface="Arial"/>
            </a:endParaRPr>
          </a:p>
        </p:txBody>
      </p:sp>
      <p:sp>
        <p:nvSpPr>
          <p:cNvPr id="42" name="CustomShape 2"/>
          <p:cNvSpPr/>
          <p:nvPr/>
        </p:nvSpPr>
        <p:spPr>
          <a:xfrm>
            <a:off x="904320" y="4569120"/>
            <a:ext cx="7790400" cy="879840"/>
          </a:xfrm>
          <a:prstGeom prst="rect">
            <a:avLst/>
          </a:prstGeom>
          <a:solidFill>
            <a:srgbClr val="840000"/>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000" b="1" strike="noStrike" spc="-1">
                <a:solidFill>
                  <a:srgbClr val="FFFFFF"/>
                </a:solidFill>
                <a:latin typeface="Arial"/>
              </a:rPr>
              <a:t>Introduction</a:t>
            </a:r>
            <a:endParaRPr lang="en-IN" sz="4000" b="0" strike="noStrike" spc="-1">
              <a:latin typeface="Arial"/>
            </a:endParaRPr>
          </a:p>
        </p:txBody>
      </p:sp>
      <p:sp>
        <p:nvSpPr>
          <p:cNvPr id="43" name="CustomShape 3"/>
          <p:cNvSpPr/>
          <p:nvPr/>
        </p:nvSpPr>
        <p:spPr>
          <a:xfrm>
            <a:off x="10524240" y="4569120"/>
            <a:ext cx="15544440" cy="879840"/>
          </a:xfrm>
          <a:prstGeom prst="rect">
            <a:avLst/>
          </a:prstGeom>
          <a:solidFill>
            <a:srgbClr val="840000"/>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000" b="1" strike="noStrike" spc="-1">
                <a:solidFill>
                  <a:srgbClr val="FFFFFF"/>
                </a:solidFill>
                <a:latin typeface="Arial"/>
              </a:rPr>
              <a:t>Block Diagram, Flowchart, Models, Results</a:t>
            </a:r>
            <a:endParaRPr lang="en-IN" sz="4000" b="0" strike="noStrike" spc="-1">
              <a:latin typeface="Arial"/>
            </a:endParaRPr>
          </a:p>
        </p:txBody>
      </p:sp>
      <p:sp>
        <p:nvSpPr>
          <p:cNvPr id="44" name="CustomShape 4"/>
          <p:cNvSpPr/>
          <p:nvPr/>
        </p:nvSpPr>
        <p:spPr>
          <a:xfrm>
            <a:off x="27893520" y="4571640"/>
            <a:ext cx="7758360" cy="879840"/>
          </a:xfrm>
          <a:prstGeom prst="rect">
            <a:avLst/>
          </a:prstGeom>
          <a:solidFill>
            <a:srgbClr val="840000"/>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000" b="1" strike="noStrike" spc="-1">
                <a:solidFill>
                  <a:srgbClr val="FFFFFF"/>
                </a:solidFill>
                <a:latin typeface="Arial"/>
              </a:rPr>
              <a:t>Conclusion</a:t>
            </a:r>
            <a:endParaRPr lang="en-IN" sz="4000" b="0" strike="noStrike" spc="-1">
              <a:latin typeface="Arial"/>
            </a:endParaRPr>
          </a:p>
        </p:txBody>
      </p:sp>
      <p:sp>
        <p:nvSpPr>
          <p:cNvPr id="45" name="CustomShape 5"/>
          <p:cNvSpPr/>
          <p:nvPr/>
        </p:nvSpPr>
        <p:spPr>
          <a:xfrm>
            <a:off x="904320" y="14410080"/>
            <a:ext cx="7790400" cy="879840"/>
          </a:xfrm>
          <a:prstGeom prst="rect">
            <a:avLst/>
          </a:prstGeom>
          <a:solidFill>
            <a:srgbClr val="840000"/>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4000" b="1" strike="noStrike" spc="-1">
                <a:solidFill>
                  <a:srgbClr val="FFFFFF"/>
                </a:solidFill>
                <a:latin typeface="Arial"/>
              </a:rPr>
              <a:t>Methods</a:t>
            </a:r>
            <a:endParaRPr lang="en-IN" sz="4000" b="0" strike="noStrike" spc="-1">
              <a:latin typeface="Arial"/>
            </a:endParaRPr>
          </a:p>
        </p:txBody>
      </p:sp>
      <p:sp>
        <p:nvSpPr>
          <p:cNvPr id="46" name="CustomShape 6"/>
          <p:cNvSpPr/>
          <p:nvPr/>
        </p:nvSpPr>
        <p:spPr>
          <a:xfrm>
            <a:off x="0" y="3520440"/>
            <a:ext cx="36575640" cy="140400"/>
          </a:xfrm>
          <a:prstGeom prst="rect">
            <a:avLst/>
          </a:prstGeom>
          <a:solidFill>
            <a:schemeClr val="bg2">
              <a:lumMod val="75000"/>
            </a:schemeClr>
          </a:solidFill>
          <a:ln>
            <a:noFill/>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 name="CustomShape 7"/>
          <p:cNvSpPr/>
          <p:nvPr/>
        </p:nvSpPr>
        <p:spPr>
          <a:xfrm>
            <a:off x="28308240" y="5910840"/>
            <a:ext cx="6548760" cy="113552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199"/>
              </a:spcAft>
            </a:pPr>
            <a:r>
              <a:rPr lang="en-US" sz="3700" b="1" strike="noStrike" spc="-1" dirty="0" smtClean="0">
                <a:solidFill>
                  <a:srgbClr val="000000"/>
                </a:solidFill>
                <a:latin typeface="Arial"/>
              </a:rPr>
              <a:t>Discussion/Conclusion</a:t>
            </a:r>
          </a:p>
          <a:p>
            <a:pPr algn="just">
              <a:spcAft>
                <a:spcPts val="1199"/>
              </a:spcAft>
            </a:pPr>
            <a:r>
              <a:rPr lang="en-IN" sz="2100" spc="-1" dirty="0" smtClean="0">
                <a:solidFill>
                  <a:srgbClr val="000000"/>
                </a:solidFill>
              </a:rPr>
              <a:t>The Current </a:t>
            </a:r>
            <a:r>
              <a:rPr lang="en-US" sz="2100" dirty="0"/>
              <a:t>validation protocol for online framework implementation is not to ensure that customers are safe from wholesale fraud, as the effect is that any aggressor gains entry into confidential customer data such as Master-card number or record secret key and allows illegal shop trade that will be charged to the record of the significant customer For remote installation of the system, we zeroed in on an application-layer security response to conduct a start to finish verification and privacy of information between remote client and java-based protected worker. The introduced work suggested another web client validation convention focused on a multifaceted verification method that is fully safe and easy to execute.</a:t>
            </a:r>
          </a:p>
          <a:p>
            <a:pPr>
              <a:lnSpc>
                <a:spcPct val="100000"/>
              </a:lnSpc>
              <a:spcAft>
                <a:spcPts val="1199"/>
              </a:spcAft>
            </a:pPr>
            <a:r>
              <a:rPr lang="en-US" sz="3700" b="1" strike="noStrike" spc="-1" dirty="0" smtClean="0">
                <a:solidFill>
                  <a:srgbClr val="000000"/>
                </a:solidFill>
                <a:latin typeface="Arial"/>
              </a:rPr>
              <a:t>Limitations</a:t>
            </a:r>
            <a:endParaRPr lang="en-IN" sz="3700" b="0" strike="noStrike" spc="-1" dirty="0">
              <a:latin typeface="Arial"/>
            </a:endParaRPr>
          </a:p>
          <a:p>
            <a:pPr algn="just">
              <a:lnSpc>
                <a:spcPct val="100000"/>
              </a:lnSpc>
            </a:pPr>
            <a:r>
              <a:rPr lang="en-IN" sz="2100" spc="-1" dirty="0" smtClean="0">
                <a:solidFill>
                  <a:srgbClr val="000000"/>
                </a:solidFill>
              </a:rPr>
              <a:t>The </a:t>
            </a:r>
            <a:r>
              <a:rPr lang="en-US" sz="2100" dirty="0"/>
              <a:t>Link of Multi Factor Security Protocol to the Existing system may have a lot of discrepancies as the generation of TIC’S and verifying it for every Transaction &amp; the Time that TIC’S are valid will be depend on the individual customer’s accuracy &amp; perseverance.</a:t>
            </a:r>
            <a:endParaRPr lang="en-IN" sz="2100" b="0" strike="noStrike" spc="-1" dirty="0"/>
          </a:p>
          <a:p>
            <a:pPr>
              <a:lnSpc>
                <a:spcPct val="100000"/>
              </a:lnSpc>
              <a:spcAft>
                <a:spcPts val="1199"/>
              </a:spcAft>
            </a:pPr>
            <a:endParaRPr lang="en-IN" sz="2100" b="0" strike="noStrike" spc="-1" dirty="0">
              <a:latin typeface="Arial"/>
            </a:endParaRPr>
          </a:p>
          <a:p>
            <a:pPr>
              <a:lnSpc>
                <a:spcPct val="100000"/>
              </a:lnSpc>
              <a:spcAft>
                <a:spcPts val="1199"/>
              </a:spcAft>
            </a:pPr>
            <a:r>
              <a:rPr lang="en-US" sz="3700" b="1" strike="noStrike" spc="-1" dirty="0">
                <a:solidFill>
                  <a:srgbClr val="000000"/>
                </a:solidFill>
                <a:latin typeface="Arial"/>
              </a:rPr>
              <a:t>Future Direction</a:t>
            </a:r>
            <a:endParaRPr lang="en-IN" sz="3700" b="0" strike="noStrike" spc="-1" dirty="0">
              <a:latin typeface="Arial"/>
            </a:endParaRPr>
          </a:p>
          <a:p>
            <a:pPr algn="just">
              <a:lnSpc>
                <a:spcPct val="100000"/>
              </a:lnSpc>
            </a:pPr>
            <a:r>
              <a:rPr lang="en-IN" sz="2100" b="0" strike="noStrike" spc="-1" dirty="0" smtClean="0"/>
              <a:t>Future Work</a:t>
            </a:r>
            <a:r>
              <a:rPr lang="en-US" sz="2100" dirty="0"/>
              <a:t> will try to work on creating a modern &amp; reliable way for producing TIC’s . Installing the TIC’s on mobile of the user must also be an The simple job is to discourage frequent customer visits to the banking institutions</a:t>
            </a:r>
            <a:endParaRPr lang="en-IN" sz="2100" b="0" strike="noStrike" spc="-1" dirty="0"/>
          </a:p>
          <a:p>
            <a:pPr>
              <a:lnSpc>
                <a:spcPct val="100000"/>
              </a:lnSpc>
            </a:pPr>
            <a:endParaRPr lang="en-IN" sz="2100" b="0" strike="noStrike" spc="-1" dirty="0">
              <a:latin typeface="Arial"/>
            </a:endParaRPr>
          </a:p>
        </p:txBody>
      </p:sp>
      <p:sp>
        <p:nvSpPr>
          <p:cNvPr id="48" name="CustomShape 8"/>
          <p:cNvSpPr/>
          <p:nvPr/>
        </p:nvSpPr>
        <p:spPr>
          <a:xfrm>
            <a:off x="1321200" y="15755760"/>
            <a:ext cx="6876000" cy="876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199"/>
              </a:spcAft>
            </a:pPr>
            <a:r>
              <a:rPr lang="en-US" sz="3700" b="1" strike="noStrike" spc="-1" dirty="0">
                <a:solidFill>
                  <a:srgbClr val="000000"/>
                </a:solidFill>
                <a:latin typeface="Arial"/>
              </a:rPr>
              <a:t>Methods and Materials</a:t>
            </a:r>
            <a:endParaRPr lang="en-IN" sz="3700" b="0" strike="noStrike" spc="-1" dirty="0">
              <a:latin typeface="Arial"/>
            </a:endParaRPr>
          </a:p>
          <a:p>
            <a:pPr algn="just"/>
            <a:r>
              <a:rPr lang="en-US" sz="2100" dirty="0"/>
              <a:t>We use multiple factors to authentication in our scheme of design, using two different modes. TIC(Transaction identification codes) and SMS are used to execute the execution. Although in previous approaches to the issue, SMS was used. We are incorporating the latest definition of TIC is the designed method of authenticating a online transaction &amp; user to previous approaches to the problem. TIC codes are used to authenticate the client or user treating as a Next level Perception to authenticate the user/client Codes for TICs are: </a:t>
            </a:r>
            <a:endParaRPr lang="en-US" sz="2100" dirty="0" smtClean="0"/>
          </a:p>
          <a:p>
            <a:pPr algn="just"/>
            <a:endParaRPr lang="en-US" sz="2100" dirty="0"/>
          </a:p>
          <a:p>
            <a:pPr algn="just"/>
            <a:r>
              <a:rPr lang="en-US" sz="2100" dirty="0"/>
              <a:t>*Disseminated to the consumer by a banking institution. </a:t>
            </a:r>
          </a:p>
          <a:p>
            <a:pPr algn="just"/>
            <a:r>
              <a:rPr lang="en-US" sz="2100" dirty="0"/>
              <a:t>*8 bits of Randomly Provoked Codes are accredited to the client/user.</a:t>
            </a:r>
          </a:p>
          <a:p>
            <a:pPr algn="just"/>
            <a:r>
              <a:rPr lang="en-US" sz="2100" dirty="0"/>
              <a:t> *Sophisticated sequences of digits or combinations of binary or mixture of numbers, characters, special symbols may be feasible. </a:t>
            </a:r>
          </a:p>
          <a:p>
            <a:pPr algn="just"/>
            <a:r>
              <a:rPr lang="en-US" sz="2100" dirty="0"/>
              <a:t>*The generated TIC will be used for a single transaction itself</a:t>
            </a:r>
            <a:endParaRPr lang="en-IN" sz="2100" b="0" strike="noStrike" spc="-1" dirty="0"/>
          </a:p>
          <a:p>
            <a:pPr algn="just">
              <a:lnSpc>
                <a:spcPct val="100000"/>
              </a:lnSpc>
            </a:pPr>
            <a:endParaRPr lang="en-IN" sz="2100" b="0" strike="noStrike" spc="-1" dirty="0" smtClean="0">
              <a:latin typeface="Arial"/>
            </a:endParaRPr>
          </a:p>
          <a:p>
            <a:pPr algn="just">
              <a:lnSpc>
                <a:spcPct val="100000"/>
              </a:lnSpc>
            </a:pPr>
            <a:r>
              <a:rPr lang="en-IN" sz="2100" spc="-1" dirty="0" smtClean="0">
                <a:latin typeface="Arial"/>
              </a:rPr>
              <a:t>*</a:t>
            </a:r>
            <a:r>
              <a:rPr lang="en-IN" sz="2100" spc="-1" dirty="0" smtClean="0"/>
              <a:t>Eclipse, JDBC, </a:t>
            </a:r>
            <a:r>
              <a:rPr lang="en-IN" sz="2100" spc="-1" dirty="0" err="1" smtClean="0"/>
              <a:t>Servlets</a:t>
            </a:r>
            <a:r>
              <a:rPr lang="en-IN" sz="2100" spc="-1" dirty="0" smtClean="0"/>
              <a:t>, JSP, HTML and database Technologies were used in the implementation of this system </a:t>
            </a:r>
            <a:endParaRPr lang="en-IN" sz="2100" b="0" strike="noStrike" spc="-1" dirty="0"/>
          </a:p>
        </p:txBody>
      </p:sp>
      <p:sp>
        <p:nvSpPr>
          <p:cNvPr id="49" name="CustomShape 9"/>
          <p:cNvSpPr/>
          <p:nvPr/>
        </p:nvSpPr>
        <p:spPr>
          <a:xfrm>
            <a:off x="10962000" y="5985000"/>
            <a:ext cx="6944760" cy="321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sz="2100" dirty="0"/>
              <a:t>Currently we have multiple factor authentication system in some of the online systems , but here the issue is with the Non MF-Authentication system for which we cannot have a next factor to authenticate or to verify the user or client so in place of that physical factor authentication system or to enhance the current system we are here with TIC (Transaction Identification Code) based Authentication system which will act as a MF-Authentication </a:t>
            </a:r>
            <a:r>
              <a:rPr lang="en-US" sz="2100" dirty="0" smtClean="0"/>
              <a:t>System</a:t>
            </a:r>
            <a:endParaRPr lang="en-IN" sz="2100" b="0" strike="noStrike" spc="-1" dirty="0"/>
          </a:p>
          <a:p>
            <a:pPr>
              <a:lnSpc>
                <a:spcPct val="100000"/>
              </a:lnSpc>
            </a:pPr>
            <a:endParaRPr lang="en-IN" sz="2100" b="0" strike="noStrike" spc="-1" dirty="0">
              <a:latin typeface="Arial"/>
            </a:endParaRPr>
          </a:p>
          <a:p>
            <a:pPr>
              <a:lnSpc>
                <a:spcPct val="100000"/>
              </a:lnSpc>
            </a:pPr>
            <a:endParaRPr lang="en-IN" sz="2100" b="0" strike="noStrike" spc="-1" dirty="0">
              <a:latin typeface="Arial"/>
            </a:endParaRPr>
          </a:p>
          <a:p>
            <a:pPr>
              <a:lnSpc>
                <a:spcPct val="100000"/>
              </a:lnSpc>
            </a:pPr>
            <a:endParaRPr lang="en-IN" sz="2100" b="0" strike="noStrike" spc="-1" dirty="0">
              <a:latin typeface="Arial"/>
            </a:endParaRPr>
          </a:p>
        </p:txBody>
      </p:sp>
      <p:sp>
        <p:nvSpPr>
          <p:cNvPr id="51" name="CustomShape 11"/>
          <p:cNvSpPr/>
          <p:nvPr/>
        </p:nvSpPr>
        <p:spPr>
          <a:xfrm>
            <a:off x="27893520" y="17754120"/>
            <a:ext cx="7758360" cy="879840"/>
          </a:xfrm>
          <a:prstGeom prst="rect">
            <a:avLst/>
          </a:prstGeom>
          <a:solidFill>
            <a:srgbClr val="840000"/>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Aft>
                <a:spcPts val="8399"/>
              </a:spcAft>
            </a:pPr>
            <a:r>
              <a:rPr lang="en-US" sz="3700" b="1" strike="noStrike" spc="-1">
                <a:solidFill>
                  <a:srgbClr val="FFFFFF"/>
                </a:solidFill>
                <a:latin typeface="Arial"/>
              </a:rPr>
              <a:t>References and Affiliations</a:t>
            </a:r>
            <a:endParaRPr lang="en-IN" sz="3700" b="0" strike="noStrike" spc="-1">
              <a:latin typeface="Arial"/>
            </a:endParaRPr>
          </a:p>
        </p:txBody>
      </p:sp>
      <p:sp>
        <p:nvSpPr>
          <p:cNvPr id="52" name="CustomShape 12"/>
          <p:cNvSpPr/>
          <p:nvPr/>
        </p:nvSpPr>
        <p:spPr>
          <a:xfrm>
            <a:off x="10962000" y="14995800"/>
            <a:ext cx="7181984" cy="36384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900" b="0" strike="noStrike" spc="-1" dirty="0" smtClean="0">
              <a:latin typeface="Arial"/>
            </a:endParaRPr>
          </a:p>
          <a:p>
            <a:pPr>
              <a:lnSpc>
                <a:spcPct val="100000"/>
              </a:lnSpc>
            </a:pPr>
            <a:endParaRPr lang="en-IN" sz="1900" b="0" strike="noStrike" spc="-1" dirty="0">
              <a:latin typeface="Arial"/>
            </a:endParaRPr>
          </a:p>
        </p:txBody>
      </p:sp>
      <p:sp>
        <p:nvSpPr>
          <p:cNvPr id="53" name="CustomShape 13"/>
          <p:cNvSpPr/>
          <p:nvPr/>
        </p:nvSpPr>
        <p:spPr>
          <a:xfrm>
            <a:off x="1321200" y="5910840"/>
            <a:ext cx="6876000" cy="876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199"/>
              </a:spcAft>
            </a:pPr>
            <a:r>
              <a:rPr lang="en-US" sz="3700" b="1" strike="noStrike" spc="-1" dirty="0">
                <a:solidFill>
                  <a:srgbClr val="000000"/>
                </a:solidFill>
                <a:latin typeface="Arial"/>
              </a:rPr>
              <a:t>Objective of your </a:t>
            </a:r>
            <a:r>
              <a:rPr lang="en-US" sz="3700" b="1" strike="noStrike" spc="-1" dirty="0" smtClean="0">
                <a:solidFill>
                  <a:srgbClr val="000000"/>
                </a:solidFill>
                <a:latin typeface="Arial"/>
              </a:rPr>
              <a:t>work</a:t>
            </a:r>
          </a:p>
          <a:p>
            <a:pPr algn="just">
              <a:lnSpc>
                <a:spcPct val="100000"/>
              </a:lnSpc>
              <a:spcAft>
                <a:spcPts val="1199"/>
              </a:spcAft>
            </a:pPr>
            <a:r>
              <a:rPr lang="en-IN" sz="2100" spc="-1" dirty="0" smtClean="0">
                <a:solidFill>
                  <a:srgbClr val="000000"/>
                </a:solidFill>
              </a:rPr>
              <a:t>The Main Objective </a:t>
            </a:r>
            <a:r>
              <a:rPr lang="en-IN" sz="2100" dirty="0"/>
              <a:t>of the present work is to provide a highly secure wireless environment for financial web transactions that is simple to use and deploy, that does not require any change in existing wireless networks or protocol. The system is based on Multi-factor Authentication concept to provide secure wireless environment to the users to increase faith of the users in online financial web transactions using mobile devices </a:t>
            </a:r>
            <a:endParaRPr lang="en-IN" sz="2100" dirty="0" smtClean="0"/>
          </a:p>
          <a:p>
            <a:pPr>
              <a:lnSpc>
                <a:spcPct val="100000"/>
              </a:lnSpc>
              <a:spcAft>
                <a:spcPts val="1199"/>
              </a:spcAft>
            </a:pPr>
            <a:endParaRPr lang="en-IN" sz="2100" spc="-1" dirty="0" smtClean="0">
              <a:latin typeface="Arial"/>
            </a:endParaRPr>
          </a:p>
          <a:p>
            <a:pPr>
              <a:lnSpc>
                <a:spcPct val="100000"/>
              </a:lnSpc>
              <a:spcAft>
                <a:spcPts val="1199"/>
              </a:spcAft>
            </a:pPr>
            <a:r>
              <a:rPr lang="en-US" sz="3700" b="1" strike="noStrike" spc="-1" dirty="0" smtClean="0">
                <a:solidFill>
                  <a:srgbClr val="000000"/>
                </a:solidFill>
                <a:latin typeface="Arial"/>
              </a:rPr>
              <a:t>Origin of your proposal</a:t>
            </a:r>
            <a:endParaRPr lang="en-IN" sz="3700" b="0" strike="noStrike" spc="-1" dirty="0" smtClean="0">
              <a:latin typeface="Arial"/>
            </a:endParaRPr>
          </a:p>
          <a:p>
            <a:pPr algn="just">
              <a:lnSpc>
                <a:spcPct val="100000"/>
              </a:lnSpc>
            </a:pPr>
            <a:r>
              <a:rPr lang="en-US" sz="2100" dirty="0" smtClean="0"/>
              <a:t>The most straightforward sort of confirmation strategy is single-factor authentication. Two-factor-Authentication consists of single-factor-authentication and a other factor of authentication, such as a mobile device, using only something he or she owns, As this two systems are having an attacks which are effecting the credibility of the entire system. Multi Factor Security protocol is precisely the next level security authentication system where we can authenticate the user or verify the user in multiple factors of security in-order to achieve enhanced security system.</a:t>
            </a:r>
            <a:endParaRPr lang="en-IN" sz="2100" b="0" strike="noStrike" spc="-1" dirty="0"/>
          </a:p>
          <a:p>
            <a:pPr>
              <a:lnSpc>
                <a:spcPct val="100000"/>
              </a:lnSpc>
            </a:pPr>
            <a:endParaRPr lang="en-IN" sz="2100" b="0" strike="noStrike" spc="-1" dirty="0">
              <a:latin typeface="Arial"/>
            </a:endParaRPr>
          </a:p>
        </p:txBody>
      </p:sp>
      <p:sp>
        <p:nvSpPr>
          <p:cNvPr id="54" name="CustomShape 14"/>
          <p:cNvSpPr/>
          <p:nvPr/>
        </p:nvSpPr>
        <p:spPr>
          <a:xfrm>
            <a:off x="28308240" y="19190160"/>
            <a:ext cx="6548760" cy="59968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601"/>
              </a:spcAft>
            </a:pPr>
            <a:r>
              <a:rPr lang="en-US" sz="2400" b="1" strike="noStrike" spc="-1" dirty="0" smtClean="0">
                <a:solidFill>
                  <a:srgbClr val="000000"/>
                </a:solidFill>
                <a:latin typeface="Arial"/>
              </a:rPr>
              <a:t>References</a:t>
            </a:r>
          </a:p>
          <a:p>
            <a:pPr algn="just">
              <a:spcAft>
                <a:spcPts val="601"/>
              </a:spcAft>
            </a:pPr>
            <a:r>
              <a:rPr lang="en-US" dirty="0" smtClean="0"/>
              <a:t>[1]</a:t>
            </a:r>
            <a:r>
              <a:rPr lang="en-US" dirty="0" err="1" smtClean="0"/>
              <a:t>Sameer</a:t>
            </a:r>
            <a:r>
              <a:rPr lang="en-US" dirty="0" smtClean="0"/>
              <a:t> </a:t>
            </a:r>
            <a:r>
              <a:rPr lang="en-US" dirty="0"/>
              <a:t>Saxena1 , </a:t>
            </a:r>
            <a:r>
              <a:rPr lang="en-US" dirty="0" err="1"/>
              <a:t>Sonali</a:t>
            </a:r>
            <a:r>
              <a:rPr lang="en-US" dirty="0"/>
              <a:t> Vyas2 , B. Suresh Kumar3 , </a:t>
            </a:r>
            <a:r>
              <a:rPr lang="en-US" dirty="0" err="1"/>
              <a:t>Shaurya</a:t>
            </a:r>
            <a:r>
              <a:rPr lang="en-US" dirty="0"/>
              <a:t> Gupta, ”Survey on Online Electronic </a:t>
            </a:r>
            <a:r>
              <a:rPr lang="en-US" dirty="0" err="1"/>
              <a:t>Paymentss</a:t>
            </a:r>
            <a:r>
              <a:rPr lang="en-US" dirty="0"/>
              <a:t> Security” In Proceedings of the 2019 Amity International Conference on Artificial Intelligence (AICAI), 4-6 Feb. </a:t>
            </a:r>
            <a:r>
              <a:rPr lang="en-US" dirty="0" smtClean="0"/>
              <a:t>2019</a:t>
            </a:r>
          </a:p>
          <a:p>
            <a:pPr algn="just">
              <a:spcAft>
                <a:spcPts val="601"/>
              </a:spcAft>
            </a:pPr>
            <a:r>
              <a:rPr lang="en-US" dirty="0" smtClean="0"/>
              <a:t>[2]</a:t>
            </a:r>
            <a:r>
              <a:rPr lang="en-US" dirty="0" err="1" smtClean="0"/>
              <a:t>Asoke</a:t>
            </a:r>
            <a:r>
              <a:rPr lang="en-US" dirty="0" smtClean="0"/>
              <a:t> </a:t>
            </a:r>
            <a:r>
              <a:rPr lang="en-US" dirty="0" err="1"/>
              <a:t>Nath</a:t>
            </a:r>
            <a:r>
              <a:rPr lang="en-US" dirty="0"/>
              <a:t>, </a:t>
            </a:r>
            <a:r>
              <a:rPr lang="en-US" dirty="0" err="1"/>
              <a:t>Tanushree</a:t>
            </a:r>
            <a:r>
              <a:rPr lang="en-US" dirty="0"/>
              <a:t> </a:t>
            </a:r>
            <a:r>
              <a:rPr lang="en-US" dirty="0" err="1"/>
              <a:t>Mondal</a:t>
            </a:r>
            <a:r>
              <a:rPr lang="en-US" dirty="0"/>
              <a:t> , “Issues and Challenges in Two Factor Authentication Algorithms ”, In Proceedings of the International Journal of Latest Trends in Engineering and Technology , January </a:t>
            </a:r>
            <a:r>
              <a:rPr lang="en-US" dirty="0" smtClean="0"/>
              <a:t>2016</a:t>
            </a:r>
            <a:endParaRPr lang="en-US" dirty="0"/>
          </a:p>
          <a:p>
            <a:pPr algn="just"/>
            <a:r>
              <a:rPr lang="en-US" dirty="0" smtClean="0"/>
              <a:t>[3] Article </a:t>
            </a:r>
            <a:r>
              <a:rPr lang="en-US" dirty="0"/>
              <a:t>on security threats of mobile phones :http://news.zdnet.com/2100-1009_22- 5602919.html.</a:t>
            </a:r>
          </a:p>
          <a:p>
            <a:pPr>
              <a:lnSpc>
                <a:spcPct val="100000"/>
              </a:lnSpc>
              <a:spcAft>
                <a:spcPts val="601"/>
              </a:spcAft>
            </a:pPr>
            <a:endParaRPr lang="en-IN" sz="2400" b="0" strike="noStrike" spc="-1" dirty="0">
              <a:latin typeface="Arial"/>
            </a:endParaRPr>
          </a:p>
          <a:p>
            <a:pPr>
              <a:lnSpc>
                <a:spcPct val="100000"/>
              </a:lnSpc>
              <a:spcAft>
                <a:spcPts val="601"/>
              </a:spcAft>
            </a:pPr>
            <a:r>
              <a:rPr lang="en-US" sz="2400" b="1" strike="noStrike" spc="-1" dirty="0" smtClean="0">
                <a:solidFill>
                  <a:srgbClr val="000000"/>
                </a:solidFill>
                <a:latin typeface="Arial"/>
              </a:rPr>
              <a:t>Acknowledgements</a:t>
            </a:r>
            <a:endParaRPr lang="en-IN" sz="2400" b="0" strike="noStrike" spc="-1" dirty="0">
              <a:latin typeface="Arial"/>
            </a:endParaRPr>
          </a:p>
          <a:p>
            <a:pPr algn="just"/>
            <a:r>
              <a:rPr lang="en-US" dirty="0">
                <a:latin typeface="Calibri" pitchFamily="34" charset="0"/>
                <a:cs typeface="Calibri" pitchFamily="34" charset="0"/>
              </a:rPr>
              <a:t>Our sincere thanks to </a:t>
            </a:r>
            <a:r>
              <a:rPr lang="en-US" b="1" dirty="0">
                <a:latin typeface="Calibri" pitchFamily="34" charset="0"/>
                <a:cs typeface="Calibri" pitchFamily="34" charset="0"/>
              </a:rPr>
              <a:t>Dr</a:t>
            </a:r>
            <a:r>
              <a:rPr lang="en-US" b="1" dirty="0" smtClean="0">
                <a:latin typeface="Calibri" pitchFamily="34" charset="0"/>
                <a:cs typeface="Calibri" pitchFamily="34" charset="0"/>
              </a:rPr>
              <a:t>. K.V.D </a:t>
            </a:r>
            <a:r>
              <a:rPr lang="en-US" b="1" dirty="0" err="1">
                <a:latin typeface="Calibri" pitchFamily="34" charset="0"/>
                <a:cs typeface="Calibri" pitchFamily="34" charset="0"/>
              </a:rPr>
              <a:t>Kiran</a:t>
            </a:r>
            <a:r>
              <a:rPr lang="en-US" b="1" dirty="0">
                <a:latin typeface="Calibri" pitchFamily="34" charset="0"/>
                <a:cs typeface="Calibri" pitchFamily="34" charset="0"/>
              </a:rPr>
              <a:t> </a:t>
            </a:r>
            <a:r>
              <a:rPr lang="en-US" dirty="0">
                <a:latin typeface="Calibri" pitchFamily="34" charset="0"/>
                <a:cs typeface="Calibri" pitchFamily="34" charset="0"/>
              </a:rPr>
              <a:t>for rendering outstanding support throughout the research/project for the successful completion of the work. We express our gratitude to </a:t>
            </a:r>
            <a:r>
              <a:rPr lang="en-US" b="1" dirty="0">
                <a:latin typeface="Calibri" pitchFamily="34" charset="0"/>
                <a:cs typeface="Calibri" pitchFamily="34" charset="0"/>
              </a:rPr>
              <a:t>Dr. V. </a:t>
            </a:r>
            <a:r>
              <a:rPr lang="en-US" b="1" dirty="0" err="1">
                <a:latin typeface="Calibri" pitchFamily="34" charset="0"/>
                <a:cs typeface="Calibri" pitchFamily="34" charset="0"/>
              </a:rPr>
              <a:t>Hari</a:t>
            </a:r>
            <a:r>
              <a:rPr lang="en-US" b="1" dirty="0">
                <a:latin typeface="Calibri" pitchFamily="34" charset="0"/>
                <a:cs typeface="Calibri" pitchFamily="34" charset="0"/>
              </a:rPr>
              <a:t> </a:t>
            </a:r>
            <a:r>
              <a:rPr lang="en-US" b="1" dirty="0" err="1">
                <a:latin typeface="Calibri" pitchFamily="34" charset="0"/>
                <a:cs typeface="Calibri" pitchFamily="34" charset="0"/>
              </a:rPr>
              <a:t>Kiran</a:t>
            </a:r>
            <a:r>
              <a:rPr lang="en-US" b="1" dirty="0">
                <a:latin typeface="Calibri" pitchFamily="34" charset="0"/>
                <a:cs typeface="Calibri" pitchFamily="34" charset="0"/>
              </a:rPr>
              <a:t>,</a:t>
            </a:r>
            <a:r>
              <a:rPr lang="en-US" dirty="0">
                <a:latin typeface="Calibri" pitchFamily="34" charset="0"/>
                <a:cs typeface="Calibri" pitchFamily="34" charset="0"/>
              </a:rPr>
              <a:t> Head of the Department for Computer Science and Engineering for providing us with adequate facilities, ways and means by which we are able to complete this term paperwork.</a:t>
            </a: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
        <p:nvSpPr>
          <p:cNvPr id="55" name="CustomShape 15"/>
          <p:cNvSpPr/>
          <p:nvPr/>
        </p:nvSpPr>
        <p:spPr>
          <a:xfrm>
            <a:off x="18718920" y="5985000"/>
            <a:ext cx="6985440" cy="249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US" sz="2100" dirty="0" smtClean="0"/>
              <a:t>6. By selecting a tic’s from the dropdown of tic’s , the client can embed a tic codes code. </a:t>
            </a:r>
          </a:p>
          <a:p>
            <a:pPr algn="just"/>
            <a:r>
              <a:rPr lang="en-US" sz="2100" dirty="0" smtClean="0"/>
              <a:t>7. After Selecting the tic’s it will move onto the next step where the tic that we have selected is decrypted and user must have a note of this for next step and  tic’s will be different for every transaction.</a:t>
            </a:r>
          </a:p>
          <a:p>
            <a:endParaRPr lang="en-US" sz="2100" dirty="0" smtClean="0"/>
          </a:p>
          <a:p>
            <a:endParaRPr lang="en-IN" sz="2400" dirty="0" smtClean="0"/>
          </a:p>
          <a:p>
            <a:endParaRPr lang="en-US" sz="2400" dirty="0"/>
          </a:p>
          <a:p>
            <a:pPr>
              <a:lnSpc>
                <a:spcPct val="100000"/>
              </a:lnSpc>
            </a:pPr>
            <a:endParaRPr lang="en-IN" sz="2100" b="0" strike="noStrike" spc="-1" dirty="0">
              <a:latin typeface="Arial"/>
            </a:endParaRPr>
          </a:p>
        </p:txBody>
      </p:sp>
      <p:sp>
        <p:nvSpPr>
          <p:cNvPr id="56" name="CustomShape 16"/>
          <p:cNvSpPr/>
          <p:nvPr/>
        </p:nvSpPr>
        <p:spPr>
          <a:xfrm>
            <a:off x="10727160" y="14241760"/>
            <a:ext cx="6944760" cy="43924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7200" algn="just">
              <a:buAutoNum type="arabicPeriod"/>
            </a:pPr>
            <a:r>
              <a:rPr lang="en-US" sz="2100" dirty="0" smtClean="0"/>
              <a:t>Initially </a:t>
            </a:r>
            <a:r>
              <a:rPr lang="en-US" sz="2100" dirty="0"/>
              <a:t>the client will receive a list of tic’s along with the login credentials respectively from their banking institution. </a:t>
            </a:r>
            <a:endParaRPr lang="en-US" sz="2100" dirty="0" smtClean="0"/>
          </a:p>
          <a:p>
            <a:pPr marL="457200" indent="-457200" algn="just">
              <a:buFontTx/>
              <a:buAutoNum type="arabicPeriod"/>
            </a:pPr>
            <a:r>
              <a:rPr lang="en-US" sz="2100" dirty="0"/>
              <a:t>Basic authentication of a Web-based user-id/password is to validate the client-user by the Authentication Server/System.</a:t>
            </a:r>
          </a:p>
          <a:p>
            <a:pPr marL="457200" indent="-457200" algn="just">
              <a:buFontTx/>
              <a:buAutoNum type="arabicPeriod"/>
            </a:pPr>
            <a:r>
              <a:rPr lang="en-US" sz="2100" dirty="0"/>
              <a:t>A </a:t>
            </a:r>
            <a:r>
              <a:rPr lang="en-US" sz="2100" dirty="0" smtClean="0"/>
              <a:t> Bank </a:t>
            </a:r>
            <a:r>
              <a:rPr lang="en-US" sz="2100" dirty="0"/>
              <a:t>Verification Worker can approve the username and secret key. The client will get a decision screen after client affirmation to continue to promote to the next step. </a:t>
            </a:r>
            <a:endParaRPr lang="en-US" sz="2100" dirty="0" smtClean="0"/>
          </a:p>
          <a:p>
            <a:pPr marL="457200" indent="-457200" algn="just">
              <a:buFontTx/>
              <a:buAutoNum type="arabicPeriod"/>
            </a:pPr>
            <a:r>
              <a:rPr lang="en-US" sz="2100" dirty="0" smtClean="0"/>
              <a:t>After successful logged in user will be prompted with a Greeting Quote. A session key is also produced by this phase.</a:t>
            </a:r>
          </a:p>
          <a:p>
            <a:pPr marL="457200" indent="-457200">
              <a:buFontTx/>
              <a:buAutoNum type="arabicPeriod"/>
            </a:pPr>
            <a:endParaRPr lang="en-US" sz="2100" dirty="0"/>
          </a:p>
          <a:p>
            <a:pPr marL="457200" indent="-457200">
              <a:buAutoNum type="arabicPeriod"/>
            </a:pPr>
            <a:endParaRPr lang="en-US" sz="2400" dirty="0"/>
          </a:p>
          <a:p>
            <a:pPr>
              <a:lnSpc>
                <a:spcPct val="100000"/>
              </a:lnSpc>
            </a:pPr>
            <a:endParaRPr lang="en-IN" sz="2100" b="0" strike="noStrike" spc="-1" dirty="0">
              <a:latin typeface="Arial"/>
            </a:endParaRPr>
          </a:p>
        </p:txBody>
      </p:sp>
      <p:sp>
        <p:nvSpPr>
          <p:cNvPr id="57" name="CustomShape 17"/>
          <p:cNvSpPr/>
          <p:nvPr/>
        </p:nvSpPr>
        <p:spPr>
          <a:xfrm>
            <a:off x="47536200" y="37738080"/>
            <a:ext cx="2422080" cy="4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Aft>
                <a:spcPts val="601"/>
              </a:spcAft>
            </a:pPr>
            <a:r>
              <a:rPr lang="en-US" sz="1800" b="0" strike="noStrike" spc="-1">
                <a:solidFill>
                  <a:srgbClr val="000000"/>
                </a:solidFill>
                <a:latin typeface="Calibri"/>
              </a:rPr>
              <a:t>Printed by ConferencePosters.ca</a:t>
            </a: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p:txBody>
      </p:sp>
      <p:sp>
        <p:nvSpPr>
          <p:cNvPr id="58" name="CustomShape 18"/>
          <p:cNvSpPr/>
          <p:nvPr/>
        </p:nvSpPr>
        <p:spPr>
          <a:xfrm>
            <a:off x="10871176" y="9129192"/>
            <a:ext cx="54313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800"/>
              </a:spcAft>
            </a:pPr>
            <a:r>
              <a:rPr lang="en-US" sz="2400" b="1" strike="noStrike" spc="-1" dirty="0">
                <a:solidFill>
                  <a:srgbClr val="000000"/>
                </a:solidFill>
                <a:latin typeface="+mj-lt"/>
              </a:rPr>
              <a:t>Figure </a:t>
            </a:r>
            <a:r>
              <a:rPr lang="en-US" sz="2400" b="1" strike="noStrike" spc="-1" dirty="0" smtClean="0">
                <a:solidFill>
                  <a:srgbClr val="000000"/>
                </a:solidFill>
                <a:latin typeface="+mj-lt"/>
              </a:rPr>
              <a:t>1: Proposed Protocol</a:t>
            </a:r>
            <a:endParaRPr lang="en-IN" sz="2400" b="0" strike="noStrike" spc="-1" dirty="0">
              <a:latin typeface="+mj-lt"/>
            </a:endParaRPr>
          </a:p>
        </p:txBody>
      </p:sp>
      <p:sp>
        <p:nvSpPr>
          <p:cNvPr id="59" name="Line 19"/>
          <p:cNvSpPr/>
          <p:nvPr/>
        </p:nvSpPr>
        <p:spPr>
          <a:xfrm>
            <a:off x="904320" y="5450040"/>
            <a:ext cx="7790760" cy="3960"/>
          </a:xfrm>
          <a:prstGeom prst="line">
            <a:avLst/>
          </a:prstGeom>
          <a:ln w="88920">
            <a:solidFill>
              <a:schemeClr val="bg2">
                <a:lumMod val="75000"/>
              </a:schemeClr>
            </a:solidFill>
            <a:round/>
          </a:ln>
        </p:spPr>
        <p:style>
          <a:lnRef idx="2">
            <a:schemeClr val="accent1"/>
          </a:lnRef>
          <a:fillRef idx="0">
            <a:schemeClr val="accent1"/>
          </a:fillRef>
          <a:effectRef idx="1">
            <a:schemeClr val="accent1"/>
          </a:effectRef>
          <a:fontRef idx="minor"/>
        </p:style>
      </p:sp>
      <p:sp>
        <p:nvSpPr>
          <p:cNvPr id="60" name="Line 20"/>
          <p:cNvSpPr/>
          <p:nvPr/>
        </p:nvSpPr>
        <p:spPr>
          <a:xfrm>
            <a:off x="10523880" y="5454000"/>
            <a:ext cx="15544800" cy="1800"/>
          </a:xfrm>
          <a:prstGeom prst="line">
            <a:avLst/>
          </a:prstGeom>
          <a:ln w="88920">
            <a:solidFill>
              <a:schemeClr val="bg2">
                <a:lumMod val="75000"/>
              </a:schemeClr>
            </a:solidFill>
            <a:round/>
          </a:ln>
        </p:spPr>
        <p:style>
          <a:lnRef idx="2">
            <a:schemeClr val="accent1"/>
          </a:lnRef>
          <a:fillRef idx="0">
            <a:schemeClr val="accent1"/>
          </a:fillRef>
          <a:effectRef idx="1">
            <a:schemeClr val="accent1"/>
          </a:effectRef>
          <a:fontRef idx="minor"/>
        </p:style>
      </p:sp>
      <p:sp>
        <p:nvSpPr>
          <p:cNvPr id="61" name="Line 21"/>
          <p:cNvSpPr/>
          <p:nvPr/>
        </p:nvSpPr>
        <p:spPr>
          <a:xfrm>
            <a:off x="904320" y="15291000"/>
            <a:ext cx="7790760" cy="2160"/>
          </a:xfrm>
          <a:prstGeom prst="line">
            <a:avLst/>
          </a:prstGeom>
          <a:ln w="88920">
            <a:solidFill>
              <a:schemeClr val="bg2">
                <a:lumMod val="75000"/>
              </a:schemeClr>
            </a:solidFill>
            <a:round/>
          </a:ln>
        </p:spPr>
        <p:style>
          <a:lnRef idx="2">
            <a:schemeClr val="accent1"/>
          </a:lnRef>
          <a:fillRef idx="0">
            <a:schemeClr val="accent1"/>
          </a:fillRef>
          <a:effectRef idx="1">
            <a:schemeClr val="accent1"/>
          </a:effectRef>
          <a:fontRef idx="minor"/>
        </p:style>
      </p:sp>
      <p:sp>
        <p:nvSpPr>
          <p:cNvPr id="62" name="Line 22"/>
          <p:cNvSpPr/>
          <p:nvPr/>
        </p:nvSpPr>
        <p:spPr>
          <a:xfrm flipV="1">
            <a:off x="27893160" y="18637200"/>
            <a:ext cx="7758720" cy="22320"/>
          </a:xfrm>
          <a:prstGeom prst="line">
            <a:avLst/>
          </a:prstGeom>
          <a:ln w="88920">
            <a:solidFill>
              <a:schemeClr val="bg2">
                <a:lumMod val="75000"/>
              </a:schemeClr>
            </a:solidFill>
            <a:round/>
          </a:ln>
        </p:spPr>
        <p:style>
          <a:lnRef idx="2">
            <a:schemeClr val="accent1"/>
          </a:lnRef>
          <a:fillRef idx="0">
            <a:schemeClr val="accent1"/>
          </a:fillRef>
          <a:effectRef idx="1">
            <a:schemeClr val="accent1"/>
          </a:effectRef>
          <a:fontRef idx="minor"/>
        </p:style>
      </p:sp>
      <p:sp>
        <p:nvSpPr>
          <p:cNvPr id="63" name="Line 23"/>
          <p:cNvSpPr/>
          <p:nvPr/>
        </p:nvSpPr>
        <p:spPr>
          <a:xfrm>
            <a:off x="27893160" y="5451480"/>
            <a:ext cx="7758720" cy="1800"/>
          </a:xfrm>
          <a:prstGeom prst="line">
            <a:avLst/>
          </a:prstGeom>
          <a:ln w="88920">
            <a:solidFill>
              <a:schemeClr val="bg2">
                <a:lumMod val="75000"/>
              </a:schemeClr>
            </a:solidFill>
            <a:round/>
          </a:ln>
        </p:spPr>
        <p:style>
          <a:lnRef idx="2">
            <a:schemeClr val="accent1"/>
          </a:lnRef>
          <a:fillRef idx="0">
            <a:schemeClr val="accent1"/>
          </a:fillRef>
          <a:effectRef idx="1">
            <a:schemeClr val="accent1"/>
          </a:effectRef>
          <a:fontRef idx="minor"/>
        </p:style>
      </p:sp>
      <p:sp>
        <p:nvSpPr>
          <p:cNvPr id="64" name="CustomShape 24"/>
          <p:cNvSpPr/>
          <p:nvPr/>
        </p:nvSpPr>
        <p:spPr>
          <a:xfrm>
            <a:off x="47028240" y="37738080"/>
            <a:ext cx="3669840" cy="66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Aft>
                <a:spcPts val="601"/>
              </a:spcAft>
            </a:pPr>
            <a:r>
              <a:rPr lang="en-US" sz="1800" b="0" strike="noStrike" spc="-1">
                <a:solidFill>
                  <a:srgbClr val="000000"/>
                </a:solidFill>
                <a:latin typeface="Calibri"/>
              </a:rPr>
              <a:t>Printed by ConferencePosters.ca</a:t>
            </a: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p:txBody>
      </p:sp>
      <p:sp>
        <p:nvSpPr>
          <p:cNvPr id="65" name="CustomShape 25"/>
          <p:cNvSpPr/>
          <p:nvPr/>
        </p:nvSpPr>
        <p:spPr>
          <a:xfrm>
            <a:off x="47180520" y="37915920"/>
            <a:ext cx="3669840" cy="66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Aft>
                <a:spcPts val="601"/>
              </a:spcAft>
            </a:pPr>
            <a:r>
              <a:rPr lang="en-US" sz="1800" b="0" strike="noStrike" spc="-1">
                <a:solidFill>
                  <a:srgbClr val="000000"/>
                </a:solidFill>
                <a:latin typeface="Calibri"/>
              </a:rPr>
              <a:t>Printed by ConferencePosters.ca</a:t>
            </a: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p:txBody>
      </p:sp>
      <p:sp>
        <p:nvSpPr>
          <p:cNvPr id="66" name="CustomShape 26"/>
          <p:cNvSpPr/>
          <p:nvPr/>
        </p:nvSpPr>
        <p:spPr>
          <a:xfrm>
            <a:off x="47332800" y="38093760"/>
            <a:ext cx="3669840" cy="66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Aft>
                <a:spcPts val="601"/>
              </a:spcAft>
            </a:pPr>
            <a:r>
              <a:rPr lang="en-US" sz="1800" b="0" strike="noStrike" spc="-1">
                <a:solidFill>
                  <a:srgbClr val="000000"/>
                </a:solidFill>
                <a:latin typeface="Calibri"/>
              </a:rPr>
              <a:t>Printed by ConferencePosters.ca</a:t>
            </a: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a:p>
            <a:pPr algn="r">
              <a:lnSpc>
                <a:spcPct val="100000"/>
              </a:lnSpc>
            </a:pPr>
            <a:endParaRPr lang="en-IN" sz="1800" b="0" strike="noStrike" spc="-1">
              <a:latin typeface="Arial"/>
            </a:endParaRPr>
          </a:p>
        </p:txBody>
      </p:sp>
      <p:sp>
        <p:nvSpPr>
          <p:cNvPr id="67" name="CustomShape 27"/>
          <p:cNvSpPr/>
          <p:nvPr/>
        </p:nvSpPr>
        <p:spPr>
          <a:xfrm>
            <a:off x="-7502040" y="599760"/>
            <a:ext cx="6612480" cy="1060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5000" b="0" strike="noStrike" spc="-1">
                <a:solidFill>
                  <a:srgbClr val="000000"/>
                </a:solidFill>
                <a:latin typeface="Calibri"/>
              </a:rPr>
              <a:t>THIS POSTER TEMPLATE</a:t>
            </a:r>
            <a:r>
              <a:t/>
            </a:r>
            <a:br/>
            <a:r>
              <a:rPr lang="en-US" sz="5000" b="0" strike="noStrike" spc="-1">
                <a:solidFill>
                  <a:srgbClr val="000000"/>
                </a:solidFill>
                <a:latin typeface="Calibri"/>
              </a:rPr>
              <a:t>IS CREATED AT 66.6%.</a:t>
            </a:r>
            <a:endParaRPr lang="en-IN" sz="5000" b="0" strike="noStrike" spc="-1">
              <a:latin typeface="Arial"/>
            </a:endParaRPr>
          </a:p>
          <a:p>
            <a:pPr>
              <a:lnSpc>
                <a:spcPct val="100000"/>
              </a:lnSpc>
            </a:pPr>
            <a:endParaRPr lang="en-IN" sz="5000" b="0" strike="noStrike" spc="-1">
              <a:latin typeface="Arial"/>
            </a:endParaRPr>
          </a:p>
          <a:p>
            <a:pPr>
              <a:lnSpc>
                <a:spcPct val="100000"/>
              </a:lnSpc>
            </a:pPr>
            <a:r>
              <a:rPr lang="en-US" sz="4400" b="0" strike="noStrike" spc="-1">
                <a:solidFill>
                  <a:srgbClr val="000000"/>
                </a:solidFill>
                <a:latin typeface="Calibri"/>
              </a:rPr>
              <a:t>When using Bitmap Images (.JPG, .BMP, .TIF, .PNG), make sure they are at least 450dpi at 100%. If they are smaller than this they may come out pixelated on your printed poster.  </a:t>
            </a:r>
            <a:endParaRPr lang="en-IN" sz="4400" b="0" strike="noStrike" spc="-1">
              <a:latin typeface="Arial"/>
            </a:endParaRPr>
          </a:p>
          <a:p>
            <a:pPr>
              <a:lnSpc>
                <a:spcPct val="100000"/>
              </a:lnSpc>
            </a:pPr>
            <a:endParaRPr lang="en-IN" sz="4400" b="0" strike="noStrike" spc="-1">
              <a:latin typeface="Arial"/>
            </a:endParaRPr>
          </a:p>
          <a:p>
            <a:pPr>
              <a:lnSpc>
                <a:spcPct val="100000"/>
              </a:lnSpc>
            </a:pPr>
            <a:endParaRPr lang="en-IN" sz="4400" b="0" strike="noStrike" spc="-1">
              <a:latin typeface="Arial"/>
            </a:endParaRPr>
          </a:p>
          <a:p>
            <a:pPr>
              <a:lnSpc>
                <a:spcPct val="100000"/>
              </a:lnSpc>
            </a:pPr>
            <a:endParaRPr lang="en-IN" sz="4400" b="0" strike="noStrike" spc="-1">
              <a:latin typeface="Arial"/>
            </a:endParaRPr>
          </a:p>
        </p:txBody>
      </p:sp>
      <p:sp>
        <p:nvSpPr>
          <p:cNvPr id="68" name="CustomShape 28"/>
          <p:cNvSpPr/>
          <p:nvPr/>
        </p:nvSpPr>
        <p:spPr>
          <a:xfrm>
            <a:off x="10871176" y="18706256"/>
            <a:ext cx="54313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800"/>
              </a:spcAft>
            </a:pPr>
            <a:r>
              <a:rPr lang="en-US" sz="2400" b="1" strike="noStrike" spc="-1" dirty="0">
                <a:solidFill>
                  <a:srgbClr val="000000"/>
                </a:solidFill>
                <a:latin typeface="+mj-lt"/>
              </a:rPr>
              <a:t>Figure </a:t>
            </a:r>
            <a:r>
              <a:rPr lang="en-US" sz="2400" b="1" strike="noStrike" spc="-1" dirty="0" smtClean="0">
                <a:solidFill>
                  <a:srgbClr val="000000"/>
                </a:solidFill>
                <a:latin typeface="+mj-lt"/>
              </a:rPr>
              <a:t>2 : User Authentication</a:t>
            </a:r>
            <a:r>
              <a:rPr lang="en-US" sz="2400" b="1" strike="noStrike" spc="-1" dirty="0" smtClean="0">
                <a:solidFill>
                  <a:srgbClr val="000000"/>
                </a:solidFill>
                <a:latin typeface="Arial"/>
              </a:rPr>
              <a:t> </a:t>
            </a:r>
            <a:endParaRPr lang="en-IN" sz="2400" b="0" strike="noStrike" spc="-1" dirty="0">
              <a:latin typeface="Arial"/>
            </a:endParaRPr>
          </a:p>
        </p:txBody>
      </p:sp>
      <p:sp>
        <p:nvSpPr>
          <p:cNvPr id="70" name="CustomShape 30"/>
          <p:cNvSpPr/>
          <p:nvPr/>
        </p:nvSpPr>
        <p:spPr>
          <a:xfrm>
            <a:off x="10962000" y="23802120"/>
            <a:ext cx="5431320" cy="13128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IN" sz="2100" dirty="0" smtClean="0"/>
              <a:t>5. Client has a choice of Credit card or Electronic Transfer method. Client can choose any of these.</a:t>
            </a:r>
            <a:endParaRPr lang="en-IN" sz="2100" b="0" strike="noStrike" spc="-1" dirty="0">
              <a:latin typeface="Arial"/>
            </a:endParaRPr>
          </a:p>
        </p:txBody>
      </p:sp>
      <p:sp>
        <p:nvSpPr>
          <p:cNvPr id="73" name="CustomShape 33"/>
          <p:cNvSpPr/>
          <p:nvPr/>
        </p:nvSpPr>
        <p:spPr>
          <a:xfrm>
            <a:off x="18648040" y="12513568"/>
            <a:ext cx="6944760" cy="12961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r>
              <a:rPr lang="en-IN" sz="2100" dirty="0" smtClean="0"/>
              <a:t>8. User has to Fill his Tic code in the forms of service-now, where an event will be triggered followed by the generation of One time password for the Transaction</a:t>
            </a:r>
          </a:p>
          <a:p>
            <a:endParaRPr lang="en-US" sz="2100" dirty="0"/>
          </a:p>
          <a:p>
            <a:r>
              <a:rPr lang="en-US" sz="2400" dirty="0" smtClean="0"/>
              <a:t> </a:t>
            </a:r>
            <a:endParaRPr lang="en-US" sz="2400" dirty="0"/>
          </a:p>
          <a:p>
            <a:pPr>
              <a:lnSpc>
                <a:spcPct val="100000"/>
              </a:lnSpc>
            </a:pPr>
            <a:endParaRPr lang="en-IN" sz="2100" b="0" strike="noStrike" spc="-1" dirty="0">
              <a:latin typeface="Arial"/>
            </a:endParaRPr>
          </a:p>
        </p:txBody>
      </p:sp>
      <p:sp>
        <p:nvSpPr>
          <p:cNvPr id="74" name="CustomShape 34"/>
          <p:cNvSpPr/>
          <p:nvPr/>
        </p:nvSpPr>
        <p:spPr>
          <a:xfrm>
            <a:off x="18759600" y="7977064"/>
            <a:ext cx="5431320" cy="4631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800"/>
              </a:spcAft>
            </a:pPr>
            <a:r>
              <a:rPr lang="en-US" sz="2400" b="1" strike="noStrike" spc="-1" dirty="0">
                <a:solidFill>
                  <a:srgbClr val="000000"/>
                </a:solidFill>
                <a:latin typeface="+mj-lt"/>
              </a:rPr>
              <a:t>Figure </a:t>
            </a:r>
            <a:r>
              <a:rPr lang="en-US" sz="2400" b="1" strike="noStrike" spc="-1" dirty="0" smtClean="0">
                <a:solidFill>
                  <a:srgbClr val="000000"/>
                </a:solidFill>
                <a:latin typeface="+mj-lt"/>
              </a:rPr>
              <a:t>3 : Merchant Authentication</a:t>
            </a:r>
            <a:endParaRPr lang="en-IN" sz="2400" b="0" strike="noStrike" spc="-1" dirty="0">
              <a:latin typeface="+mj-lt"/>
            </a:endParaRPr>
          </a:p>
        </p:txBody>
      </p:sp>
      <p:sp>
        <p:nvSpPr>
          <p:cNvPr id="75" name="CustomShape 35"/>
          <p:cNvSpPr/>
          <p:nvPr/>
        </p:nvSpPr>
        <p:spPr>
          <a:xfrm>
            <a:off x="18720048" y="13665696"/>
            <a:ext cx="54313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800"/>
              </a:spcAft>
            </a:pPr>
            <a:r>
              <a:rPr lang="en-IN" sz="2400" b="1" spc="-1" dirty="0" smtClean="0">
                <a:solidFill>
                  <a:srgbClr val="000000"/>
                </a:solidFill>
                <a:latin typeface="+mj-lt"/>
              </a:rPr>
              <a:t>Service-Now Forms</a:t>
            </a:r>
            <a:endParaRPr lang="en-IN" sz="2400" b="0" strike="noStrike" spc="-1" dirty="0">
              <a:latin typeface="+mj-lt"/>
            </a:endParaRPr>
          </a:p>
        </p:txBody>
      </p:sp>
      <p:sp>
        <p:nvSpPr>
          <p:cNvPr id="77" name="CustomShape 37"/>
          <p:cNvSpPr/>
          <p:nvPr/>
        </p:nvSpPr>
        <p:spPr>
          <a:xfrm>
            <a:off x="18759600" y="21526200"/>
            <a:ext cx="7449280" cy="33727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900" b="0" strike="noStrike" spc="-1" dirty="0" smtClean="0">
              <a:latin typeface="Arial"/>
            </a:endParaRPr>
          </a:p>
          <a:p>
            <a:pPr>
              <a:lnSpc>
                <a:spcPct val="100000"/>
              </a:lnSpc>
            </a:pPr>
            <a:endParaRPr lang="en-IN" sz="1900" b="0" strike="noStrike" spc="-1" dirty="0">
              <a:latin typeface="Arial"/>
            </a:endParaRPr>
          </a:p>
        </p:txBody>
      </p:sp>
      <p:sp>
        <p:nvSpPr>
          <p:cNvPr id="78" name="CustomShape 38"/>
          <p:cNvSpPr/>
          <p:nvPr/>
        </p:nvSpPr>
        <p:spPr>
          <a:xfrm>
            <a:off x="18648040" y="17338104"/>
            <a:ext cx="6944760" cy="29523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IN" sz="2100" spc="-1" dirty="0" smtClean="0">
                <a:solidFill>
                  <a:srgbClr val="000000"/>
                </a:solidFill>
                <a:latin typeface="Arial"/>
              </a:rPr>
              <a:t>9. The One Time Password will be sent to user’s mail id </a:t>
            </a:r>
          </a:p>
          <a:p>
            <a:pPr algn="just">
              <a:lnSpc>
                <a:spcPct val="100000"/>
              </a:lnSpc>
            </a:pPr>
            <a:r>
              <a:rPr lang="en-IN" sz="2100" spc="-1" dirty="0" smtClean="0">
                <a:solidFill>
                  <a:srgbClr val="000000"/>
                </a:solidFill>
                <a:latin typeface="Arial"/>
              </a:rPr>
              <a:t>&amp; the user has to enter the OTP to complete the Transaction.</a:t>
            </a:r>
          </a:p>
          <a:p>
            <a:pPr algn="just"/>
            <a:r>
              <a:rPr lang="en-IN" sz="2100" spc="-1" dirty="0" smtClean="0">
                <a:solidFill>
                  <a:srgbClr val="000000"/>
                </a:solidFill>
                <a:latin typeface="Arial"/>
              </a:rPr>
              <a:t>10. </a:t>
            </a:r>
            <a:r>
              <a:rPr lang="en-US" sz="2100" dirty="0" smtClean="0"/>
              <a:t>Here </a:t>
            </a:r>
            <a:r>
              <a:rPr lang="en-US" sz="2100" dirty="0"/>
              <a:t>now the at the user end through the smart gadget or PDA’s the user will prove himself by the a way of </a:t>
            </a:r>
            <a:r>
              <a:rPr lang="en-US" sz="2100" dirty="0" smtClean="0"/>
              <a:t>email </a:t>
            </a:r>
            <a:r>
              <a:rPr lang="en-US" sz="2100" dirty="0"/>
              <a:t>type of authentication. </a:t>
            </a:r>
            <a:r>
              <a:rPr lang="en-US" sz="2100" dirty="0" smtClean="0"/>
              <a:t>The </a:t>
            </a:r>
            <a:r>
              <a:rPr lang="en-US" sz="2100" dirty="0"/>
              <a:t>server will notify the user of the status of the </a:t>
            </a:r>
            <a:r>
              <a:rPr lang="en-US" sz="2100" dirty="0" smtClean="0"/>
              <a:t>transaction</a:t>
            </a:r>
          </a:p>
          <a:p>
            <a:endParaRPr lang="en-US" sz="2100" dirty="0" smtClean="0"/>
          </a:p>
          <a:p>
            <a:r>
              <a:rPr lang="en-IN" sz="2400" b="1" dirty="0" smtClean="0">
                <a:latin typeface="+mj-lt"/>
              </a:rPr>
              <a:t>Screenshot Of OTP Mail</a:t>
            </a:r>
            <a:endParaRPr lang="en-US" sz="2400" b="1" dirty="0" smtClean="0">
              <a:latin typeface="+mj-lt"/>
            </a:endParaRPr>
          </a:p>
          <a:p>
            <a:endParaRPr lang="en-IN" sz="2100" dirty="0"/>
          </a:p>
          <a:p>
            <a:endParaRPr lang="en-US" sz="2100" dirty="0" smtClean="0"/>
          </a:p>
          <a:p>
            <a:endParaRPr lang="en-US" sz="2100" dirty="0" smtClean="0"/>
          </a:p>
          <a:p>
            <a:endParaRPr lang="en-IN" sz="2100" dirty="0"/>
          </a:p>
          <a:p>
            <a:endParaRPr lang="en-IN" sz="2100" dirty="0" smtClean="0"/>
          </a:p>
          <a:p>
            <a:endParaRPr lang="en-US" sz="2100" dirty="0"/>
          </a:p>
          <a:p>
            <a:pPr>
              <a:lnSpc>
                <a:spcPct val="100000"/>
              </a:lnSpc>
            </a:pPr>
            <a:endParaRPr lang="en-IN" sz="2100" spc="-1" dirty="0" smtClean="0">
              <a:solidFill>
                <a:srgbClr val="000000"/>
              </a:solidFill>
              <a:latin typeface="Arial"/>
            </a:endParaRPr>
          </a:p>
          <a:p>
            <a:pPr>
              <a:lnSpc>
                <a:spcPct val="100000"/>
              </a:lnSpc>
            </a:pPr>
            <a:endParaRPr lang="en-IN" sz="2100" spc="-1" dirty="0" smtClean="0">
              <a:solidFill>
                <a:srgbClr val="000000"/>
              </a:solidFill>
              <a:latin typeface="Arial"/>
            </a:endParaRPr>
          </a:p>
          <a:p>
            <a:pPr>
              <a:lnSpc>
                <a:spcPct val="100000"/>
              </a:lnSpc>
            </a:pPr>
            <a:endParaRPr lang="en-IN" sz="2400" b="1" spc="-1" dirty="0" smtClean="0">
              <a:solidFill>
                <a:srgbClr val="000000"/>
              </a:solidFill>
              <a:latin typeface="+mj-lt"/>
            </a:endParaRPr>
          </a:p>
        </p:txBody>
      </p:sp>
      <p:sp>
        <p:nvSpPr>
          <p:cNvPr id="79" name="CustomShape 39"/>
          <p:cNvSpPr/>
          <p:nvPr/>
        </p:nvSpPr>
        <p:spPr>
          <a:xfrm>
            <a:off x="849240" y="288000"/>
            <a:ext cx="6062760" cy="3052080"/>
          </a:xfrm>
          <a:prstGeom prst="rect">
            <a:avLst/>
          </a:prstGeom>
          <a:solidFill>
            <a:srgbClr val="FFFFFF"/>
          </a:solidFill>
          <a:ln>
            <a:noFill/>
          </a:ln>
        </p:spPr>
        <p:style>
          <a:lnRef idx="2">
            <a:schemeClr val="accent5">
              <a:shade val="50000"/>
            </a:schemeClr>
          </a:lnRef>
          <a:fillRef idx="1">
            <a:schemeClr val="accent5"/>
          </a:fillRef>
          <a:effectRef idx="0">
            <a:schemeClr val="accent5"/>
          </a:effectRef>
          <a:fontRef idx="minor"/>
        </p:style>
        <p:txBody>
          <a:bodyPr lIns="90000" tIns="45000" rIns="90000" bIns="45000" anchor="ctr" anchorCtr="1">
            <a:noAutofit/>
          </a:bodyPr>
          <a:lstStyle/>
          <a:p>
            <a:pPr algn="ctr">
              <a:lnSpc>
                <a:spcPct val="100000"/>
              </a:lnSpc>
            </a:pPr>
            <a:r>
              <a:rPr lang="en-US" sz="4000" b="0" strike="noStrike" spc="-1">
                <a:solidFill>
                  <a:srgbClr val="FFFFFF"/>
                </a:solidFill>
                <a:latin typeface="Arial"/>
              </a:rPr>
              <a:t>Institute</a:t>
            </a:r>
            <a:r>
              <a:t/>
            </a:r>
            <a:br/>
            <a:r>
              <a:rPr lang="en-US" sz="4000" b="0" strike="noStrike" spc="-1">
                <a:solidFill>
                  <a:srgbClr val="FFFFFF"/>
                </a:solidFill>
                <a:latin typeface="Arial"/>
              </a:rPr>
              <a:t>Logos</a:t>
            </a:r>
            <a:endParaRPr lang="en-IN" sz="4000" b="0" strike="noStrike" spc="-1">
              <a:latin typeface="Arial"/>
            </a:endParaRPr>
          </a:p>
        </p:txBody>
      </p:sp>
      <p:pic>
        <p:nvPicPr>
          <p:cNvPr id="80" name="Picture 79"/>
          <p:cNvPicPr/>
          <p:nvPr/>
        </p:nvPicPr>
        <p:blipFill>
          <a:blip r:embed="rId2" cstate="print"/>
          <a:stretch/>
        </p:blipFill>
        <p:spPr>
          <a:xfrm rot="21546600">
            <a:off x="766440" y="489600"/>
            <a:ext cx="6159960" cy="2774520"/>
          </a:xfrm>
          <a:prstGeom prst="rect">
            <a:avLst/>
          </a:prstGeom>
          <a:ln>
            <a:noFill/>
          </a:ln>
        </p:spPr>
      </p:pic>
      <p:pic>
        <p:nvPicPr>
          <p:cNvPr id="81" name="Picture 80" descr="protocol.png"/>
          <p:cNvPicPr/>
          <p:nvPr/>
        </p:nvPicPr>
        <p:blipFill>
          <a:blip r:embed="rId3" cstate="print"/>
          <a:stretch>
            <a:fillRect/>
          </a:stretch>
        </p:blipFill>
        <p:spPr>
          <a:xfrm>
            <a:off x="10727160" y="9705256"/>
            <a:ext cx="6768752" cy="4320000"/>
          </a:xfrm>
          <a:prstGeom prst="rect">
            <a:avLst/>
          </a:prstGeom>
        </p:spPr>
      </p:pic>
      <p:pic>
        <p:nvPicPr>
          <p:cNvPr id="126" name="Picture 125" descr="Screenshot (159).png"/>
          <p:cNvPicPr>
            <a:picLocks noChangeAspect="1"/>
          </p:cNvPicPr>
          <p:nvPr/>
        </p:nvPicPr>
        <p:blipFill>
          <a:blip r:embed="rId4" cstate="print"/>
          <a:srcRect l="33464" t="20469" r="16938" b="10626"/>
          <a:stretch>
            <a:fillRect/>
          </a:stretch>
        </p:blipFill>
        <p:spPr>
          <a:xfrm>
            <a:off x="10727160" y="19354328"/>
            <a:ext cx="6480720" cy="4433684"/>
          </a:xfrm>
          <a:prstGeom prst="rect">
            <a:avLst/>
          </a:prstGeom>
        </p:spPr>
      </p:pic>
      <p:pic>
        <p:nvPicPr>
          <p:cNvPr id="127" name="Picture 126" descr="Screenshot (160).png"/>
          <p:cNvPicPr>
            <a:picLocks noChangeAspect="1"/>
          </p:cNvPicPr>
          <p:nvPr/>
        </p:nvPicPr>
        <p:blipFill>
          <a:blip r:embed="rId5" cstate="print"/>
          <a:srcRect l="31737" t="20469" r="16794" b="10626"/>
          <a:stretch>
            <a:fillRect/>
          </a:stretch>
        </p:blipFill>
        <p:spPr>
          <a:xfrm>
            <a:off x="18792056" y="8697144"/>
            <a:ext cx="6972632" cy="3744416"/>
          </a:xfrm>
          <a:prstGeom prst="rect">
            <a:avLst/>
          </a:prstGeom>
        </p:spPr>
      </p:pic>
      <p:pic>
        <p:nvPicPr>
          <p:cNvPr id="129" name="Picture 128" descr="Screenshot (155).png"/>
          <p:cNvPicPr>
            <a:picLocks noChangeAspect="1"/>
          </p:cNvPicPr>
          <p:nvPr/>
        </p:nvPicPr>
        <p:blipFill>
          <a:blip r:embed="rId6" cstate="print"/>
          <a:stretch>
            <a:fillRect/>
          </a:stretch>
        </p:blipFill>
        <p:spPr>
          <a:xfrm>
            <a:off x="18792056" y="14169752"/>
            <a:ext cx="6624736" cy="2808312"/>
          </a:xfrm>
          <a:prstGeom prst="rect">
            <a:avLst/>
          </a:prstGeom>
        </p:spPr>
      </p:pic>
      <p:pic>
        <p:nvPicPr>
          <p:cNvPr id="130" name="Picture 129" descr="Screenshot (157).png"/>
          <p:cNvPicPr>
            <a:picLocks noChangeAspect="1"/>
          </p:cNvPicPr>
          <p:nvPr/>
        </p:nvPicPr>
        <p:blipFill>
          <a:blip r:embed="rId7" cstate="print"/>
          <a:stretch>
            <a:fillRect/>
          </a:stretch>
        </p:blipFill>
        <p:spPr>
          <a:xfrm>
            <a:off x="18576032" y="20506456"/>
            <a:ext cx="7200800" cy="3744416"/>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1141</Words>
  <Application>Microsoft Office PowerPoint</Application>
  <PresentationFormat>Custom</PresentationFormat>
  <Paragraphs>87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The Brand Shop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VALIVETI LOHYA SUJITH</dc:creator>
  <cp:lastModifiedBy>Windows User</cp:lastModifiedBy>
  <cp:revision>24</cp:revision>
  <dcterms:created xsi:type="dcterms:W3CDTF">2016-05-10T15:44:39Z</dcterms:created>
  <dcterms:modified xsi:type="dcterms:W3CDTF">2021-03-19T09:25:32Z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The Brand Shop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