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4" r:id="rId3"/>
    <p:sldId id="257" r:id="rId4"/>
    <p:sldId id="258" r:id="rId5"/>
    <p:sldId id="259" r:id="rId6"/>
    <p:sldId id="265" r:id="rId7"/>
    <p:sldId id="268" r:id="rId8"/>
    <p:sldId id="270" r:id="rId9"/>
    <p:sldId id="271" r:id="rId10"/>
    <p:sldId id="272" r:id="rId11"/>
    <p:sldId id="273" r:id="rId12"/>
    <p:sldId id="274" r:id="rId13"/>
    <p:sldId id="275" r:id="rId14"/>
    <p:sldId id="276" r:id="rId15"/>
    <p:sldId id="277" r:id="rId16"/>
    <p:sldId id="269" r:id="rId17"/>
    <p:sldId id="261"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9EA5F-D445-7A1A-246B-9B1126D48BC6}" v="13" dt="2020-10-11T13:18:06.113"/>
    <p1510:client id="{2198A6D6-4C43-9234-AB17-6B988C54B46A}" v="683" dt="2020-10-11T12:40:38.979"/>
    <p1510:client id="{58DF01E7-0AFA-9ED8-DA16-A311029B6AA9}" v="49" dt="2020-10-11T07:06:33.938"/>
    <p1510:client id="{60C49326-C1AC-653C-348B-27FB67811C96}" v="394" dt="2020-10-11T13:07:34.054"/>
    <p1510:client id="{C00FF25A-D32A-4878-BD3B-CDF60E6CB688}" v="1265" dt="2020-10-11T10:02:18.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B350F-AA64-4BE4-8D05-61E091C4F22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CD261B7-D505-4B56-93B8-282B9A2A033F}">
      <dgm:prSet/>
      <dgm:spPr/>
      <dgm:t>
        <a:bodyPr/>
        <a:lstStyle/>
        <a:p>
          <a:r>
            <a:rPr lang="en-US"/>
            <a:t>1.</a:t>
          </a:r>
          <a:r>
            <a:rPr lang="en-US" b="1"/>
            <a:t>Abstract</a:t>
          </a:r>
          <a:endParaRPr lang="en-US"/>
        </a:p>
      </dgm:t>
    </dgm:pt>
    <dgm:pt modelId="{0D87026A-AC26-47C2-B5AA-3F2C734BADF9}" type="parTrans" cxnId="{296CDEE5-1C69-403E-9955-805306E21DD6}">
      <dgm:prSet/>
      <dgm:spPr/>
      <dgm:t>
        <a:bodyPr/>
        <a:lstStyle/>
        <a:p>
          <a:endParaRPr lang="en-US"/>
        </a:p>
      </dgm:t>
    </dgm:pt>
    <dgm:pt modelId="{FE6063E6-D8F0-4DCA-A413-27D8716ACCBF}" type="sibTrans" cxnId="{296CDEE5-1C69-403E-9955-805306E21DD6}">
      <dgm:prSet/>
      <dgm:spPr/>
      <dgm:t>
        <a:bodyPr/>
        <a:lstStyle/>
        <a:p>
          <a:endParaRPr lang="en-US"/>
        </a:p>
      </dgm:t>
    </dgm:pt>
    <dgm:pt modelId="{EF63127C-F3F8-41C6-8E2D-858127E544AA}">
      <dgm:prSet/>
      <dgm:spPr/>
      <dgm:t>
        <a:bodyPr/>
        <a:lstStyle/>
        <a:p>
          <a:r>
            <a:rPr lang="en-US"/>
            <a:t>2.</a:t>
          </a:r>
          <a:r>
            <a:rPr lang="en-US" b="1"/>
            <a:t>Literature survey</a:t>
          </a:r>
          <a:endParaRPr lang="en-US"/>
        </a:p>
      </dgm:t>
    </dgm:pt>
    <dgm:pt modelId="{694BA931-C802-48C3-AEB4-9D45847D7F1B}" type="parTrans" cxnId="{8434B2B2-36AA-4AF4-AD73-04276396CD9E}">
      <dgm:prSet/>
      <dgm:spPr/>
      <dgm:t>
        <a:bodyPr/>
        <a:lstStyle/>
        <a:p>
          <a:endParaRPr lang="en-US"/>
        </a:p>
      </dgm:t>
    </dgm:pt>
    <dgm:pt modelId="{E1FDFF06-48B7-4BA6-8ACB-0924B19A351F}" type="sibTrans" cxnId="{8434B2B2-36AA-4AF4-AD73-04276396CD9E}">
      <dgm:prSet/>
      <dgm:spPr/>
      <dgm:t>
        <a:bodyPr/>
        <a:lstStyle/>
        <a:p>
          <a:endParaRPr lang="en-US"/>
        </a:p>
      </dgm:t>
    </dgm:pt>
    <dgm:pt modelId="{6182FE8C-AD87-4BB0-88AE-3022698B804A}">
      <dgm:prSet/>
      <dgm:spPr/>
      <dgm:t>
        <a:bodyPr/>
        <a:lstStyle/>
        <a:p>
          <a:r>
            <a:rPr lang="en-US"/>
            <a:t>3.</a:t>
          </a:r>
          <a:r>
            <a:rPr lang="en-US" b="1"/>
            <a:t>Problem statement</a:t>
          </a:r>
          <a:endParaRPr lang="en-US"/>
        </a:p>
      </dgm:t>
    </dgm:pt>
    <dgm:pt modelId="{05F84230-CDCD-4927-BC9F-5016A90D2A17}" type="parTrans" cxnId="{0D402475-E345-4CB2-B75E-17129EA535E3}">
      <dgm:prSet/>
      <dgm:spPr/>
      <dgm:t>
        <a:bodyPr/>
        <a:lstStyle/>
        <a:p>
          <a:endParaRPr lang="en-US"/>
        </a:p>
      </dgm:t>
    </dgm:pt>
    <dgm:pt modelId="{0E927C36-44EA-4F39-8CC6-FFBDA4748CA1}" type="sibTrans" cxnId="{0D402475-E345-4CB2-B75E-17129EA535E3}">
      <dgm:prSet/>
      <dgm:spPr/>
      <dgm:t>
        <a:bodyPr/>
        <a:lstStyle/>
        <a:p>
          <a:endParaRPr lang="en-US"/>
        </a:p>
      </dgm:t>
    </dgm:pt>
    <dgm:pt modelId="{3213F6F2-7551-4FB6-B175-9E08EBFDA03D}">
      <dgm:prSet/>
      <dgm:spPr/>
      <dgm:t>
        <a:bodyPr/>
        <a:lstStyle/>
        <a:p>
          <a:r>
            <a:rPr lang="en-US"/>
            <a:t>4.</a:t>
          </a:r>
          <a:r>
            <a:rPr lang="en-US" b="1"/>
            <a:t>Objectives</a:t>
          </a:r>
          <a:endParaRPr lang="en-US"/>
        </a:p>
      </dgm:t>
    </dgm:pt>
    <dgm:pt modelId="{D5B33B5B-BADF-487F-812B-B8C387A56798}" type="parTrans" cxnId="{E8A9F92B-DDCD-4CCC-8D82-323C4E928E86}">
      <dgm:prSet/>
      <dgm:spPr/>
      <dgm:t>
        <a:bodyPr/>
        <a:lstStyle/>
        <a:p>
          <a:endParaRPr lang="en-US"/>
        </a:p>
      </dgm:t>
    </dgm:pt>
    <dgm:pt modelId="{F5D90E50-A540-48D3-B4B0-027B7B5C2245}" type="sibTrans" cxnId="{E8A9F92B-DDCD-4CCC-8D82-323C4E928E86}">
      <dgm:prSet/>
      <dgm:spPr/>
      <dgm:t>
        <a:bodyPr/>
        <a:lstStyle/>
        <a:p>
          <a:endParaRPr lang="en-US"/>
        </a:p>
      </dgm:t>
    </dgm:pt>
    <dgm:pt modelId="{8FB44CF5-C736-4716-AB52-13998E72B55C}" type="pres">
      <dgm:prSet presAssocID="{0EAB350F-AA64-4BE4-8D05-61E091C4F221}" presName="root" presStyleCnt="0">
        <dgm:presLayoutVars>
          <dgm:dir/>
          <dgm:resizeHandles val="exact"/>
        </dgm:presLayoutVars>
      </dgm:prSet>
      <dgm:spPr/>
    </dgm:pt>
    <dgm:pt modelId="{BCCFE3B2-0E30-47F7-A43A-E0D1FE5FCD2B}" type="pres">
      <dgm:prSet presAssocID="{ACD261B7-D505-4B56-93B8-282B9A2A033F}" presName="compNode" presStyleCnt="0"/>
      <dgm:spPr/>
    </dgm:pt>
    <dgm:pt modelId="{08052E4B-5311-47C2-8897-4FFE4EBB7412}" type="pres">
      <dgm:prSet presAssocID="{ACD261B7-D505-4B56-93B8-282B9A2A033F}" presName="bgRect" presStyleLbl="bgShp" presStyleIdx="0" presStyleCnt="4"/>
      <dgm:spPr/>
    </dgm:pt>
    <dgm:pt modelId="{0D61F267-2692-4D2C-AC7D-260A93E25E45}" type="pres">
      <dgm:prSet presAssocID="{ACD261B7-D505-4B56-93B8-282B9A2A03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B8C94EB-65E3-432E-BC1E-89F20313C9F2}" type="pres">
      <dgm:prSet presAssocID="{ACD261B7-D505-4B56-93B8-282B9A2A033F}" presName="spaceRect" presStyleCnt="0"/>
      <dgm:spPr/>
    </dgm:pt>
    <dgm:pt modelId="{82DED329-AB75-4FCA-887F-22A53A2F8B24}" type="pres">
      <dgm:prSet presAssocID="{ACD261B7-D505-4B56-93B8-282B9A2A033F}" presName="parTx" presStyleLbl="revTx" presStyleIdx="0" presStyleCnt="4">
        <dgm:presLayoutVars>
          <dgm:chMax val="0"/>
          <dgm:chPref val="0"/>
        </dgm:presLayoutVars>
      </dgm:prSet>
      <dgm:spPr/>
    </dgm:pt>
    <dgm:pt modelId="{2CF47EB2-7CD2-4936-ABFC-FD92BD274CA3}" type="pres">
      <dgm:prSet presAssocID="{FE6063E6-D8F0-4DCA-A413-27D8716ACCBF}" presName="sibTrans" presStyleCnt="0"/>
      <dgm:spPr/>
    </dgm:pt>
    <dgm:pt modelId="{DA9E6E67-B897-4BB2-B2C7-D06CB7AC98AB}" type="pres">
      <dgm:prSet presAssocID="{EF63127C-F3F8-41C6-8E2D-858127E544AA}" presName="compNode" presStyleCnt="0"/>
      <dgm:spPr/>
    </dgm:pt>
    <dgm:pt modelId="{2872ABBC-D1B7-467F-9F92-D501B621487F}" type="pres">
      <dgm:prSet presAssocID="{EF63127C-F3F8-41C6-8E2D-858127E544AA}" presName="bgRect" presStyleLbl="bgShp" presStyleIdx="1" presStyleCnt="4"/>
      <dgm:spPr/>
    </dgm:pt>
    <dgm:pt modelId="{69B5AE84-AA71-4A3B-9474-7B77B1787F14}" type="pres">
      <dgm:prSet presAssocID="{EF63127C-F3F8-41C6-8E2D-858127E544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886CEEE-6C18-4A8F-A0DE-B3746A647EED}" type="pres">
      <dgm:prSet presAssocID="{EF63127C-F3F8-41C6-8E2D-858127E544AA}" presName="spaceRect" presStyleCnt="0"/>
      <dgm:spPr/>
    </dgm:pt>
    <dgm:pt modelId="{5214A04B-9BED-4A8D-8C24-0D6B79A35E1B}" type="pres">
      <dgm:prSet presAssocID="{EF63127C-F3F8-41C6-8E2D-858127E544AA}" presName="parTx" presStyleLbl="revTx" presStyleIdx="1" presStyleCnt="4">
        <dgm:presLayoutVars>
          <dgm:chMax val="0"/>
          <dgm:chPref val="0"/>
        </dgm:presLayoutVars>
      </dgm:prSet>
      <dgm:spPr/>
    </dgm:pt>
    <dgm:pt modelId="{7DF7F128-6D22-48D1-A5E7-E82E0B116A82}" type="pres">
      <dgm:prSet presAssocID="{E1FDFF06-48B7-4BA6-8ACB-0924B19A351F}" presName="sibTrans" presStyleCnt="0"/>
      <dgm:spPr/>
    </dgm:pt>
    <dgm:pt modelId="{89C54C1F-F2F7-4BB9-BCD3-8D6E08D0D7CC}" type="pres">
      <dgm:prSet presAssocID="{6182FE8C-AD87-4BB0-88AE-3022698B804A}" presName="compNode" presStyleCnt="0"/>
      <dgm:spPr/>
    </dgm:pt>
    <dgm:pt modelId="{9F6CF03D-6A57-4D46-A028-5E72495A45F1}" type="pres">
      <dgm:prSet presAssocID="{6182FE8C-AD87-4BB0-88AE-3022698B804A}" presName="bgRect" presStyleLbl="bgShp" presStyleIdx="2" presStyleCnt="4"/>
      <dgm:spPr/>
    </dgm:pt>
    <dgm:pt modelId="{E470CCCD-E991-4748-9E07-D8BF7EB9BA74}" type="pres">
      <dgm:prSet presAssocID="{6182FE8C-AD87-4BB0-88AE-3022698B80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46215254-F5B3-4A77-B873-631E00B89784}" type="pres">
      <dgm:prSet presAssocID="{6182FE8C-AD87-4BB0-88AE-3022698B804A}" presName="spaceRect" presStyleCnt="0"/>
      <dgm:spPr/>
    </dgm:pt>
    <dgm:pt modelId="{F6383AD7-9653-461F-8526-E2E8F524F597}" type="pres">
      <dgm:prSet presAssocID="{6182FE8C-AD87-4BB0-88AE-3022698B804A}" presName="parTx" presStyleLbl="revTx" presStyleIdx="2" presStyleCnt="4">
        <dgm:presLayoutVars>
          <dgm:chMax val="0"/>
          <dgm:chPref val="0"/>
        </dgm:presLayoutVars>
      </dgm:prSet>
      <dgm:spPr/>
    </dgm:pt>
    <dgm:pt modelId="{56D3D3DB-0BDC-4A75-9477-B2CD16BEA5CD}" type="pres">
      <dgm:prSet presAssocID="{0E927C36-44EA-4F39-8CC6-FFBDA4748CA1}" presName="sibTrans" presStyleCnt="0"/>
      <dgm:spPr/>
    </dgm:pt>
    <dgm:pt modelId="{6396AA86-1510-4C61-8F76-B0E0CBAF68B4}" type="pres">
      <dgm:prSet presAssocID="{3213F6F2-7551-4FB6-B175-9E08EBFDA03D}" presName="compNode" presStyleCnt="0"/>
      <dgm:spPr/>
    </dgm:pt>
    <dgm:pt modelId="{A856F0DC-D162-4193-B32B-B69556C3AF15}" type="pres">
      <dgm:prSet presAssocID="{3213F6F2-7551-4FB6-B175-9E08EBFDA03D}" presName="bgRect" presStyleLbl="bgShp" presStyleIdx="3" presStyleCnt="4"/>
      <dgm:spPr/>
    </dgm:pt>
    <dgm:pt modelId="{8726D503-9F7D-47C2-9AAD-7D4483697049}" type="pres">
      <dgm:prSet presAssocID="{3213F6F2-7551-4FB6-B175-9E08EBFDA0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B5EF1C98-FFB6-4ABB-BB98-F2C79C33C951}" type="pres">
      <dgm:prSet presAssocID="{3213F6F2-7551-4FB6-B175-9E08EBFDA03D}" presName="spaceRect" presStyleCnt="0"/>
      <dgm:spPr/>
    </dgm:pt>
    <dgm:pt modelId="{7410D01D-B4A0-4674-8B72-ADD0B20E5774}" type="pres">
      <dgm:prSet presAssocID="{3213F6F2-7551-4FB6-B175-9E08EBFDA03D}" presName="parTx" presStyleLbl="revTx" presStyleIdx="3" presStyleCnt="4">
        <dgm:presLayoutVars>
          <dgm:chMax val="0"/>
          <dgm:chPref val="0"/>
        </dgm:presLayoutVars>
      </dgm:prSet>
      <dgm:spPr/>
    </dgm:pt>
  </dgm:ptLst>
  <dgm:cxnLst>
    <dgm:cxn modelId="{2EF38622-07DB-446D-BAEC-55071B13E781}" type="presOf" srcId="{ACD261B7-D505-4B56-93B8-282B9A2A033F}" destId="{82DED329-AB75-4FCA-887F-22A53A2F8B24}" srcOrd="0" destOrd="0" presId="urn:microsoft.com/office/officeart/2018/2/layout/IconVerticalSolidList"/>
    <dgm:cxn modelId="{E8A9F92B-DDCD-4CCC-8D82-323C4E928E86}" srcId="{0EAB350F-AA64-4BE4-8D05-61E091C4F221}" destId="{3213F6F2-7551-4FB6-B175-9E08EBFDA03D}" srcOrd="3" destOrd="0" parTransId="{D5B33B5B-BADF-487F-812B-B8C387A56798}" sibTransId="{F5D90E50-A540-48D3-B4B0-027B7B5C2245}"/>
    <dgm:cxn modelId="{1743125B-FD41-4136-850C-727F2B3BD2BC}" type="presOf" srcId="{6182FE8C-AD87-4BB0-88AE-3022698B804A}" destId="{F6383AD7-9653-461F-8526-E2E8F524F597}" srcOrd="0" destOrd="0" presId="urn:microsoft.com/office/officeart/2018/2/layout/IconVerticalSolidList"/>
    <dgm:cxn modelId="{0D402475-E345-4CB2-B75E-17129EA535E3}" srcId="{0EAB350F-AA64-4BE4-8D05-61E091C4F221}" destId="{6182FE8C-AD87-4BB0-88AE-3022698B804A}" srcOrd="2" destOrd="0" parTransId="{05F84230-CDCD-4927-BC9F-5016A90D2A17}" sibTransId="{0E927C36-44EA-4F39-8CC6-FFBDA4748CA1}"/>
    <dgm:cxn modelId="{8434B2B2-36AA-4AF4-AD73-04276396CD9E}" srcId="{0EAB350F-AA64-4BE4-8D05-61E091C4F221}" destId="{EF63127C-F3F8-41C6-8E2D-858127E544AA}" srcOrd="1" destOrd="0" parTransId="{694BA931-C802-48C3-AEB4-9D45847D7F1B}" sibTransId="{E1FDFF06-48B7-4BA6-8ACB-0924B19A351F}"/>
    <dgm:cxn modelId="{BCE0AFC1-139E-4E46-97B1-F84A96AE16E0}" type="presOf" srcId="{EF63127C-F3F8-41C6-8E2D-858127E544AA}" destId="{5214A04B-9BED-4A8D-8C24-0D6B79A35E1B}" srcOrd="0" destOrd="0" presId="urn:microsoft.com/office/officeart/2018/2/layout/IconVerticalSolidList"/>
    <dgm:cxn modelId="{48995EC2-2822-47F1-956F-428C3728D184}" type="presOf" srcId="{3213F6F2-7551-4FB6-B175-9E08EBFDA03D}" destId="{7410D01D-B4A0-4674-8B72-ADD0B20E5774}" srcOrd="0" destOrd="0" presId="urn:microsoft.com/office/officeart/2018/2/layout/IconVerticalSolidList"/>
    <dgm:cxn modelId="{E7E0D1D2-B0C9-4C50-B9D8-E51CED6AA7F8}" type="presOf" srcId="{0EAB350F-AA64-4BE4-8D05-61E091C4F221}" destId="{8FB44CF5-C736-4716-AB52-13998E72B55C}" srcOrd="0" destOrd="0" presId="urn:microsoft.com/office/officeart/2018/2/layout/IconVerticalSolidList"/>
    <dgm:cxn modelId="{296CDEE5-1C69-403E-9955-805306E21DD6}" srcId="{0EAB350F-AA64-4BE4-8D05-61E091C4F221}" destId="{ACD261B7-D505-4B56-93B8-282B9A2A033F}" srcOrd="0" destOrd="0" parTransId="{0D87026A-AC26-47C2-B5AA-3F2C734BADF9}" sibTransId="{FE6063E6-D8F0-4DCA-A413-27D8716ACCBF}"/>
    <dgm:cxn modelId="{ECE2E56A-CA4D-409A-B1F9-3F78979684FA}" type="presParOf" srcId="{8FB44CF5-C736-4716-AB52-13998E72B55C}" destId="{BCCFE3B2-0E30-47F7-A43A-E0D1FE5FCD2B}" srcOrd="0" destOrd="0" presId="urn:microsoft.com/office/officeart/2018/2/layout/IconVerticalSolidList"/>
    <dgm:cxn modelId="{79E3AD47-8DBE-46D5-86CE-E19D7F6ECEB3}" type="presParOf" srcId="{BCCFE3B2-0E30-47F7-A43A-E0D1FE5FCD2B}" destId="{08052E4B-5311-47C2-8897-4FFE4EBB7412}" srcOrd="0" destOrd="0" presId="urn:microsoft.com/office/officeart/2018/2/layout/IconVerticalSolidList"/>
    <dgm:cxn modelId="{38D87063-6F1B-4C55-A8BA-66C8419EC88B}" type="presParOf" srcId="{BCCFE3B2-0E30-47F7-A43A-E0D1FE5FCD2B}" destId="{0D61F267-2692-4D2C-AC7D-260A93E25E45}" srcOrd="1" destOrd="0" presId="urn:microsoft.com/office/officeart/2018/2/layout/IconVerticalSolidList"/>
    <dgm:cxn modelId="{D68BE7BA-99D9-46FF-9F30-01E4EAF31240}" type="presParOf" srcId="{BCCFE3B2-0E30-47F7-A43A-E0D1FE5FCD2B}" destId="{BB8C94EB-65E3-432E-BC1E-89F20313C9F2}" srcOrd="2" destOrd="0" presId="urn:microsoft.com/office/officeart/2018/2/layout/IconVerticalSolidList"/>
    <dgm:cxn modelId="{D2CC7B7B-4F5A-4B34-AB78-F1643E526C44}" type="presParOf" srcId="{BCCFE3B2-0E30-47F7-A43A-E0D1FE5FCD2B}" destId="{82DED329-AB75-4FCA-887F-22A53A2F8B24}" srcOrd="3" destOrd="0" presId="urn:microsoft.com/office/officeart/2018/2/layout/IconVerticalSolidList"/>
    <dgm:cxn modelId="{12BDE4AB-8C46-4CEA-868D-FF37FBB50A15}" type="presParOf" srcId="{8FB44CF5-C736-4716-AB52-13998E72B55C}" destId="{2CF47EB2-7CD2-4936-ABFC-FD92BD274CA3}" srcOrd="1" destOrd="0" presId="urn:microsoft.com/office/officeart/2018/2/layout/IconVerticalSolidList"/>
    <dgm:cxn modelId="{ECDB2B82-CE7A-4D7E-ABD4-0BC0E7D2F9D2}" type="presParOf" srcId="{8FB44CF5-C736-4716-AB52-13998E72B55C}" destId="{DA9E6E67-B897-4BB2-B2C7-D06CB7AC98AB}" srcOrd="2" destOrd="0" presId="urn:microsoft.com/office/officeart/2018/2/layout/IconVerticalSolidList"/>
    <dgm:cxn modelId="{E25A80A5-CA91-405B-8D63-C7BC021D3217}" type="presParOf" srcId="{DA9E6E67-B897-4BB2-B2C7-D06CB7AC98AB}" destId="{2872ABBC-D1B7-467F-9F92-D501B621487F}" srcOrd="0" destOrd="0" presId="urn:microsoft.com/office/officeart/2018/2/layout/IconVerticalSolidList"/>
    <dgm:cxn modelId="{FC95B785-5836-4021-8D9A-C109881F016F}" type="presParOf" srcId="{DA9E6E67-B897-4BB2-B2C7-D06CB7AC98AB}" destId="{69B5AE84-AA71-4A3B-9474-7B77B1787F14}" srcOrd="1" destOrd="0" presId="urn:microsoft.com/office/officeart/2018/2/layout/IconVerticalSolidList"/>
    <dgm:cxn modelId="{7E783BFA-D8F6-4A60-AC56-1381386C0864}" type="presParOf" srcId="{DA9E6E67-B897-4BB2-B2C7-D06CB7AC98AB}" destId="{4886CEEE-6C18-4A8F-A0DE-B3746A647EED}" srcOrd="2" destOrd="0" presId="urn:microsoft.com/office/officeart/2018/2/layout/IconVerticalSolidList"/>
    <dgm:cxn modelId="{B95BDAB2-9C4C-4737-BACB-FE928890F8A8}" type="presParOf" srcId="{DA9E6E67-B897-4BB2-B2C7-D06CB7AC98AB}" destId="{5214A04B-9BED-4A8D-8C24-0D6B79A35E1B}" srcOrd="3" destOrd="0" presId="urn:microsoft.com/office/officeart/2018/2/layout/IconVerticalSolidList"/>
    <dgm:cxn modelId="{D5578F2B-E3BC-4733-B0DB-EAE70EE7A055}" type="presParOf" srcId="{8FB44CF5-C736-4716-AB52-13998E72B55C}" destId="{7DF7F128-6D22-48D1-A5E7-E82E0B116A82}" srcOrd="3" destOrd="0" presId="urn:microsoft.com/office/officeart/2018/2/layout/IconVerticalSolidList"/>
    <dgm:cxn modelId="{F157D38C-F663-46EF-B85F-90FE2301BA6A}" type="presParOf" srcId="{8FB44CF5-C736-4716-AB52-13998E72B55C}" destId="{89C54C1F-F2F7-4BB9-BCD3-8D6E08D0D7CC}" srcOrd="4" destOrd="0" presId="urn:microsoft.com/office/officeart/2018/2/layout/IconVerticalSolidList"/>
    <dgm:cxn modelId="{D4D778D4-0D46-49A7-96E8-2F416763073C}" type="presParOf" srcId="{89C54C1F-F2F7-4BB9-BCD3-8D6E08D0D7CC}" destId="{9F6CF03D-6A57-4D46-A028-5E72495A45F1}" srcOrd="0" destOrd="0" presId="urn:microsoft.com/office/officeart/2018/2/layout/IconVerticalSolidList"/>
    <dgm:cxn modelId="{E9BA1DCC-50CB-493B-913D-0925C155F6EA}" type="presParOf" srcId="{89C54C1F-F2F7-4BB9-BCD3-8D6E08D0D7CC}" destId="{E470CCCD-E991-4748-9E07-D8BF7EB9BA74}" srcOrd="1" destOrd="0" presId="urn:microsoft.com/office/officeart/2018/2/layout/IconVerticalSolidList"/>
    <dgm:cxn modelId="{2B466BB3-E77A-492F-9958-2FE1AA3C5387}" type="presParOf" srcId="{89C54C1F-F2F7-4BB9-BCD3-8D6E08D0D7CC}" destId="{46215254-F5B3-4A77-B873-631E00B89784}" srcOrd="2" destOrd="0" presId="urn:microsoft.com/office/officeart/2018/2/layout/IconVerticalSolidList"/>
    <dgm:cxn modelId="{FF71B00F-7BE2-4826-9476-6AC6E5FF5FFE}" type="presParOf" srcId="{89C54C1F-F2F7-4BB9-BCD3-8D6E08D0D7CC}" destId="{F6383AD7-9653-461F-8526-E2E8F524F597}" srcOrd="3" destOrd="0" presId="urn:microsoft.com/office/officeart/2018/2/layout/IconVerticalSolidList"/>
    <dgm:cxn modelId="{96C5C61D-7C80-4315-8CBA-A6DA687B164F}" type="presParOf" srcId="{8FB44CF5-C736-4716-AB52-13998E72B55C}" destId="{56D3D3DB-0BDC-4A75-9477-B2CD16BEA5CD}" srcOrd="5" destOrd="0" presId="urn:microsoft.com/office/officeart/2018/2/layout/IconVerticalSolidList"/>
    <dgm:cxn modelId="{BA7CD802-B819-4188-B1E0-D3A880AE6856}" type="presParOf" srcId="{8FB44CF5-C736-4716-AB52-13998E72B55C}" destId="{6396AA86-1510-4C61-8F76-B0E0CBAF68B4}" srcOrd="6" destOrd="0" presId="urn:microsoft.com/office/officeart/2018/2/layout/IconVerticalSolidList"/>
    <dgm:cxn modelId="{C5E3CE6B-2A02-4618-8708-7E694DEDB506}" type="presParOf" srcId="{6396AA86-1510-4C61-8F76-B0E0CBAF68B4}" destId="{A856F0DC-D162-4193-B32B-B69556C3AF15}" srcOrd="0" destOrd="0" presId="urn:microsoft.com/office/officeart/2018/2/layout/IconVerticalSolidList"/>
    <dgm:cxn modelId="{3916828A-80BE-4D8A-BE5B-10CC9EC9BFBD}" type="presParOf" srcId="{6396AA86-1510-4C61-8F76-B0E0CBAF68B4}" destId="{8726D503-9F7D-47C2-9AAD-7D4483697049}" srcOrd="1" destOrd="0" presId="urn:microsoft.com/office/officeart/2018/2/layout/IconVerticalSolidList"/>
    <dgm:cxn modelId="{EC18EA4F-4319-4B68-9BC9-7F6B181EF033}" type="presParOf" srcId="{6396AA86-1510-4C61-8F76-B0E0CBAF68B4}" destId="{B5EF1C98-FFB6-4ABB-BB98-F2C79C33C951}" srcOrd="2" destOrd="0" presId="urn:microsoft.com/office/officeart/2018/2/layout/IconVerticalSolidList"/>
    <dgm:cxn modelId="{32599C2D-14B0-4253-AE0D-56DB5C04E780}" type="presParOf" srcId="{6396AA86-1510-4C61-8F76-B0E0CBAF68B4}" destId="{7410D01D-B4A0-4674-8B72-ADD0B20E57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52E4B-5311-47C2-8897-4FFE4EBB7412}">
      <dsp:nvSpPr>
        <dsp:cNvPr id="0" name=""/>
        <dsp:cNvSpPr/>
      </dsp:nvSpPr>
      <dsp:spPr>
        <a:xfrm>
          <a:off x="0" y="2178"/>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1F267-2692-4D2C-AC7D-260A93E25E45}">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DED329-AB75-4FCA-887F-22A53A2F8B24}">
      <dsp:nvSpPr>
        <dsp:cNvPr id="0" name=""/>
        <dsp:cNvSpPr/>
      </dsp:nvSpPr>
      <dsp:spPr>
        <a:xfrm>
          <a:off x="1275192" y="2178"/>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a:t>1.</a:t>
          </a:r>
          <a:r>
            <a:rPr lang="en-US" sz="2200" b="1" kern="1200"/>
            <a:t>Abstract</a:t>
          </a:r>
          <a:endParaRPr lang="en-US" sz="2200" kern="1200"/>
        </a:p>
      </dsp:txBody>
      <dsp:txXfrm>
        <a:off x="1275192" y="2178"/>
        <a:ext cx="4639016" cy="1104063"/>
      </dsp:txXfrm>
    </dsp:sp>
    <dsp:sp modelId="{2872ABBC-D1B7-467F-9F92-D501B621487F}">
      <dsp:nvSpPr>
        <dsp:cNvPr id="0" name=""/>
        <dsp:cNvSpPr/>
      </dsp:nvSpPr>
      <dsp:spPr>
        <a:xfrm>
          <a:off x="0" y="1382257"/>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5AE84-AA71-4A3B-9474-7B77B1787F14}">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14A04B-9BED-4A8D-8C24-0D6B79A35E1B}">
      <dsp:nvSpPr>
        <dsp:cNvPr id="0" name=""/>
        <dsp:cNvSpPr/>
      </dsp:nvSpPr>
      <dsp:spPr>
        <a:xfrm>
          <a:off x="1275192" y="1382257"/>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a:t>2.</a:t>
          </a:r>
          <a:r>
            <a:rPr lang="en-US" sz="2200" b="1" kern="1200"/>
            <a:t>Literature survey</a:t>
          </a:r>
          <a:endParaRPr lang="en-US" sz="2200" kern="1200"/>
        </a:p>
      </dsp:txBody>
      <dsp:txXfrm>
        <a:off x="1275192" y="1382257"/>
        <a:ext cx="4639016" cy="1104063"/>
      </dsp:txXfrm>
    </dsp:sp>
    <dsp:sp modelId="{9F6CF03D-6A57-4D46-A028-5E72495A45F1}">
      <dsp:nvSpPr>
        <dsp:cNvPr id="0" name=""/>
        <dsp:cNvSpPr/>
      </dsp:nvSpPr>
      <dsp:spPr>
        <a:xfrm>
          <a:off x="0" y="2762336"/>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0CCCD-E991-4748-9E07-D8BF7EB9BA74}">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383AD7-9653-461F-8526-E2E8F524F597}">
      <dsp:nvSpPr>
        <dsp:cNvPr id="0" name=""/>
        <dsp:cNvSpPr/>
      </dsp:nvSpPr>
      <dsp:spPr>
        <a:xfrm>
          <a:off x="1275192" y="2762336"/>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a:t>3.</a:t>
          </a:r>
          <a:r>
            <a:rPr lang="en-US" sz="2200" b="1" kern="1200"/>
            <a:t>Problem statement</a:t>
          </a:r>
          <a:endParaRPr lang="en-US" sz="2200" kern="1200"/>
        </a:p>
      </dsp:txBody>
      <dsp:txXfrm>
        <a:off x="1275192" y="2762336"/>
        <a:ext cx="4639016" cy="1104063"/>
      </dsp:txXfrm>
    </dsp:sp>
    <dsp:sp modelId="{A856F0DC-D162-4193-B32B-B69556C3AF15}">
      <dsp:nvSpPr>
        <dsp:cNvPr id="0" name=""/>
        <dsp:cNvSpPr/>
      </dsp:nvSpPr>
      <dsp:spPr>
        <a:xfrm>
          <a:off x="0" y="4142415"/>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6D503-9F7D-47C2-9AAD-7D4483697049}">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10D01D-B4A0-4674-8B72-ADD0B20E5774}">
      <dsp:nvSpPr>
        <dsp:cNvPr id="0" name=""/>
        <dsp:cNvSpPr/>
      </dsp:nvSpPr>
      <dsp:spPr>
        <a:xfrm>
          <a:off x="1275192" y="4142415"/>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a:t>4.</a:t>
          </a:r>
          <a:r>
            <a:rPr lang="en-US" sz="2200" b="1" kern="1200"/>
            <a:t>Objectives</a:t>
          </a:r>
          <a:endParaRPr lang="en-US" sz="2200" kern="1200"/>
        </a:p>
      </dsp:txBody>
      <dsp:txXfrm>
        <a:off x="1275192" y="4142415"/>
        <a:ext cx="4639016" cy="11040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48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22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80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65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45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5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05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294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25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35233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55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95615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0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03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636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66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252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9260856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46E2E74-06CA-4173-B7B0-204D27B1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7" name="Rectangle 10">
            <a:extLst>
              <a:ext uri="{FF2B5EF4-FFF2-40B4-BE49-F238E27FC236}">
                <a16:creationId xmlns:a16="http://schemas.microsoft.com/office/drawing/2014/main" id="{6970E1C9-C9F9-481F-894F-6978A15CF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1" y="965200"/>
            <a:ext cx="10286108" cy="4927600"/>
          </a:xfrm>
          <a:prstGeom prst="rect">
            <a:avLst/>
          </a:prstGeom>
          <a:solidFill>
            <a:schemeClr val="bg1">
              <a:lumMod val="95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995FB36-9688-49FD-8F26-AD607176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347" y="1129284"/>
            <a:ext cx="9957816" cy="45994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0352F5-8F53-4DEE-B42E-70B9537371CF}"/>
              </a:ext>
            </a:extLst>
          </p:cNvPr>
          <p:cNvSpPr txBox="1"/>
          <p:nvPr/>
        </p:nvSpPr>
        <p:spPr>
          <a:xfrm>
            <a:off x="1653807" y="2206395"/>
            <a:ext cx="9149156" cy="26447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ctr" defTabSz="457200">
              <a:lnSpc>
                <a:spcPct val="90000"/>
              </a:lnSpc>
              <a:spcBef>
                <a:spcPct val="0"/>
              </a:spcBef>
              <a:spcAft>
                <a:spcPts val="600"/>
              </a:spcAft>
            </a:pPr>
            <a:r>
              <a:rPr lang="en-US" sz="4100">
                <a:ln w="3175" cmpd="sng">
                  <a:noFill/>
                </a:ln>
                <a:solidFill>
                  <a:schemeClr val="tx1">
                    <a:lumMod val="85000"/>
                    <a:lumOff val="15000"/>
                  </a:schemeClr>
                </a:solidFill>
                <a:latin typeface="Times New Roman"/>
                <a:ea typeface="+mj-ea"/>
                <a:cs typeface="Times New Roman"/>
              </a:rPr>
              <a:t>A Multifactor Security Protocol for Wireless</a:t>
            </a:r>
            <a:br>
              <a:rPr lang="en-US" sz="4100">
                <a:ln w="3175" cmpd="sng">
                  <a:noFill/>
                </a:ln>
                <a:latin typeface="Times New Roman"/>
                <a:ea typeface="+mj-ea"/>
                <a:cs typeface="+mj-cs"/>
              </a:rPr>
            </a:br>
            <a:r>
              <a:rPr lang="en-US" sz="4100">
                <a:ln w="3175" cmpd="sng">
                  <a:noFill/>
                </a:ln>
                <a:solidFill>
                  <a:schemeClr val="tx1">
                    <a:lumMod val="85000"/>
                    <a:lumOff val="15000"/>
                  </a:schemeClr>
                </a:solidFill>
                <a:latin typeface="Times New Roman"/>
                <a:ea typeface="+mj-ea"/>
                <a:cs typeface="Times New Roman"/>
              </a:rPr>
              <a:t> Payment-Secure Web Authentication using</a:t>
            </a:r>
            <a:br>
              <a:rPr lang="en-US" sz="4100">
                <a:ln w="3175" cmpd="sng">
                  <a:noFill/>
                </a:ln>
                <a:latin typeface="Times New Roman"/>
                <a:ea typeface="+mj-ea"/>
                <a:cs typeface="+mj-cs"/>
              </a:rPr>
            </a:br>
            <a:r>
              <a:rPr lang="en-US" sz="4100">
                <a:ln w="3175" cmpd="sng">
                  <a:noFill/>
                </a:ln>
                <a:solidFill>
                  <a:schemeClr val="tx1">
                    <a:lumMod val="85000"/>
                    <a:lumOff val="15000"/>
                  </a:schemeClr>
                </a:solidFill>
                <a:latin typeface="Times New Roman"/>
                <a:ea typeface="+mj-ea"/>
                <a:cs typeface="Times New Roman"/>
              </a:rPr>
              <a:t> Mobile Devices</a:t>
            </a:r>
          </a:p>
          <a:p>
            <a:pPr algn="ctr" defTabSz="457200">
              <a:lnSpc>
                <a:spcPct val="90000"/>
              </a:lnSpc>
              <a:spcBef>
                <a:spcPct val="0"/>
              </a:spcBef>
              <a:spcAft>
                <a:spcPts val="600"/>
              </a:spcAft>
            </a:pPr>
            <a:endParaRPr lang="en-US" sz="4100">
              <a:ln w="3175" cmpd="sng">
                <a:noFill/>
              </a:ln>
              <a:solidFill>
                <a:schemeClr val="tx1">
                  <a:lumMod val="85000"/>
                  <a:lumOff val="15000"/>
                </a:schemeClr>
              </a:solidFill>
              <a:latin typeface="+mj-lt"/>
              <a:ea typeface="+mj-ea"/>
              <a:cs typeface="+mj-cs"/>
            </a:endParaRPr>
          </a:p>
        </p:txBody>
      </p:sp>
      <p:cxnSp>
        <p:nvCxnSpPr>
          <p:cNvPr id="15" name="Straight Connector 14">
            <a:extLst>
              <a:ext uri="{FF2B5EF4-FFF2-40B4-BE49-F238E27FC236}">
                <a16:creationId xmlns:a16="http://schemas.microsoft.com/office/drawing/2014/main" id="{DE8DFF79-735F-44E8-8B9C-D1F28BED79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600" y="4663440"/>
            <a:ext cx="1828800" cy="0"/>
          </a:xfrm>
          <a:prstGeom prst="line">
            <a:avLst/>
          </a:prstGeom>
          <a:ln w="158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1EB2-A982-4C1E-9F4C-FBA0FF6F1B80}"/>
              </a:ext>
            </a:extLst>
          </p:cNvPr>
          <p:cNvSpPr>
            <a:spLocks noGrp="1"/>
          </p:cNvSpPr>
          <p:nvPr>
            <p:ph type="title"/>
          </p:nvPr>
        </p:nvSpPr>
        <p:spPr/>
        <p:txBody>
          <a:bodyPr>
            <a:normAutofit fontScale="90000"/>
          </a:bodyPr>
          <a:lstStyle/>
          <a:p>
            <a:r>
              <a:rPr lang="en-US">
                <a:latin typeface="Times New Roman"/>
                <a:cs typeface="Times New Roman"/>
              </a:rPr>
              <a:t>LITERATURE SURVEY FOR MODULE-3</a:t>
            </a:r>
            <a:endParaRPr lang="en-US"/>
          </a:p>
        </p:txBody>
      </p:sp>
      <p:sp>
        <p:nvSpPr>
          <p:cNvPr id="3" name="Content Placeholder 2">
            <a:extLst>
              <a:ext uri="{FF2B5EF4-FFF2-40B4-BE49-F238E27FC236}">
                <a16:creationId xmlns:a16="http://schemas.microsoft.com/office/drawing/2014/main" id="{6B0E6E5A-AA09-4192-A6FD-FFCBA1BDE5D7}"/>
              </a:ext>
            </a:extLst>
          </p:cNvPr>
          <p:cNvSpPr>
            <a:spLocks noGrp="1"/>
          </p:cNvSpPr>
          <p:nvPr>
            <p:ph idx="1"/>
          </p:nvPr>
        </p:nvSpPr>
        <p:spPr>
          <a:xfrm>
            <a:off x="1295401" y="2657573"/>
            <a:ext cx="9601196" cy="3318936"/>
          </a:xfrm>
        </p:spPr>
        <p:txBody>
          <a:bodyPr>
            <a:normAutofit fontScale="92500" lnSpcReduction="10000"/>
          </a:bodyPr>
          <a:lstStyle/>
          <a:p>
            <a:r>
              <a:rPr lang="en-US" b="1">
                <a:ea typeface="+mn-lt"/>
                <a:cs typeface="+mn-lt"/>
              </a:rPr>
              <a:t> Phishing</a:t>
            </a:r>
            <a:r>
              <a:rPr lang="en-US">
                <a:ea typeface="+mn-lt"/>
                <a:cs typeface="+mn-lt"/>
              </a:rPr>
              <a:t>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p>
          <a:p>
            <a:r>
              <a:rPr lang="en-US" b="1">
                <a:ea typeface="+mn-lt"/>
                <a:cs typeface="+mn-lt"/>
              </a:rPr>
              <a:t>User Session Hijacking:</a:t>
            </a:r>
            <a:endParaRPr lang="en-US">
              <a:ea typeface="+mn-lt"/>
              <a:cs typeface="+mn-lt"/>
            </a:endParaRPr>
          </a:p>
          <a:p>
            <a:pPr algn="just"/>
            <a:r>
              <a:rPr lang="en-US">
                <a:ea typeface="+mn-lt"/>
                <a:cs typeface="+mn-lt"/>
              </a:rPr>
              <a:t>Session Hijacking is an attack which is basically used to gain the unauthorized access between an authorized session connections. This is usually done to attack the social network website and banking websites in order to gain the access over the valid session as well as over the website too.</a:t>
            </a:r>
            <a:endParaRPr lang="en-US"/>
          </a:p>
          <a:p>
            <a:endParaRPr lang="en-US">
              <a:ea typeface="+mn-lt"/>
              <a:cs typeface="+mn-lt"/>
            </a:endParaRPr>
          </a:p>
        </p:txBody>
      </p:sp>
    </p:spTree>
    <p:extLst>
      <p:ext uri="{BB962C8B-B14F-4D97-AF65-F5344CB8AC3E}">
        <p14:creationId xmlns:p14="http://schemas.microsoft.com/office/powerpoint/2010/main" val="108375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7F29B-3D9F-4A26-8468-BC25C36277EF}"/>
              </a:ext>
            </a:extLst>
          </p:cNvPr>
          <p:cNvSpPr>
            <a:spLocks noGrp="1"/>
          </p:cNvSpPr>
          <p:nvPr>
            <p:ph idx="4294967295"/>
          </p:nvPr>
        </p:nvSpPr>
        <p:spPr>
          <a:xfrm>
            <a:off x="1136073" y="1005320"/>
            <a:ext cx="10072254" cy="5036272"/>
          </a:xfrm>
        </p:spPr>
        <p:txBody>
          <a:bodyPr>
            <a:normAutofit lnSpcReduction="10000"/>
          </a:bodyPr>
          <a:lstStyle/>
          <a:p>
            <a:pPr algn="just"/>
            <a:r>
              <a:rPr lang="en-US" b="1">
                <a:ea typeface="+mn-lt"/>
                <a:cs typeface="+mn-lt"/>
              </a:rPr>
              <a:t>Virus Attack on Cell Phones &amp; PDAs:</a:t>
            </a:r>
            <a:r>
              <a:rPr lang="en-US">
                <a:ea typeface="+mn-lt"/>
                <a:cs typeface="+mn-lt"/>
              </a:rPr>
              <a:t>  </a:t>
            </a:r>
            <a:r>
              <a:rPr lang="en-US" sz="2000">
                <a:ea typeface="+mn-lt"/>
                <a:cs typeface="+mn-lt"/>
              </a:rPr>
              <a:t>Most current cell phones have the ability  to send and receive text messages. Some cell phones and PDAs also offer the ability to connect to the Internet. Although these are features that you might find useful and convenient, attackers may try to take advantage of them.</a:t>
            </a:r>
          </a:p>
          <a:p>
            <a:r>
              <a:rPr lang="en-US" sz="2000">
                <a:ea typeface="+mn-lt"/>
                <a:cs typeface="+mn-lt"/>
              </a:rPr>
              <a:t>abuse your service.</a:t>
            </a:r>
          </a:p>
          <a:p>
            <a:r>
              <a:rPr lang="en-US" sz="2000">
                <a:ea typeface="+mn-lt"/>
                <a:cs typeface="+mn-lt"/>
              </a:rPr>
              <a:t>lure you to a malicious web site.</a:t>
            </a:r>
          </a:p>
          <a:p>
            <a:r>
              <a:rPr lang="en-US" sz="2000">
                <a:ea typeface="+mn-lt"/>
                <a:cs typeface="+mn-lt"/>
              </a:rPr>
              <a:t>use your cell phone or PDA in an attack.</a:t>
            </a:r>
          </a:p>
          <a:p>
            <a:r>
              <a:rPr lang="en-US" sz="2000">
                <a:ea typeface="+mn-lt"/>
                <a:cs typeface="+mn-lt"/>
              </a:rPr>
              <a:t>gain access to account information.</a:t>
            </a:r>
          </a:p>
          <a:p>
            <a:r>
              <a:rPr lang="en-US" sz="2000" b="1"/>
              <a:t>PREVENTION:</a:t>
            </a:r>
          </a:p>
          <a:p>
            <a:r>
              <a:rPr lang="en-US" sz="2000">
                <a:ea typeface="+mn-lt"/>
                <a:cs typeface="+mn-lt"/>
              </a:rPr>
              <a:t>Apply available critical patches and upgrades to the operating system </a:t>
            </a:r>
          </a:p>
          <a:p>
            <a:r>
              <a:rPr lang="en-US" sz="2000">
                <a:ea typeface="+mn-lt"/>
                <a:cs typeface="+mn-lt"/>
              </a:rPr>
              <a:t> Eliminate or disable unnecessary services and applications </a:t>
            </a:r>
          </a:p>
          <a:p>
            <a:r>
              <a:rPr lang="en-US" sz="2000">
                <a:ea typeface="+mn-lt"/>
                <a:cs typeface="+mn-lt"/>
              </a:rPr>
              <a:t> Install and configure additional applications that are needed </a:t>
            </a:r>
          </a:p>
          <a:p>
            <a:r>
              <a:rPr lang="en-US" sz="2000">
                <a:ea typeface="+mn-lt"/>
                <a:cs typeface="+mn-lt"/>
              </a:rPr>
              <a:t> Configure user authentication and access controls </a:t>
            </a:r>
          </a:p>
          <a:p>
            <a:endParaRPr lang="en-US" sz="2000"/>
          </a:p>
          <a:p>
            <a:endParaRPr lang="en-US"/>
          </a:p>
        </p:txBody>
      </p:sp>
    </p:spTree>
    <p:extLst>
      <p:ext uri="{BB962C8B-B14F-4D97-AF65-F5344CB8AC3E}">
        <p14:creationId xmlns:p14="http://schemas.microsoft.com/office/powerpoint/2010/main" val="400283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35482-B9D8-4DBC-B37C-2C4BC66FAC3A}"/>
              </a:ext>
            </a:extLst>
          </p:cNvPr>
          <p:cNvSpPr>
            <a:spLocks noGrp="1"/>
          </p:cNvSpPr>
          <p:nvPr>
            <p:ph idx="4294967295"/>
          </p:nvPr>
        </p:nvSpPr>
        <p:spPr>
          <a:xfrm>
            <a:off x="922996" y="803454"/>
            <a:ext cx="10406362" cy="5230004"/>
          </a:xfrm>
        </p:spPr>
        <p:txBody>
          <a:bodyPr>
            <a:normAutofit fontScale="77500" lnSpcReduction="20000"/>
          </a:bodyPr>
          <a:lstStyle/>
          <a:p>
            <a:r>
              <a:rPr lang="en-US" b="1">
                <a:ea typeface="+mn-lt"/>
                <a:cs typeface="+mn-lt"/>
              </a:rPr>
              <a:t>TECHNOLOGIES:</a:t>
            </a:r>
          </a:p>
          <a:p>
            <a:pPr algn="just"/>
            <a:r>
              <a:rPr lang="en-US" b="1">
                <a:ea typeface="+mn-lt"/>
                <a:cs typeface="+mn-lt"/>
              </a:rPr>
              <a:t>J2ME Toolkit Features:</a:t>
            </a:r>
            <a:endParaRPr lang="en-US">
              <a:ea typeface="+mn-lt"/>
              <a:cs typeface="+mn-lt"/>
            </a:endParaRPr>
          </a:p>
          <a:p>
            <a:r>
              <a:rPr lang="en-US">
                <a:ea typeface="+mn-lt"/>
                <a:cs typeface="+mn-lt"/>
              </a:rPr>
              <a:t>Support for obfuscation in the build cycle.</a:t>
            </a:r>
          </a:p>
          <a:p>
            <a:r>
              <a:rPr lang="en-US">
                <a:ea typeface="+mn-lt"/>
                <a:cs typeface="+mn-lt"/>
              </a:rPr>
              <a:t>Method profiling.</a:t>
            </a:r>
          </a:p>
          <a:p>
            <a:r>
              <a:rPr lang="en-US" b="1">
                <a:ea typeface="+mn-lt"/>
                <a:cs typeface="+mn-lt"/>
              </a:rPr>
              <a:t>JDK Security Features types:</a:t>
            </a:r>
            <a:endParaRPr lang="en-US">
              <a:ea typeface="+mn-lt"/>
              <a:cs typeface="+mn-lt"/>
            </a:endParaRPr>
          </a:p>
          <a:p>
            <a:pPr algn="just"/>
            <a:r>
              <a:rPr lang="en-US">
                <a:ea typeface="+mn-lt"/>
                <a:cs typeface="+mn-lt"/>
              </a:rPr>
              <a:t>Users running programs.</a:t>
            </a:r>
          </a:p>
          <a:p>
            <a:pPr algn="just"/>
            <a:r>
              <a:rPr lang="en-US">
                <a:ea typeface="+mn-lt"/>
                <a:cs typeface="+mn-lt"/>
              </a:rPr>
              <a:t>Developers</a:t>
            </a:r>
          </a:p>
          <a:p>
            <a:pPr algn="just"/>
            <a:r>
              <a:rPr lang="en-US">
                <a:ea typeface="+mn-lt"/>
                <a:cs typeface="+mn-lt"/>
              </a:rPr>
              <a:t>Systems administrators, developers, and users.</a:t>
            </a:r>
          </a:p>
          <a:p>
            <a:pPr algn="just"/>
            <a:r>
              <a:rPr lang="en-US" b="1">
                <a:ea typeface="+mn-lt"/>
                <a:cs typeface="+mn-lt"/>
              </a:rPr>
              <a:t>JDBC:</a:t>
            </a:r>
            <a:endParaRPr lang="en-US">
              <a:ea typeface="+mn-lt"/>
              <a:cs typeface="+mn-lt"/>
            </a:endParaRPr>
          </a:p>
          <a:p>
            <a:pPr algn="just"/>
            <a:r>
              <a:rPr lang="en-US">
                <a:ea typeface="+mn-lt"/>
                <a:cs typeface="+mn-lt"/>
              </a:rPr>
              <a:t>The Java Database Connectivity (JDBC) specification is a new basis for developers to interface with data sources.</a:t>
            </a:r>
            <a:endParaRPr lang="en-US"/>
          </a:p>
          <a:p>
            <a:pPr algn="just"/>
            <a:r>
              <a:rPr lang="en-US" b="1">
                <a:ea typeface="+mn-lt"/>
                <a:cs typeface="+mn-lt"/>
              </a:rPr>
              <a:t>ORACLE 9i with J Server:</a:t>
            </a:r>
            <a:endParaRPr lang="en-US">
              <a:ea typeface="+mn-lt"/>
              <a:cs typeface="+mn-lt"/>
            </a:endParaRPr>
          </a:p>
          <a:p>
            <a:pPr algn="just"/>
            <a:r>
              <a:rPr lang="en-US">
                <a:ea typeface="+mn-lt"/>
                <a:cs typeface="+mn-lt"/>
              </a:rPr>
              <a:t>Oracle9i Application Server provides the lowest total cost of ownership of any application server on the market, by delivering the most comprehensive, standards-based functionality from a single fully integrated e-Business platform.</a:t>
            </a:r>
          </a:p>
          <a:p>
            <a:pPr algn="just"/>
            <a:endParaRPr lang="en-US">
              <a:ea typeface="+mn-lt"/>
              <a:cs typeface="+mn-lt"/>
            </a:endParaRPr>
          </a:p>
          <a:p>
            <a:pPr algn="just"/>
            <a:endParaRPr lang="en-US">
              <a:ea typeface="+mn-lt"/>
              <a:cs typeface="+mn-lt"/>
            </a:endParaRPr>
          </a:p>
          <a:p>
            <a:endParaRPr lang="en-US">
              <a:ea typeface="+mn-lt"/>
              <a:cs typeface="+mn-lt"/>
            </a:endParaRPr>
          </a:p>
          <a:p>
            <a:endParaRPr lang="en-US" b="1">
              <a:ea typeface="+mn-lt"/>
              <a:cs typeface="+mn-lt"/>
            </a:endParaRPr>
          </a:p>
          <a:p>
            <a:endParaRPr lang="en-US" b="1">
              <a:ea typeface="+mn-lt"/>
              <a:cs typeface="+mn-lt"/>
            </a:endParaRPr>
          </a:p>
        </p:txBody>
      </p:sp>
    </p:spTree>
    <p:extLst>
      <p:ext uri="{BB962C8B-B14F-4D97-AF65-F5344CB8AC3E}">
        <p14:creationId xmlns:p14="http://schemas.microsoft.com/office/powerpoint/2010/main" val="3988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B4E2-B5B4-4FF4-B864-3865D7D51DF6}"/>
              </a:ext>
            </a:extLst>
          </p:cNvPr>
          <p:cNvSpPr>
            <a:spLocks noGrp="1"/>
          </p:cNvSpPr>
          <p:nvPr>
            <p:ph type="title"/>
          </p:nvPr>
        </p:nvSpPr>
        <p:spPr/>
        <p:txBody>
          <a:bodyPr>
            <a:normAutofit fontScale="90000"/>
          </a:bodyPr>
          <a:lstStyle/>
          <a:p>
            <a:r>
              <a:rPr lang="en-US">
                <a:latin typeface="Times New Roman"/>
                <a:cs typeface="Times New Roman"/>
              </a:rPr>
              <a:t>LITERATURE SURVEY FOR MODULE-4</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718BF420-4EAB-4074-ACBC-37D810F3299B}"/>
              </a:ext>
            </a:extLst>
          </p:cNvPr>
          <p:cNvSpPr>
            <a:spLocks noGrp="1"/>
          </p:cNvSpPr>
          <p:nvPr>
            <p:ph idx="1"/>
          </p:nvPr>
        </p:nvSpPr>
        <p:spPr/>
        <p:txBody>
          <a:bodyPr>
            <a:normAutofit fontScale="92500" lnSpcReduction="10000"/>
          </a:bodyPr>
          <a:lstStyle/>
          <a:p>
            <a:r>
              <a:rPr lang="en-IN" b="1">
                <a:ea typeface="+mn-lt"/>
                <a:cs typeface="+mn-lt"/>
              </a:rPr>
              <a:t>Authentication of the user to the Bank authentication Server based on user login/password:</a:t>
            </a:r>
          </a:p>
          <a:p>
            <a:pPr>
              <a:buFont typeface="Wingdings"/>
              <a:buChar char="ü"/>
            </a:pPr>
            <a:r>
              <a:rPr lang="en-US" b="1">
                <a:ea typeface="+mn-lt"/>
                <a:cs typeface="+mn-lt"/>
              </a:rPr>
              <a:t>authentication has three tasks</a:t>
            </a:r>
            <a:r>
              <a:rPr lang="en-US">
                <a:ea typeface="+mn-lt"/>
                <a:cs typeface="+mn-lt"/>
              </a:rPr>
              <a:t>:</a:t>
            </a:r>
            <a:endParaRPr lang="en-IN">
              <a:ea typeface="+mn-lt"/>
              <a:cs typeface="+mn-lt"/>
            </a:endParaRPr>
          </a:p>
          <a:p>
            <a:pPr>
              <a:buFont typeface="Wingdings"/>
              <a:buChar char="Ø"/>
            </a:pPr>
            <a:r>
              <a:rPr lang="en-US">
                <a:ea typeface="+mn-lt"/>
                <a:cs typeface="+mn-lt"/>
              </a:rPr>
              <a:t>Manage the connection between the human (user) and the website’s server (computer).</a:t>
            </a:r>
            <a:endParaRPr lang="en-IN">
              <a:ea typeface="+mn-lt"/>
              <a:cs typeface="+mn-lt"/>
            </a:endParaRPr>
          </a:p>
          <a:p>
            <a:pPr>
              <a:buFont typeface="Wingdings"/>
              <a:buChar char="Ø"/>
            </a:pPr>
            <a:r>
              <a:rPr lang="en-US">
                <a:ea typeface="+mn-lt"/>
                <a:cs typeface="+mn-lt"/>
              </a:rPr>
              <a:t>Verify users’ identities.</a:t>
            </a:r>
            <a:endParaRPr lang="en-IN">
              <a:ea typeface="+mn-lt"/>
              <a:cs typeface="+mn-lt"/>
            </a:endParaRPr>
          </a:p>
          <a:p>
            <a:pPr>
              <a:buFont typeface="Wingdings"/>
              <a:buChar char="Ø"/>
            </a:pPr>
            <a:r>
              <a:rPr lang="en-US">
                <a:ea typeface="+mn-lt"/>
                <a:cs typeface="+mn-lt"/>
              </a:rPr>
              <a:t>Approve (or decline) the authentication so the system can move to authorizing the user.</a:t>
            </a:r>
            <a:endParaRPr lang="en-IN">
              <a:ea typeface="+mn-lt"/>
              <a:cs typeface="+mn-lt"/>
            </a:endParaRPr>
          </a:p>
          <a:p>
            <a:endParaRPr lang="en-IN" b="1">
              <a:ea typeface="+mn-lt"/>
              <a:cs typeface="+mn-lt"/>
            </a:endParaRPr>
          </a:p>
        </p:txBody>
      </p:sp>
    </p:spTree>
    <p:extLst>
      <p:ext uri="{BB962C8B-B14F-4D97-AF65-F5344CB8AC3E}">
        <p14:creationId xmlns:p14="http://schemas.microsoft.com/office/powerpoint/2010/main" val="415582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EAC8F-A917-4145-B10B-056C1B3A3BED}"/>
              </a:ext>
            </a:extLst>
          </p:cNvPr>
          <p:cNvSpPr>
            <a:spLocks noGrp="1"/>
          </p:cNvSpPr>
          <p:nvPr>
            <p:ph idx="4294967295"/>
          </p:nvPr>
        </p:nvSpPr>
        <p:spPr>
          <a:xfrm>
            <a:off x="1006415" y="716592"/>
            <a:ext cx="10248181" cy="5446293"/>
          </a:xfrm>
        </p:spPr>
        <p:txBody>
          <a:bodyPr/>
          <a:lstStyle/>
          <a:p>
            <a:r>
              <a:rPr lang="en-IN" b="1">
                <a:ea typeface="+mn-lt"/>
                <a:cs typeface="+mn-lt"/>
              </a:rPr>
              <a:t>Password-Based User Authentication Methods:</a:t>
            </a:r>
            <a:endParaRPr lang="en-US">
              <a:ea typeface="+mn-lt"/>
              <a:cs typeface="+mn-lt"/>
            </a:endParaRPr>
          </a:p>
          <a:p>
            <a:pPr>
              <a:buFont typeface="Wingdings"/>
              <a:buChar char="Ø"/>
            </a:pPr>
            <a:r>
              <a:rPr lang="en-US">
                <a:ea typeface="+mn-lt"/>
                <a:cs typeface="+mn-lt"/>
              </a:rPr>
              <a:t>A password-based user authentication process generally looks like this:</a:t>
            </a:r>
            <a:endParaRPr lang="en-IN">
              <a:ea typeface="+mn-lt"/>
              <a:cs typeface="+mn-lt"/>
            </a:endParaRPr>
          </a:p>
          <a:p>
            <a:r>
              <a:rPr lang="en-IN">
                <a:ea typeface="+mn-lt"/>
                <a:cs typeface="+mn-lt"/>
              </a:rPr>
              <a:t>When you land on the page, you’ll be asked to enter your username and password.</a:t>
            </a:r>
          </a:p>
          <a:p>
            <a:r>
              <a:rPr lang="en-IN">
                <a:ea typeface="+mn-lt"/>
                <a:cs typeface="+mn-lt"/>
              </a:rPr>
              <a:t>Your credentials are sent to the website’s server and compared with the information they have on file.</a:t>
            </a:r>
          </a:p>
          <a:p>
            <a:r>
              <a:rPr lang="en-IN">
                <a:ea typeface="+mn-lt"/>
                <a:cs typeface="+mn-lt"/>
              </a:rPr>
              <a:t>When a match is found, you’ll be able to enter your account.</a:t>
            </a:r>
          </a:p>
          <a:p>
            <a:pPr algn="just">
              <a:buFont typeface="Wingdings"/>
              <a:buChar char="Ø"/>
            </a:pPr>
            <a:r>
              <a:rPr lang="en-IN" b="1">
                <a:ea typeface="+mn-lt"/>
                <a:cs typeface="+mn-lt"/>
              </a:rPr>
              <a:t>TIC AUTHENTICATION:</a:t>
            </a:r>
            <a:r>
              <a:rPr lang="en-IN">
                <a:ea typeface="+mn-lt"/>
                <a:cs typeface="+mn-lt"/>
              </a:rPr>
              <a:t> </a:t>
            </a:r>
          </a:p>
          <a:p>
            <a:pPr algn="just"/>
            <a:r>
              <a:rPr lang="en-IN">
                <a:ea typeface="+mn-lt"/>
                <a:cs typeface="+mn-lt"/>
              </a:rPr>
              <a:t>TIC Authentication is the technique which is used to identify both the user and the ongoing transaction.</a:t>
            </a:r>
            <a:endParaRPr lang="en-IN"/>
          </a:p>
          <a:p>
            <a:pPr algn="just"/>
            <a:endParaRPr lang="en-IN">
              <a:ea typeface="+mn-lt"/>
              <a:cs typeface="+mn-lt"/>
            </a:endParaRPr>
          </a:p>
          <a:p>
            <a:endParaRPr lang="en-IN">
              <a:ea typeface="+mn-lt"/>
              <a:cs typeface="+mn-lt"/>
            </a:endParaRPr>
          </a:p>
          <a:p>
            <a:endParaRPr lang="en-IN">
              <a:ea typeface="+mn-lt"/>
              <a:cs typeface="+mn-lt"/>
            </a:endParaRPr>
          </a:p>
          <a:p>
            <a:endParaRPr lang="en-IN" b="1">
              <a:ea typeface="+mn-lt"/>
              <a:cs typeface="+mn-lt"/>
            </a:endParaRPr>
          </a:p>
        </p:txBody>
      </p:sp>
    </p:spTree>
    <p:extLst>
      <p:ext uri="{BB962C8B-B14F-4D97-AF65-F5344CB8AC3E}">
        <p14:creationId xmlns:p14="http://schemas.microsoft.com/office/powerpoint/2010/main" val="314647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5BAD0-EC79-407E-A1D0-6E65BD430F57}"/>
              </a:ext>
            </a:extLst>
          </p:cNvPr>
          <p:cNvSpPr>
            <a:spLocks noGrp="1"/>
          </p:cNvSpPr>
          <p:nvPr>
            <p:ph idx="4294967295"/>
          </p:nvPr>
        </p:nvSpPr>
        <p:spPr>
          <a:xfrm>
            <a:off x="1150189" y="1004378"/>
            <a:ext cx="9601200" cy="5043488"/>
          </a:xfrm>
        </p:spPr>
        <p:txBody>
          <a:bodyPr/>
          <a:lstStyle/>
          <a:p>
            <a:pPr algn="just"/>
            <a:r>
              <a:rPr lang="en-IN" b="1" dirty="0">
                <a:ea typeface="+mn-lt"/>
                <a:cs typeface="+mn-lt"/>
              </a:rPr>
              <a:t>SMS AUTHENTICATION:</a:t>
            </a:r>
            <a:r>
              <a:rPr lang="en-IN" dirty="0">
                <a:ea typeface="+mn-lt"/>
                <a:cs typeface="+mn-lt"/>
              </a:rPr>
              <a:t> </a:t>
            </a:r>
            <a:endParaRPr lang="en-US" dirty="0">
              <a:ea typeface="+mn-lt"/>
              <a:cs typeface="+mn-lt"/>
            </a:endParaRPr>
          </a:p>
          <a:p>
            <a:pPr algn="just"/>
            <a:r>
              <a:rPr lang="en-IN" dirty="0">
                <a:ea typeface="+mn-lt"/>
                <a:cs typeface="+mn-lt"/>
              </a:rPr>
              <a:t>Another method to validate user transaction is an SMS confirmation. Financial institution stores user cell phone number to provide multifactor authentication. It is believed that users will carry cell phone and can receive/send the short message.</a:t>
            </a:r>
            <a:endParaRPr lang="en-US" dirty="0"/>
          </a:p>
          <a:p>
            <a:pPr algn="just"/>
            <a:r>
              <a:rPr lang="en-IN" b="1" dirty="0">
                <a:ea typeface="+mn-lt"/>
                <a:cs typeface="+mn-lt"/>
              </a:rPr>
              <a:t>SMS CONFIRMATION:</a:t>
            </a:r>
            <a:r>
              <a:rPr lang="en-IN" dirty="0">
                <a:ea typeface="+mn-lt"/>
                <a:cs typeface="+mn-lt"/>
              </a:rPr>
              <a:t> </a:t>
            </a:r>
            <a:endParaRPr lang="en-US" dirty="0">
              <a:ea typeface="+mn-lt"/>
              <a:cs typeface="+mn-lt"/>
            </a:endParaRPr>
          </a:p>
          <a:p>
            <a:pPr algn="just"/>
            <a:r>
              <a:rPr lang="en-IN" dirty="0">
                <a:ea typeface="+mn-lt"/>
                <a:cs typeface="+mn-lt"/>
              </a:rPr>
              <a:t>After the TIC code identification and validation the remainder of the transaction will proceed. At the end of the transaction the user will get an SMS from the web authentication server to confirm financial transaction. Security of the proposed system will also depend on the security of encrypted messages sent by SMS and algorithm used for message encryption.</a:t>
            </a:r>
            <a:endParaRPr lang="en-US" dirty="0">
              <a:ea typeface="+mn-lt"/>
              <a:cs typeface="+mn-lt"/>
            </a:endParaRPr>
          </a:p>
          <a:p>
            <a:endParaRPr lang="en-US" dirty="0"/>
          </a:p>
        </p:txBody>
      </p:sp>
    </p:spTree>
    <p:extLst>
      <p:ext uri="{BB962C8B-B14F-4D97-AF65-F5344CB8AC3E}">
        <p14:creationId xmlns:p14="http://schemas.microsoft.com/office/powerpoint/2010/main" val="92275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79862-8C57-45F8-A841-D405C55330F9}"/>
              </a:ext>
            </a:extLst>
          </p:cNvPr>
          <p:cNvSpPr txBox="1"/>
          <p:nvPr/>
        </p:nvSpPr>
        <p:spPr>
          <a:xfrm>
            <a:off x="1015042" y="1187570"/>
            <a:ext cx="1026255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a:solidFill>
                  <a:srgbClr val="333333"/>
                </a:solidFill>
                <a:latin typeface="Times New Roman"/>
              </a:rPr>
              <a:t>According to the Mobile Payment Forum, mobile payments are the transactions with a monetary value that is conducted through a mobile telecommunications network through diverse mobile users' devices, such as cellular telephones, smart phones or PDAs, and mobile terminals. Mobile payment is a transfer of funds in return for goods or services in which a mobile device is functionally involved in executing and confirming payment. The payer can be standing at a POS or be interacting with a merchant located somewhere else. Mobile payment systems enable customers to purchase and pay for goods or services via mobile phones. Here, each mobile phone is used as the personal payment tool in connection with the remote sales. Payments can take place far away from both the recipient and the bank</a:t>
            </a:r>
            <a:r>
              <a:rPr lang="en-US" sz="2400">
                <a:solidFill>
                  <a:srgbClr val="333333"/>
                </a:solidFill>
                <a:latin typeface="Times New Roman"/>
                <a:cs typeface="Times New Roman"/>
              </a:rPr>
              <a:t> </a:t>
            </a:r>
            <a:endParaRPr lang="en-US" sz="2400">
              <a:latin typeface="Times New Roman"/>
              <a:cs typeface="Times New Roman"/>
            </a:endParaRPr>
          </a:p>
        </p:txBody>
      </p:sp>
    </p:spTree>
    <p:extLst>
      <p:ext uri="{BB962C8B-B14F-4D97-AF65-F5344CB8AC3E}">
        <p14:creationId xmlns:p14="http://schemas.microsoft.com/office/powerpoint/2010/main" val="153646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4785F4-AA6B-42D0-91FB-D40A11E00537}"/>
              </a:ext>
            </a:extLst>
          </p:cNvPr>
          <p:cNvSpPr>
            <a:spLocks noGrp="1"/>
          </p:cNvSpPr>
          <p:nvPr>
            <p:ph type="title"/>
          </p:nvPr>
        </p:nvSpPr>
        <p:spPr>
          <a:xfrm>
            <a:off x="1295402" y="982132"/>
            <a:ext cx="9601196" cy="1303867"/>
          </a:xfrm>
        </p:spPr>
        <p:txBody>
          <a:bodyPr>
            <a:normAutofit/>
          </a:bodyPr>
          <a:lstStyle/>
          <a:p>
            <a:r>
              <a:rPr lang="en-US">
                <a:latin typeface="Times New Roman"/>
                <a:cs typeface="Times New Roman"/>
              </a:rPr>
              <a:t>PROBLEM STATEMENTS</a:t>
            </a:r>
          </a:p>
        </p:txBody>
      </p:sp>
      <p:sp>
        <p:nvSpPr>
          <p:cNvPr id="3" name="Content Placeholder 2">
            <a:extLst>
              <a:ext uri="{FF2B5EF4-FFF2-40B4-BE49-F238E27FC236}">
                <a16:creationId xmlns:a16="http://schemas.microsoft.com/office/drawing/2014/main" id="{48AF793E-7076-4B0B-A493-C4657DD3676D}"/>
              </a:ext>
            </a:extLst>
          </p:cNvPr>
          <p:cNvSpPr>
            <a:spLocks noGrp="1"/>
          </p:cNvSpPr>
          <p:nvPr>
            <p:ph idx="1"/>
          </p:nvPr>
        </p:nvSpPr>
        <p:spPr>
          <a:xfrm>
            <a:off x="1295401" y="2556932"/>
            <a:ext cx="9601196" cy="3318936"/>
          </a:xfrm>
        </p:spPr>
        <p:txBody>
          <a:bodyPr>
            <a:normAutofit/>
          </a:bodyPr>
          <a:lstStyle/>
          <a:p>
            <a:r>
              <a:rPr lang="en-US" sz="2300">
                <a:latin typeface="Times New Roman"/>
                <a:ea typeface="+mn-lt"/>
                <a:cs typeface="+mn-lt"/>
              </a:rPr>
              <a:t>The user’s secret information required to access the online systems is stolen through Phishing attacks, key-loggers and spyware.</a:t>
            </a:r>
            <a:endParaRPr lang="en-US" sz="2300">
              <a:latin typeface="Times New Roman"/>
              <a:cs typeface="Times New Roman"/>
            </a:endParaRPr>
          </a:p>
          <a:p>
            <a:r>
              <a:rPr lang="en-US" sz="2300">
                <a:latin typeface="Times New Roman"/>
                <a:ea typeface="+mn-lt"/>
                <a:cs typeface="+mn-lt"/>
              </a:rPr>
              <a:t>Attacker oversees the dynamic client meeting and screens all client exercises. In this attack all client's online exercises are checked utilizing malicious softwares (malwares).For Session hijacking. It can run on a user’s local computer, or remotely as a attack like “man-in-the-middle” attack.</a:t>
            </a:r>
          </a:p>
          <a:p>
            <a:endParaRPr lang="en-US">
              <a:ea typeface="+mn-lt"/>
              <a:cs typeface="+mn-lt"/>
            </a:endParaRPr>
          </a:p>
          <a:p>
            <a:endParaRPr lang="en-US">
              <a:ea typeface="+mn-lt"/>
              <a:cs typeface="+mn-lt"/>
            </a:endParaRPr>
          </a:p>
          <a:p>
            <a:endParaRPr lang="en-US"/>
          </a:p>
        </p:txBody>
      </p:sp>
    </p:spTree>
    <p:extLst>
      <p:ext uri="{BB962C8B-B14F-4D97-AF65-F5344CB8AC3E}">
        <p14:creationId xmlns:p14="http://schemas.microsoft.com/office/powerpoint/2010/main" val="76969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7295BE-900C-4A69-914E-2C552B441D8E}"/>
              </a:ext>
            </a:extLst>
          </p:cNvPr>
          <p:cNvSpPr>
            <a:spLocks noGrp="1"/>
          </p:cNvSpPr>
          <p:nvPr>
            <p:ph type="title"/>
          </p:nvPr>
        </p:nvSpPr>
        <p:spPr>
          <a:xfrm>
            <a:off x="1295402" y="982132"/>
            <a:ext cx="9601196" cy="1303867"/>
          </a:xfrm>
        </p:spPr>
        <p:txBody>
          <a:bodyPr>
            <a:normAutofit/>
          </a:bodyPr>
          <a:lstStyle/>
          <a:p>
            <a:r>
              <a:rPr lang="en-US">
                <a:latin typeface="Times New Roman"/>
                <a:cs typeface="Times New Roman"/>
              </a:rPr>
              <a:t>OBJECTIVES</a:t>
            </a:r>
            <a:endParaRPr lang="en-US"/>
          </a:p>
        </p:txBody>
      </p:sp>
      <p:sp>
        <p:nvSpPr>
          <p:cNvPr id="3" name="Content Placeholder 2">
            <a:extLst>
              <a:ext uri="{FF2B5EF4-FFF2-40B4-BE49-F238E27FC236}">
                <a16:creationId xmlns:a16="http://schemas.microsoft.com/office/drawing/2014/main" id="{FE06258A-4A62-4EAB-AC13-B099A0F53191}"/>
              </a:ext>
            </a:extLst>
          </p:cNvPr>
          <p:cNvSpPr>
            <a:spLocks noGrp="1"/>
          </p:cNvSpPr>
          <p:nvPr>
            <p:ph idx="1"/>
          </p:nvPr>
        </p:nvSpPr>
        <p:spPr>
          <a:xfrm>
            <a:off x="1295401" y="2556932"/>
            <a:ext cx="9601196" cy="3318936"/>
          </a:xfrm>
        </p:spPr>
        <p:txBody>
          <a:bodyPr>
            <a:normAutofit/>
          </a:bodyPr>
          <a:lstStyle/>
          <a:p>
            <a:r>
              <a:rPr lang="en-US">
                <a:ea typeface="+mn-lt"/>
                <a:cs typeface="+mn-lt"/>
              </a:rPr>
              <a:t>The fundamental goal of the current work is to give an exceptionally secure remote climate for monetary web exchanges that is easy to utilize and convey, that doesn't require any change in existing remote organizations or convention.This Protocol for wireless payment is used to achieve secure web transaction using cell phones / PDAs. This framework depends on Multi-Factor Verification idea to give secure remote climate to the clients to expand confidence of the clients in online monetary web exchanges utilizing portable gadgets(Mobile Phones).</a:t>
            </a:r>
            <a:endParaRPr lang="en-US"/>
          </a:p>
          <a:p>
            <a:endParaRPr lang="en-US"/>
          </a:p>
        </p:txBody>
      </p:sp>
    </p:spTree>
    <p:extLst>
      <p:ext uri="{BB962C8B-B14F-4D97-AF65-F5344CB8AC3E}">
        <p14:creationId xmlns:p14="http://schemas.microsoft.com/office/powerpoint/2010/main" val="271171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3B1553-1636-4954-B3CD-10A4DE0CAB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9" name="Straight Connector 8">
            <a:extLst>
              <a:ext uri="{FF2B5EF4-FFF2-40B4-BE49-F238E27FC236}">
                <a16:creationId xmlns:a16="http://schemas.microsoft.com/office/drawing/2014/main" id="{6D4B4DFC-38BA-4C07-8028-8FA8327DD1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1" name="Rectangle 10">
            <a:extLst>
              <a:ext uri="{FF2B5EF4-FFF2-40B4-BE49-F238E27FC236}">
                <a16:creationId xmlns:a16="http://schemas.microsoft.com/office/drawing/2014/main" id="{5CCAF7D5-2AD8-4BDF-BE92-13524EA04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8C92429-C2FF-43F8-9F54-FF73D127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8E75E6-FD49-46E3-B23E-9D5C97110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8539"/>
            <a:ext cx="10905066" cy="5600922"/>
          </a:xfrm>
          <a:prstGeom prst="rect">
            <a:avLst/>
          </a:prstGeom>
          <a:solidFill>
            <a:schemeClr val="accent6"/>
          </a:solidFill>
          <a:ln cap="sq">
            <a:noFill/>
            <a:miter lim="800000"/>
          </a:ln>
          <a:effectLst>
            <a:outerShdw blurRad="114300" dist="127000" dir="5400000" sx="99000" sy="99000" algn="t" rotWithShape="0">
              <a:prstClr val="black">
                <a:alpha val="40000"/>
              </a:prstClr>
            </a:outerShdw>
          </a:effectLst>
          <a:scene3d>
            <a:camera prst="orthographicFront"/>
            <a:lightRig rig="twoPt" dir="t"/>
          </a:scene3d>
          <a:sp3d contourW="6350">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E6BA1-F87F-4073-B5AB-365A42AD3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790956"/>
            <a:ext cx="10579608" cy="527608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5875">
            <a:no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080926-A67A-48A7-949F-7F4DF8960ADA}"/>
              </a:ext>
            </a:extLst>
          </p:cNvPr>
          <p:cNvSpPr>
            <a:spLocks noGrp="1"/>
          </p:cNvSpPr>
          <p:nvPr>
            <p:ph type="title"/>
          </p:nvPr>
        </p:nvSpPr>
        <p:spPr>
          <a:xfrm>
            <a:off x="1304330" y="1275587"/>
            <a:ext cx="9596842" cy="3319285"/>
          </a:xfrm>
        </p:spPr>
        <p:txBody>
          <a:bodyPr vert="horz" lIns="91440" tIns="45720" rIns="91440" bIns="45720" rtlCol="0" anchor="ctr">
            <a:normAutofit/>
          </a:bodyPr>
          <a:lstStyle/>
          <a:p>
            <a:r>
              <a:rPr lang="en-US" sz="6000">
                <a:solidFill>
                  <a:srgbClr val="FFFFFF"/>
                </a:solidFill>
              </a:rPr>
              <a:t>THANK YOU</a:t>
            </a:r>
          </a:p>
        </p:txBody>
      </p:sp>
      <p:cxnSp>
        <p:nvCxnSpPr>
          <p:cNvPr id="19" name="Straight Connector 18">
            <a:extLst>
              <a:ext uri="{FF2B5EF4-FFF2-40B4-BE49-F238E27FC236}">
                <a16:creationId xmlns:a16="http://schemas.microsoft.com/office/drawing/2014/main" id="{19B678A5-A064-46A6-817F-AE02396CCF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5551" y="4769963"/>
            <a:ext cx="130089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64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8B3F-5E48-4D21-B462-6E3DC170DBFB}"/>
              </a:ext>
            </a:extLst>
          </p:cNvPr>
          <p:cNvSpPr>
            <a:spLocks noGrp="1"/>
          </p:cNvSpPr>
          <p:nvPr>
            <p:ph type="title"/>
          </p:nvPr>
        </p:nvSpPr>
        <p:spPr/>
        <p:txBody>
          <a:bodyPr/>
          <a:lstStyle/>
          <a:p>
            <a:r>
              <a:rPr lang="en-US"/>
              <a:t>TEAM MEMBERS</a:t>
            </a:r>
          </a:p>
        </p:txBody>
      </p:sp>
      <p:graphicFrame>
        <p:nvGraphicFramePr>
          <p:cNvPr id="4" name="Table 4">
            <a:extLst>
              <a:ext uri="{FF2B5EF4-FFF2-40B4-BE49-F238E27FC236}">
                <a16:creationId xmlns:a16="http://schemas.microsoft.com/office/drawing/2014/main" id="{0A169F29-CC15-4983-A9D8-CC8DB016E829}"/>
              </a:ext>
            </a:extLst>
          </p:cNvPr>
          <p:cNvGraphicFramePr>
            <a:graphicFrameLocks noGrp="1"/>
          </p:cNvGraphicFramePr>
          <p:nvPr>
            <p:ph idx="1"/>
            <p:extLst>
              <p:ext uri="{D42A27DB-BD31-4B8C-83A1-F6EECF244321}">
                <p14:modId xmlns:p14="http://schemas.microsoft.com/office/powerpoint/2010/main" val="3537882484"/>
              </p:ext>
            </p:extLst>
          </p:nvPr>
        </p:nvGraphicFramePr>
        <p:xfrm>
          <a:off x="1293962" y="2386641"/>
          <a:ext cx="9601200" cy="3255815"/>
        </p:xfrm>
        <a:graphic>
          <a:graphicData uri="http://schemas.openxmlformats.org/drawingml/2006/table">
            <a:tbl>
              <a:tblPr firstRow="1" bandRow="1">
                <a:tableStyleId>{0505E3EF-67EA-436B-97B2-0124C06EBD24}</a:tableStyleId>
              </a:tblPr>
              <a:tblGrid>
                <a:gridCol w="4800600">
                  <a:extLst>
                    <a:ext uri="{9D8B030D-6E8A-4147-A177-3AD203B41FA5}">
                      <a16:colId xmlns:a16="http://schemas.microsoft.com/office/drawing/2014/main" val="666537314"/>
                    </a:ext>
                  </a:extLst>
                </a:gridCol>
                <a:gridCol w="4800600">
                  <a:extLst>
                    <a:ext uri="{9D8B030D-6E8A-4147-A177-3AD203B41FA5}">
                      <a16:colId xmlns:a16="http://schemas.microsoft.com/office/drawing/2014/main" val="23687016"/>
                    </a:ext>
                  </a:extLst>
                </a:gridCol>
              </a:tblGrid>
              <a:tr h="651163">
                <a:tc>
                  <a:txBody>
                    <a:bodyPr/>
                    <a:lstStyle/>
                    <a:p>
                      <a:r>
                        <a:rPr lang="en-US">
                          <a:latin typeface="Times New Roman"/>
                        </a:rPr>
                        <a:t>                          </a:t>
                      </a:r>
                      <a:r>
                        <a:rPr lang="en-US" sz="1800" u="none" strike="noStrike" noProof="0">
                          <a:latin typeface="Times New Roman"/>
                        </a:rPr>
                        <a:t> </a:t>
                      </a:r>
                      <a:r>
                        <a:rPr lang="en-US" sz="3000" u="none" strike="noStrike" noProof="0">
                          <a:latin typeface="Times New Roman"/>
                        </a:rPr>
                        <a:t>    ID NO</a:t>
                      </a:r>
                      <a:endParaRPr lang="en-US" sz="3000">
                        <a:latin typeface="Times New Roman"/>
                      </a:endParaRPr>
                    </a:p>
                  </a:txBody>
                  <a:tcPr/>
                </a:tc>
                <a:tc>
                  <a:txBody>
                    <a:bodyPr/>
                    <a:lstStyle/>
                    <a:p>
                      <a:pPr lvl="0">
                        <a:buNone/>
                      </a:pPr>
                      <a:r>
                        <a:rPr lang="en-US">
                          <a:latin typeface="Times New Roman"/>
                        </a:rPr>
                        <a:t>      </a:t>
                      </a:r>
                      <a:r>
                        <a:rPr lang="en-US" sz="3000">
                          <a:latin typeface="Times New Roman"/>
                        </a:rPr>
                        <a:t>            NAME</a:t>
                      </a:r>
                    </a:p>
                  </a:txBody>
                  <a:tcPr/>
                </a:tc>
                <a:extLst>
                  <a:ext uri="{0D108BD9-81ED-4DB2-BD59-A6C34878D82A}">
                    <a16:rowId xmlns:a16="http://schemas.microsoft.com/office/drawing/2014/main" val="2317926871"/>
                  </a:ext>
                </a:extLst>
              </a:tr>
              <a:tr h="651163">
                <a:tc>
                  <a:txBody>
                    <a:bodyPr/>
                    <a:lstStyle/>
                    <a:p>
                      <a:pPr lvl="0">
                        <a:buNone/>
                      </a:pPr>
                      <a:r>
                        <a:rPr lang="en-US" sz="2400" u="none" strike="noStrike" noProof="0">
                          <a:latin typeface="Times New Roman"/>
                        </a:rPr>
                        <a:t>                         170030193</a:t>
                      </a:r>
                      <a:endParaRPr lang="en-US" sz="2400">
                        <a:latin typeface="Times New Roman"/>
                      </a:endParaRPr>
                    </a:p>
                  </a:txBody>
                  <a:tcPr/>
                </a:tc>
                <a:tc>
                  <a:txBody>
                    <a:bodyPr/>
                    <a:lstStyle/>
                    <a:p>
                      <a:pPr lvl="0">
                        <a:buNone/>
                      </a:pPr>
                      <a:r>
                        <a:rPr lang="en-US" sz="2400" u="none" strike="noStrike" noProof="0">
                          <a:latin typeface="Times New Roman"/>
                        </a:rPr>
                        <a:t>CHALLA VENKATA PRANITH</a:t>
                      </a:r>
                      <a:endParaRPr lang="en-US" sz="2400">
                        <a:latin typeface="Times New Roman"/>
                      </a:endParaRPr>
                    </a:p>
                  </a:txBody>
                  <a:tcPr/>
                </a:tc>
                <a:extLst>
                  <a:ext uri="{0D108BD9-81ED-4DB2-BD59-A6C34878D82A}">
                    <a16:rowId xmlns:a16="http://schemas.microsoft.com/office/drawing/2014/main" val="562424990"/>
                  </a:ext>
                </a:extLst>
              </a:tr>
              <a:tr h="651163">
                <a:tc>
                  <a:txBody>
                    <a:bodyPr/>
                    <a:lstStyle/>
                    <a:p>
                      <a:pPr lvl="0">
                        <a:buNone/>
                      </a:pPr>
                      <a:r>
                        <a:rPr lang="en-US" sz="2400" u="none" strike="noStrike" noProof="0">
                          <a:latin typeface="Times New Roman"/>
                        </a:rPr>
                        <a:t>                         170030614</a:t>
                      </a:r>
                      <a:endParaRPr lang="en-US" sz="2400">
                        <a:latin typeface="Times New Roman"/>
                      </a:endParaRPr>
                    </a:p>
                  </a:txBody>
                  <a:tcPr/>
                </a:tc>
                <a:tc>
                  <a:txBody>
                    <a:bodyPr/>
                    <a:lstStyle/>
                    <a:p>
                      <a:pPr lvl="0">
                        <a:buNone/>
                      </a:pPr>
                      <a:r>
                        <a:rPr lang="en-US" sz="2400" u="none" strike="noStrike" noProof="0">
                          <a:latin typeface="Times New Roman"/>
                        </a:rPr>
                        <a:t>KOLLI SAI KIRAN</a:t>
                      </a:r>
                      <a:endParaRPr lang="en-US" sz="2400">
                        <a:latin typeface="Times New Roman"/>
                      </a:endParaRPr>
                    </a:p>
                  </a:txBody>
                  <a:tcPr/>
                </a:tc>
                <a:extLst>
                  <a:ext uri="{0D108BD9-81ED-4DB2-BD59-A6C34878D82A}">
                    <a16:rowId xmlns:a16="http://schemas.microsoft.com/office/drawing/2014/main" val="836538060"/>
                  </a:ext>
                </a:extLst>
              </a:tr>
              <a:tr h="651163">
                <a:tc>
                  <a:txBody>
                    <a:bodyPr/>
                    <a:lstStyle/>
                    <a:p>
                      <a:pPr lvl="0">
                        <a:buNone/>
                      </a:pPr>
                      <a:r>
                        <a:rPr lang="en-US" sz="2400" u="none" strike="noStrike" noProof="0">
                          <a:latin typeface="Times New Roman"/>
                        </a:rPr>
                        <a:t>                         170031068</a:t>
                      </a:r>
                      <a:endParaRPr lang="en-US" sz="2400">
                        <a:latin typeface="Times New Roman"/>
                      </a:endParaRPr>
                    </a:p>
                  </a:txBody>
                  <a:tcPr/>
                </a:tc>
                <a:tc>
                  <a:txBody>
                    <a:bodyPr/>
                    <a:lstStyle/>
                    <a:p>
                      <a:pPr lvl="0">
                        <a:buNone/>
                      </a:pPr>
                      <a:r>
                        <a:rPr lang="en-US" sz="2400" u="none" strike="noStrike" noProof="0">
                          <a:latin typeface="Times New Roman"/>
                        </a:rPr>
                        <a:t>PULIVARTHI GOUTHAM</a:t>
                      </a:r>
                      <a:endParaRPr lang="en-US" sz="2400">
                        <a:latin typeface="Times New Roman"/>
                      </a:endParaRPr>
                    </a:p>
                  </a:txBody>
                  <a:tcPr/>
                </a:tc>
                <a:extLst>
                  <a:ext uri="{0D108BD9-81ED-4DB2-BD59-A6C34878D82A}">
                    <a16:rowId xmlns:a16="http://schemas.microsoft.com/office/drawing/2014/main" val="3120827349"/>
                  </a:ext>
                </a:extLst>
              </a:tr>
              <a:tr h="651163">
                <a:tc>
                  <a:txBody>
                    <a:bodyPr/>
                    <a:lstStyle/>
                    <a:p>
                      <a:pPr lvl="0">
                        <a:buNone/>
                      </a:pPr>
                      <a:r>
                        <a:rPr lang="en-US" sz="2400" u="none" strike="noStrike" noProof="0">
                          <a:latin typeface="Times New Roman"/>
                        </a:rPr>
                        <a:t>                         170031340</a:t>
                      </a:r>
                      <a:endParaRPr lang="en-US" sz="2400">
                        <a:latin typeface="Times New Roman"/>
                      </a:endParaRPr>
                    </a:p>
                  </a:txBody>
                  <a:tcPr/>
                </a:tc>
                <a:tc>
                  <a:txBody>
                    <a:bodyPr/>
                    <a:lstStyle/>
                    <a:p>
                      <a:pPr lvl="0">
                        <a:buNone/>
                      </a:pPr>
                      <a:r>
                        <a:rPr lang="en-US" sz="2400" u="none" strike="noStrike" noProof="0">
                          <a:latin typeface="Times New Roman"/>
                        </a:rPr>
                        <a:t>VALIVETI LOHYA SUJITH</a:t>
                      </a:r>
                      <a:endParaRPr lang="en-US" sz="2400">
                        <a:latin typeface="Times New Roman"/>
                      </a:endParaRPr>
                    </a:p>
                  </a:txBody>
                  <a:tcPr/>
                </a:tc>
                <a:extLst>
                  <a:ext uri="{0D108BD9-81ED-4DB2-BD59-A6C34878D82A}">
                    <a16:rowId xmlns:a16="http://schemas.microsoft.com/office/drawing/2014/main" val="3031394900"/>
                  </a:ext>
                </a:extLst>
              </a:tr>
            </a:tbl>
          </a:graphicData>
        </a:graphic>
      </p:graphicFrame>
    </p:spTree>
    <p:extLst>
      <p:ext uri="{BB962C8B-B14F-4D97-AF65-F5344CB8AC3E}">
        <p14:creationId xmlns:p14="http://schemas.microsoft.com/office/powerpoint/2010/main" val="249346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1DED6-C5AA-42D2-9451-B165C292F90B}"/>
              </a:ext>
            </a:extLst>
          </p:cNvPr>
          <p:cNvSpPr>
            <a:spLocks noGrp="1"/>
          </p:cNvSpPr>
          <p:nvPr>
            <p:ph type="title"/>
          </p:nvPr>
        </p:nvSpPr>
        <p:spPr>
          <a:xfrm>
            <a:off x="1055599" y="1055077"/>
            <a:ext cx="2532909" cy="4794578"/>
          </a:xfrm>
        </p:spPr>
        <p:txBody>
          <a:bodyPr>
            <a:normAutofit/>
          </a:bodyPr>
          <a:lstStyle/>
          <a:p>
            <a:r>
              <a:rPr lang="en-US" sz="4100">
                <a:solidFill>
                  <a:srgbClr val="262626"/>
                </a:solidFill>
                <a:latin typeface="Times New Roman"/>
                <a:cs typeface="Times New Roman"/>
              </a:rPr>
              <a:t>OUTLINE</a:t>
            </a:r>
          </a:p>
        </p:txBody>
      </p:sp>
      <p:sp useBgFill="1">
        <p:nvSpPr>
          <p:cNvPr id="13" name="Rectangle 12">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6350AA6-2004-4DBE-8450-9901955563B2}"/>
              </a:ext>
            </a:extLst>
          </p:cNvPr>
          <p:cNvGraphicFramePr>
            <a:graphicFrameLocks noGrp="1"/>
          </p:cNvGraphicFramePr>
          <p:nvPr>
            <p:ph idx="1"/>
            <p:extLst>
              <p:ext uri="{D42A27DB-BD31-4B8C-83A1-F6EECF244321}">
                <p14:modId xmlns:p14="http://schemas.microsoft.com/office/powerpoint/2010/main" val="323399657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307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C93950-342D-4907-9E02-1F3EF976880B}"/>
              </a:ext>
            </a:extLst>
          </p:cNvPr>
          <p:cNvSpPr>
            <a:spLocks noGrp="1"/>
          </p:cNvSpPr>
          <p:nvPr>
            <p:ph type="title"/>
          </p:nvPr>
        </p:nvSpPr>
        <p:spPr>
          <a:xfrm>
            <a:off x="1928006" y="608320"/>
            <a:ext cx="8048442" cy="1109461"/>
          </a:xfrm>
        </p:spPr>
        <p:txBody>
          <a:bodyPr>
            <a:noAutofit/>
          </a:bodyPr>
          <a:lstStyle/>
          <a:p>
            <a:r>
              <a:rPr lang="en-US" sz="4000" b="1">
                <a:latin typeface="Times New Roman"/>
                <a:cs typeface="Times New Roman"/>
              </a:rPr>
              <a:t>Abstract</a:t>
            </a:r>
            <a:endParaRPr lang="en-US" sz="4000"/>
          </a:p>
        </p:txBody>
      </p:sp>
      <p:sp>
        <p:nvSpPr>
          <p:cNvPr id="3" name="Content Placeholder 2">
            <a:extLst>
              <a:ext uri="{FF2B5EF4-FFF2-40B4-BE49-F238E27FC236}">
                <a16:creationId xmlns:a16="http://schemas.microsoft.com/office/drawing/2014/main" id="{1C3B51E5-2FA6-4451-B4BB-8F93684C50B0}"/>
              </a:ext>
            </a:extLst>
          </p:cNvPr>
          <p:cNvSpPr>
            <a:spLocks noGrp="1"/>
          </p:cNvSpPr>
          <p:nvPr>
            <p:ph idx="1"/>
          </p:nvPr>
        </p:nvSpPr>
        <p:spPr>
          <a:xfrm>
            <a:off x="619667" y="1866819"/>
            <a:ext cx="10751382" cy="5116104"/>
          </a:xfrm>
        </p:spPr>
        <p:txBody>
          <a:bodyPr>
            <a:normAutofit/>
          </a:bodyPr>
          <a:lstStyle/>
          <a:p>
            <a:r>
              <a:rPr lang="en-US">
                <a:ea typeface="+mn-lt"/>
                <a:cs typeface="+mn-lt"/>
              </a:rPr>
              <a:t>The Cell phones have revolutionized the way we live. Cellular phones and PDA's have largely grown in popularity and as a result users have started online banking, purchasing of internet-based products and other online services. Previous web access authentication systems have used either the Internet or the wireless Mobile channel independently to authenticate the identity of remote user. Accessing today's web-based services always requires a username and password to authenticate the user identity. This is a significant vulnerability since the password can be hacked by the man in the middle attack and later used for making illegal access to the user’s account. </a:t>
            </a:r>
            <a:endParaRPr lang="en-US"/>
          </a:p>
        </p:txBody>
      </p:sp>
    </p:spTree>
    <p:extLst>
      <p:ext uri="{BB962C8B-B14F-4D97-AF65-F5344CB8AC3E}">
        <p14:creationId xmlns:p14="http://schemas.microsoft.com/office/powerpoint/2010/main" val="161688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12F932-77B0-4C74-BE6C-071EF4B2FB02}"/>
              </a:ext>
            </a:extLst>
          </p:cNvPr>
          <p:cNvSpPr>
            <a:spLocks noGrp="1"/>
          </p:cNvSpPr>
          <p:nvPr>
            <p:ph idx="1"/>
          </p:nvPr>
        </p:nvSpPr>
        <p:spPr>
          <a:xfrm>
            <a:off x="1237892" y="1090703"/>
            <a:ext cx="9601196" cy="4468863"/>
          </a:xfrm>
        </p:spPr>
        <p:txBody>
          <a:bodyPr>
            <a:normAutofit/>
          </a:bodyPr>
          <a:lstStyle/>
          <a:p>
            <a:pPr>
              <a:lnSpc>
                <a:spcPct val="90000"/>
              </a:lnSpc>
            </a:pPr>
            <a:r>
              <a:rPr lang="en-US"/>
              <a:t>Our goal is to create an authentication system that is both secure and highly usable based on multifactor authentication approach. It uses a novel approach to create an authentication system based on TICs (Transaction Identification code) and SMS (Short Message Service) to enforce an extra security level with the traditional Login/password system. We have also used an encryption/decryption technique which is based on symmetric key and an iterated block cipher concept. This concept has been used to keep TICs as secret code on cell phones/PDAs and is also used to initiate secure web transaction using cell phones/PDAs. Finally we extend the system for two-way authentication which authenticates both parties (user and e- service provider). A detailed threat analysis demonstrates that the proposed system is secure against various types of internet attacks like phishing, man-in-the-middle, viruses etc. </a:t>
            </a:r>
            <a:endParaRPr lang="en-US">
              <a:ea typeface="+mn-lt"/>
              <a:cs typeface="+mn-lt"/>
            </a:endParaRPr>
          </a:p>
          <a:p>
            <a:pPr>
              <a:lnSpc>
                <a:spcPct val="90000"/>
              </a:lnSpc>
            </a:pPr>
            <a:endParaRPr lang="en-US" sz="2000"/>
          </a:p>
          <a:p>
            <a:pPr>
              <a:lnSpc>
                <a:spcPct val="90000"/>
              </a:lnSpc>
            </a:pPr>
            <a:endParaRPr lang="en-US" sz="2000"/>
          </a:p>
          <a:p>
            <a:pPr>
              <a:lnSpc>
                <a:spcPct val="90000"/>
              </a:lnSpc>
            </a:pPr>
            <a:endParaRPr lang="en-US" sz="2000"/>
          </a:p>
        </p:txBody>
      </p:sp>
    </p:spTree>
    <p:extLst>
      <p:ext uri="{BB962C8B-B14F-4D97-AF65-F5344CB8AC3E}">
        <p14:creationId xmlns:p14="http://schemas.microsoft.com/office/powerpoint/2010/main" val="52463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D939-79D7-45F7-BA31-B87CFD33B4E4}"/>
              </a:ext>
            </a:extLst>
          </p:cNvPr>
          <p:cNvSpPr>
            <a:spLocks noGrp="1"/>
          </p:cNvSpPr>
          <p:nvPr>
            <p:ph type="title"/>
          </p:nvPr>
        </p:nvSpPr>
        <p:spPr/>
        <p:txBody>
          <a:bodyPr>
            <a:normAutofit fontScale="90000"/>
          </a:bodyPr>
          <a:lstStyle/>
          <a:p>
            <a:r>
              <a:rPr lang="en-US">
                <a:latin typeface="Times New Roman"/>
                <a:cs typeface="Times New Roman"/>
              </a:rPr>
              <a:t>LITERATURE SURVEY FOR MODULE-1</a:t>
            </a:r>
          </a:p>
        </p:txBody>
      </p:sp>
      <p:sp>
        <p:nvSpPr>
          <p:cNvPr id="3" name="Content Placeholder 2">
            <a:extLst>
              <a:ext uri="{FF2B5EF4-FFF2-40B4-BE49-F238E27FC236}">
                <a16:creationId xmlns:a16="http://schemas.microsoft.com/office/drawing/2014/main" id="{291D8D8E-6D69-4A4A-BD5B-6C64B0BE108D}"/>
              </a:ext>
            </a:extLst>
          </p:cNvPr>
          <p:cNvSpPr>
            <a:spLocks noGrp="1"/>
          </p:cNvSpPr>
          <p:nvPr>
            <p:ph idx="1"/>
          </p:nvPr>
        </p:nvSpPr>
        <p:spPr/>
        <p:txBody>
          <a:bodyPr>
            <a:normAutofit lnSpcReduction="10000"/>
          </a:bodyPr>
          <a:lstStyle/>
          <a:p>
            <a:r>
              <a:rPr lang="en-IN">
                <a:ea typeface="+mn-lt"/>
                <a:cs typeface="+mn-lt"/>
              </a:rPr>
              <a:t>Single-factor authentication is the simplest form of authentication methods. With SFA, a person matches one credential to verify himself or herself online. The most popular example of this would be a password (credential) to a username. Most verification today uses this type of authentication method.</a:t>
            </a:r>
          </a:p>
          <a:p>
            <a:r>
              <a:rPr lang="en-IN">
                <a:ea typeface="+mn-lt"/>
                <a:cs typeface="+mn-lt"/>
              </a:rPr>
              <a:t>Two-factor authentication uses the same password/username combination, but with the addition of being asked to verify who a person is by using something only he or she owns, such as a mobile device. Putting it simply: it uses two factors to confirm an identity</a:t>
            </a:r>
          </a:p>
        </p:txBody>
      </p:sp>
    </p:spTree>
    <p:extLst>
      <p:ext uri="{BB962C8B-B14F-4D97-AF65-F5344CB8AC3E}">
        <p14:creationId xmlns:p14="http://schemas.microsoft.com/office/powerpoint/2010/main" val="311761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9B609-FCD5-46CA-AF06-0D5382347E13}"/>
              </a:ext>
            </a:extLst>
          </p:cNvPr>
          <p:cNvSpPr txBox="1"/>
          <p:nvPr/>
        </p:nvSpPr>
        <p:spPr>
          <a:xfrm>
            <a:off x="914400" y="1158816"/>
            <a:ext cx="10248181"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400">
                <a:solidFill>
                  <a:srgbClr val="333333"/>
                </a:solidFill>
                <a:latin typeface="Times New Roman"/>
                <a:cs typeface="Segoe UI"/>
              </a:rPr>
              <a:t>Multi-factor Authentication uses a combination of the following factors: something you know, something you have and something you are. 2FA is a subset of MFA.</a:t>
            </a:r>
            <a:r>
              <a:rPr lang="en-US" sz="2400" b="1">
                <a:solidFill>
                  <a:srgbClr val="333333"/>
                </a:solidFill>
                <a:latin typeface="Times New Roman"/>
                <a:cs typeface="Times New Roman"/>
              </a:rPr>
              <a:t> </a:t>
            </a:r>
            <a:endParaRPr lang="en-US"/>
          </a:p>
          <a:p>
            <a:pPr marL="342900" indent="-342900">
              <a:buFont typeface="Arial"/>
              <a:buChar char="•"/>
            </a:pPr>
            <a:endParaRPr lang="en-US" sz="2400" b="1">
              <a:solidFill>
                <a:srgbClr val="333333"/>
              </a:solidFill>
              <a:latin typeface="Times New Roman"/>
              <a:cs typeface="Times New Roman"/>
            </a:endParaRPr>
          </a:p>
          <a:p>
            <a:pPr marL="342900" indent="-342900">
              <a:buFont typeface="Arial"/>
              <a:buChar char="•"/>
            </a:pPr>
            <a:r>
              <a:rPr lang="en-IN" sz="2400">
                <a:ea typeface="+mn-lt"/>
                <a:cs typeface="+mn-lt"/>
              </a:rPr>
              <a:t>Multi-factor authentication methods are difficult to compromise than single-factor methods. Let us take for example, the use of a logon ID/password is single-factor authentication (i.e., something the user knows); whereas, an ATM transaction requires multifactor authentication: something the user possesses (i.e., the card) combined with something the user knows (i.e., PIN). “Out-of-band” controls for risk mitigation can also be included in multifactor authentication methodology. An effective authentication method should have customer acceptance, reliable performance, scalability to accommodate growth, and interoperability with existing systems and future plans</a:t>
            </a:r>
            <a:endParaRPr lang="en-US" sz="2400" b="1">
              <a:solidFill>
                <a:srgbClr val="333333"/>
              </a:solidFill>
              <a:latin typeface="Times New Roman"/>
              <a:cs typeface="Times New Roman"/>
            </a:endParaRPr>
          </a:p>
          <a:p>
            <a:endParaRPr lang="en-US" sz="2400" b="1">
              <a:solidFill>
                <a:srgbClr val="333333"/>
              </a:solidFill>
              <a:latin typeface="Times New Roman"/>
              <a:cs typeface="Times New Roman"/>
            </a:endParaRPr>
          </a:p>
          <a:p>
            <a:endParaRPr lang="en-US" sz="1200">
              <a:solidFill>
                <a:srgbClr val="333333"/>
              </a:solidFill>
              <a:latin typeface="Times New Roman"/>
              <a:cs typeface="Times New Roman"/>
            </a:endParaRPr>
          </a:p>
        </p:txBody>
      </p:sp>
    </p:spTree>
    <p:extLst>
      <p:ext uri="{BB962C8B-B14F-4D97-AF65-F5344CB8AC3E}">
        <p14:creationId xmlns:p14="http://schemas.microsoft.com/office/powerpoint/2010/main" val="372652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2835-7F5E-41C8-863B-BF930A984EDC}"/>
              </a:ext>
            </a:extLst>
          </p:cNvPr>
          <p:cNvSpPr>
            <a:spLocks noGrp="1"/>
          </p:cNvSpPr>
          <p:nvPr>
            <p:ph type="title"/>
          </p:nvPr>
        </p:nvSpPr>
        <p:spPr/>
        <p:txBody>
          <a:bodyPr>
            <a:normAutofit fontScale="90000"/>
          </a:bodyPr>
          <a:lstStyle/>
          <a:p>
            <a:r>
              <a:rPr lang="en-US">
                <a:latin typeface="Times New Roman"/>
                <a:cs typeface="Times New Roman"/>
              </a:rPr>
              <a:t>LITERATURE SURVEY FOR MODULE-2</a:t>
            </a:r>
          </a:p>
        </p:txBody>
      </p:sp>
      <p:sp>
        <p:nvSpPr>
          <p:cNvPr id="3" name="Content Placeholder 2">
            <a:extLst>
              <a:ext uri="{FF2B5EF4-FFF2-40B4-BE49-F238E27FC236}">
                <a16:creationId xmlns:a16="http://schemas.microsoft.com/office/drawing/2014/main" id="{2B20F717-A21D-4AAA-A294-FA7198BFE02D}"/>
              </a:ext>
            </a:extLst>
          </p:cNvPr>
          <p:cNvSpPr>
            <a:spLocks noGrp="1"/>
          </p:cNvSpPr>
          <p:nvPr>
            <p:ph idx="1"/>
          </p:nvPr>
        </p:nvSpPr>
        <p:spPr>
          <a:xfrm>
            <a:off x="1295401" y="2459951"/>
            <a:ext cx="9601196" cy="3651444"/>
          </a:xfrm>
        </p:spPr>
        <p:txBody>
          <a:bodyPr vert="horz" lIns="91440" tIns="45720" rIns="91440" bIns="45720" rtlCol="0" anchor="t">
            <a:noAutofit/>
          </a:bodyPr>
          <a:lstStyle/>
          <a:p>
            <a:r>
              <a:rPr lang="en-IN" sz="1900">
                <a:latin typeface="Times New Roman"/>
                <a:ea typeface="+mn-lt"/>
                <a:cs typeface="+mn-lt"/>
              </a:rPr>
              <a:t>As days are passing online payments is getting popular and for this people uses various modes of payment like Debit card, Credit Card, electronic wallet, e-banking etc. People purchase products over the internet and  also pay the bill online, which is easy to implement and  also saves the time. But the only question that comes in the mind of every person is about the security of data which has been shared by the person while online payment</a:t>
            </a:r>
            <a:endParaRPr lang="en-US" sz="1900">
              <a:latin typeface="Times New Roman"/>
              <a:ea typeface="+mn-lt"/>
              <a:cs typeface="+mn-lt"/>
            </a:endParaRPr>
          </a:p>
          <a:p>
            <a:r>
              <a:rPr lang="en-IN" sz="1900">
                <a:latin typeface="Times New Roman"/>
                <a:ea typeface="+mn-lt"/>
                <a:cs typeface="+mn-lt"/>
              </a:rPr>
              <a:t>When it comes to the communication of sensitive data security has always been an important topic. With hardware advances allowing users the advantage of accessibility used in mobile devices, individuals are now spending more and more time on these devices. Additionally, with the viral popularity of social media applications and single sign-on, users do not always take as many precautions as needed with their information. Multi-factor authentication creates more and varied walls to block out the wrong people from seeing your information</a:t>
            </a:r>
            <a:endParaRPr lang="en-US" sz="1900">
              <a:latin typeface="Times New Roman"/>
              <a:ea typeface="+mn-lt"/>
              <a:cs typeface="+mn-lt"/>
            </a:endParaRPr>
          </a:p>
          <a:p>
            <a:endParaRPr lang="en-US"/>
          </a:p>
        </p:txBody>
      </p:sp>
    </p:spTree>
    <p:extLst>
      <p:ext uri="{BB962C8B-B14F-4D97-AF65-F5344CB8AC3E}">
        <p14:creationId xmlns:p14="http://schemas.microsoft.com/office/powerpoint/2010/main" val="187976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685518-BE66-47DE-8493-335948B1E3DA}"/>
              </a:ext>
            </a:extLst>
          </p:cNvPr>
          <p:cNvSpPr>
            <a:spLocks noGrp="1"/>
          </p:cNvSpPr>
          <p:nvPr>
            <p:ph idx="4294967295"/>
          </p:nvPr>
        </p:nvSpPr>
        <p:spPr>
          <a:xfrm>
            <a:off x="1011382" y="771959"/>
            <a:ext cx="10169236" cy="5282767"/>
          </a:xfrm>
        </p:spPr>
        <p:txBody>
          <a:bodyPr>
            <a:normAutofit fontScale="92500" lnSpcReduction="20000"/>
          </a:bodyPr>
          <a:lstStyle/>
          <a:p>
            <a:r>
              <a:rPr lang="en-IN">
                <a:latin typeface="Times New Roman"/>
                <a:ea typeface="+mn-lt"/>
                <a:cs typeface="+mn-lt"/>
              </a:rPr>
              <a:t>The server can preserve all records for auditing purposes, but security is enhanced because the merchant never gets direct access to the customer's financial account information.</a:t>
            </a:r>
            <a:endParaRPr lang="en-US">
              <a:latin typeface="Times New Roman"/>
              <a:ea typeface="+mn-lt"/>
              <a:cs typeface="+mn-lt"/>
            </a:endParaRPr>
          </a:p>
          <a:p>
            <a:r>
              <a:rPr lang="en-IN">
                <a:latin typeface="Times New Roman"/>
                <a:ea typeface="+mn-lt"/>
                <a:cs typeface="+mn-lt"/>
              </a:rPr>
              <a:t> we consider 4 phases in the transaction flow of the system as follows, </a:t>
            </a:r>
          </a:p>
          <a:p>
            <a:pPr marL="0" indent="0">
              <a:buNone/>
            </a:pPr>
            <a:r>
              <a:rPr lang="en-IN">
                <a:latin typeface="Times New Roman"/>
                <a:ea typeface="+mn-lt"/>
                <a:cs typeface="+mn-lt"/>
              </a:rPr>
              <a:t>    1. Firstly, the basic login </a:t>
            </a:r>
            <a:r>
              <a:rPr lang="en-IN" err="1">
                <a:latin typeface="Times New Roman"/>
                <a:ea typeface="+mn-lt"/>
                <a:cs typeface="+mn-lt"/>
              </a:rPr>
              <a:t>i.e</a:t>
            </a:r>
            <a:r>
              <a:rPr lang="en-IN">
                <a:latin typeface="Times New Roman"/>
                <a:ea typeface="+mn-lt"/>
                <a:cs typeface="+mn-lt"/>
              </a:rPr>
              <a:t> validating the credentials of user/payer</a:t>
            </a:r>
          </a:p>
          <a:p>
            <a:pPr marL="0" indent="0">
              <a:buNone/>
            </a:pPr>
            <a:r>
              <a:rPr lang="en-IN">
                <a:latin typeface="Times New Roman"/>
                <a:ea typeface="+mn-lt"/>
                <a:cs typeface="+mn-lt"/>
              </a:rPr>
              <a:t>    2. Performing of Two factor authentication </a:t>
            </a:r>
          </a:p>
          <a:p>
            <a:pPr marL="0" indent="0">
              <a:buNone/>
            </a:pPr>
            <a:r>
              <a:rPr lang="en-IN">
                <a:latin typeface="Times New Roman"/>
                <a:ea typeface="+mn-lt"/>
                <a:cs typeface="+mn-lt"/>
              </a:rPr>
              <a:t>    3. Now validating of the Transaction Identification Code (TIC).</a:t>
            </a:r>
          </a:p>
          <a:p>
            <a:pPr marL="0" indent="0">
              <a:buNone/>
            </a:pPr>
            <a:r>
              <a:rPr lang="en-IN">
                <a:latin typeface="Times New Roman"/>
                <a:ea typeface="+mn-lt"/>
                <a:cs typeface="+mn-lt"/>
              </a:rPr>
              <a:t>    4. SMS Confirmation. </a:t>
            </a:r>
          </a:p>
          <a:p>
            <a:pPr marL="342900" indent="-342900">
              <a:buFont typeface="Courier New"/>
              <a:buChar char="o"/>
            </a:pPr>
            <a:r>
              <a:rPr lang="en-IN">
                <a:latin typeface="Times New Roman"/>
                <a:ea typeface="+mn-lt"/>
                <a:cs typeface="+mn-lt"/>
              </a:rPr>
              <a:t>Encryption algorithm plays very important role in communication security, On a survey the  performance  of existing  encryption  techniques  like  AES, DES and RSA algorithms is as follows ,Based on the text files used and the experimental result it was concluded that AES algorithm consumes least encryption and RSA consume longest encryption time . From  the  simulation  result,  we  evaluated  that  AES  algorithm  is  much  better  than  DES and RSA algorithm.</a:t>
            </a:r>
          </a:p>
          <a:p>
            <a:endParaRPr lang="en-IN">
              <a:ea typeface="+mn-lt"/>
              <a:cs typeface="+mn-lt"/>
            </a:endParaRPr>
          </a:p>
          <a:p>
            <a:endParaRPr lang="en-IN">
              <a:ea typeface="+mn-lt"/>
              <a:cs typeface="+mn-lt"/>
            </a:endParaRPr>
          </a:p>
        </p:txBody>
      </p:sp>
    </p:spTree>
    <p:extLst>
      <p:ext uri="{BB962C8B-B14F-4D97-AF65-F5344CB8AC3E}">
        <p14:creationId xmlns:p14="http://schemas.microsoft.com/office/powerpoint/2010/main" val="3592941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PowerPoint Presentation</vt:lpstr>
      <vt:lpstr>TEAM MEMBERS</vt:lpstr>
      <vt:lpstr>OUTLINE</vt:lpstr>
      <vt:lpstr>Abstract</vt:lpstr>
      <vt:lpstr>PowerPoint Presentation</vt:lpstr>
      <vt:lpstr>LITERATURE SURVEY FOR MODULE-1</vt:lpstr>
      <vt:lpstr>PowerPoint Presentation</vt:lpstr>
      <vt:lpstr>LITERATURE SURVEY FOR MODULE-2</vt:lpstr>
      <vt:lpstr>PowerPoint Presentation</vt:lpstr>
      <vt:lpstr>LITERATURE SURVEY FOR MODULE-3</vt:lpstr>
      <vt:lpstr>PowerPoint Presentation</vt:lpstr>
      <vt:lpstr>PowerPoint Presentation</vt:lpstr>
      <vt:lpstr>LITERATURE SURVEY FOR MODULE-4 </vt:lpstr>
      <vt:lpstr>PowerPoint Presentation</vt:lpstr>
      <vt:lpstr>PowerPoint Presentation</vt:lpstr>
      <vt:lpstr>PowerPoint Presentation</vt:lpstr>
      <vt:lpstr>PROBLEM STATEMENTS</vt:lpstr>
      <vt:lpstr>OBJECTIVES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2020-10-11T06:37:02Z</dcterms:created>
  <dcterms:modified xsi:type="dcterms:W3CDTF">2020-10-11T13:48:02Z</dcterms:modified>
</cp:coreProperties>
</file>