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0" r:id="rId20"/>
    <p:sldId id="285" r:id="rId21"/>
    <p:sldId id="281" r:id="rId22"/>
    <p:sldId id="282" r:id="rId23"/>
    <p:sldId id="283" r:id="rId24"/>
    <p:sldId id="284" r:id="rId25"/>
    <p:sldId id="274" r:id="rId26"/>
    <p:sldId id="275" r:id="rId27"/>
    <p:sldId id="276" r:id="rId28"/>
    <p:sldId id="277" r:id="rId29"/>
    <p:sldId id="278" r:id="rId30"/>
  </p:sldIdLst>
  <p:sldSz cx="9144000" cy="5143500" type="screen16x9"/>
  <p:notesSz cx="6858000" cy="9144000"/>
  <p:embeddedFontLst>
    <p:embeddedFont>
      <p:font typeface="Libre Baskerville" charset="0"/>
      <p:regular r:id="rId32"/>
      <p:bold r:id="rId33"/>
      <p:italic r:id="rId34"/>
    </p:embeddedFont>
    <p:embeddedFont>
      <p:font typeface="Montserrat" charset="0"/>
      <p:regular r:id="rId35"/>
      <p:bold r:id="rId36"/>
      <p:italic r:id="rId37"/>
      <p:boldItalic r:id="rId38"/>
    </p:embeddedFont>
    <p:embeddedFont>
      <p:font typeface="Lato" charset="0"/>
      <p:regular r:id="rId39"/>
      <p:bold r:id="rId40"/>
      <p:italic r:id="rId41"/>
      <p:boldItalic r:id="rId42"/>
    </p:embeddedFont>
    <p:embeddedFont>
      <p:font typeface="Roboto"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varScale="1">
        <p:scale>
          <a:sx n="118" d="100"/>
          <a:sy n="118" d="100"/>
        </p:scale>
        <p:origin x="-418" y="-6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1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500"/>
            <a:chOff x="4406400" y="0"/>
            <a:chExt cx="4737600" cy="5143500"/>
          </a:xfrm>
        </p:grpSpPr>
        <p:sp>
          <p:nvSpPr>
            <p:cNvPr id="21" name="Google Shape;21;p3"/>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3"/>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8"/>
            <a:chOff x="0" y="381001"/>
            <a:chExt cx="1037850" cy="1016288"/>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grpSp>
        <p:nvGrpSpPr>
          <p:cNvPr id="55" name="Google Shape;55;p6"/>
          <p:cNvGrpSpPr/>
          <p:nvPr/>
        </p:nvGrpSpPr>
        <p:grpSpPr>
          <a:xfrm>
            <a:off x="4406400" y="0"/>
            <a:ext cx="4737600" cy="5143065"/>
            <a:chOff x="4406400" y="0"/>
            <a:chExt cx="4737600" cy="5143065"/>
          </a:xfrm>
        </p:grpSpPr>
        <p:sp>
          <p:nvSpPr>
            <p:cNvPr id="56" name="Google Shape;56;p6"/>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6"/>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6"/>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6"/>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6"/>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6"/>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6"/>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6"/>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6"/>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6"/>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6"/>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6"/>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6"/>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6"/>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 name="Google Shape;74;p6"/>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5" name="Google Shape;7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grpSp>
        <p:nvGrpSpPr>
          <p:cNvPr id="77" name="Google Shape;77;p7"/>
          <p:cNvGrpSpPr/>
          <p:nvPr/>
        </p:nvGrpSpPr>
        <p:grpSpPr>
          <a:xfrm>
            <a:off x="0" y="381001"/>
            <a:ext cx="1037850" cy="1016288"/>
            <a:chOff x="0" y="381001"/>
            <a:chExt cx="1037850" cy="1016288"/>
          </a:xfrm>
        </p:grpSpPr>
        <p:sp>
          <p:nvSpPr>
            <p:cNvPr id="78" name="Google Shape;7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 name="Google Shape;80;p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1" name="Google Shape;81;p7"/>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2" name="Google Shape;82;p7"/>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3" name="Google Shape;83;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grpSp>
        <p:nvGrpSpPr>
          <p:cNvPr id="85" name="Google Shape;85;p8"/>
          <p:cNvGrpSpPr/>
          <p:nvPr/>
        </p:nvGrpSpPr>
        <p:grpSpPr>
          <a:xfrm>
            <a:off x="0" y="381001"/>
            <a:ext cx="1037850" cy="1016288"/>
            <a:chOff x="0" y="381001"/>
            <a:chExt cx="1037850" cy="1016288"/>
          </a:xfrm>
        </p:grpSpPr>
        <p:sp>
          <p:nvSpPr>
            <p:cNvPr id="86" name="Google Shape;86;p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8"/>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9" name="Google Shape;89;p8"/>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9"/>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10"/>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cove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ieeexplore.ieee.org/document/8356384" TargetMode="External"/><Relationship Id="rId7" Type="http://schemas.openxmlformats.org/officeDocument/2006/relationships/hyperlink" Target="https://www.tifr.res.in/~sanyal/papers/Multifactor%20Secure%20Authentication.pdf"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patentimages.storage.googleapis.com/72/48/2b/771c690320fa7b/US20050143051A1.pdf" TargetMode="External"/><Relationship Id="rId5" Type="http://schemas.openxmlformats.org/officeDocument/2006/relationships/hyperlink" Target="https://ieeexplore.ieee.org/stamp/stamp.jsp?tp=&amp;arnumber=8701353" TargetMode="External"/><Relationship Id="rId4" Type="http://schemas.openxmlformats.org/officeDocument/2006/relationships/hyperlink" Target="https://ieeexplore.ieee.org/document/5069395"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computerresearch.org/index.php/computer/article/view/272/272"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ieeexplore.ieee.org/abstract/document/8255200" TargetMode="External"/><Relationship Id="rId5" Type="http://schemas.openxmlformats.org/officeDocument/2006/relationships/hyperlink" Target="https://ieeexplore.ieee.org/document/8356383" TargetMode="External"/><Relationship Id="rId4" Type="http://schemas.openxmlformats.org/officeDocument/2006/relationships/hyperlink" Target="https://patentimages.storage.googleapis.com/a3/05/ed/e476c9ce65dc6e/US20130124364A1.pdf"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8377" y="74704"/>
            <a:ext cx="8913600" cy="281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4000"/>
              <a:buNone/>
            </a:pPr>
            <a:endParaRPr sz="2100">
              <a:solidFill>
                <a:srgbClr val="FFFFFF"/>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4000"/>
              <a:buNone/>
            </a:pPr>
            <a:endParaRPr sz="2100">
              <a:solidFill>
                <a:srgbClr val="FFFFFF"/>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4000"/>
              <a:buNone/>
            </a:pPr>
            <a:r>
              <a:rPr lang="en-IN" sz="1600" dirty="0">
                <a:solidFill>
                  <a:srgbClr val="FFFFFF"/>
                </a:solidFill>
                <a:latin typeface="Times New Roman"/>
                <a:ea typeface="Times New Roman"/>
                <a:cs typeface="Times New Roman"/>
                <a:sym typeface="Times New Roman"/>
              </a:rPr>
              <a:t/>
            </a:r>
            <a:br>
              <a:rPr lang="en-IN" sz="1600" dirty="0">
                <a:solidFill>
                  <a:srgbClr val="FFFFFF"/>
                </a:solidFill>
                <a:latin typeface="Times New Roman"/>
                <a:ea typeface="Times New Roman"/>
                <a:cs typeface="Times New Roman"/>
                <a:sym typeface="Times New Roman"/>
              </a:rPr>
            </a:br>
            <a:r>
              <a:rPr lang="en-IN" sz="1600" dirty="0">
                <a:solidFill>
                  <a:srgbClr val="FFFFFF"/>
                </a:solidFill>
                <a:latin typeface="Times New Roman"/>
                <a:ea typeface="Times New Roman"/>
                <a:cs typeface="Times New Roman"/>
                <a:sym typeface="Times New Roman"/>
              </a:rPr>
              <a:t>			</a:t>
            </a:r>
            <a:endParaRPr sz="1600">
              <a:solidFill>
                <a:srgbClr val="FFFFFF"/>
              </a:solidFill>
              <a:latin typeface="Times New Roman"/>
              <a:ea typeface="Times New Roman"/>
              <a:cs typeface="Times New Roman"/>
              <a:sym typeface="Times New Roman"/>
            </a:endParaRPr>
          </a:p>
          <a:p>
            <a:pPr marL="0" lvl="0" indent="0" algn="l" rtl="0">
              <a:lnSpc>
                <a:spcPct val="90000"/>
              </a:lnSpc>
              <a:spcBef>
                <a:spcPts val="600"/>
              </a:spcBef>
              <a:spcAft>
                <a:spcPts val="0"/>
              </a:spcAft>
              <a:buSzPts val="4000"/>
              <a:buNone/>
            </a:pPr>
            <a:endParaRPr sz="2100" b="1">
              <a:solidFill>
                <a:srgbClr val="FFFFFF"/>
              </a:solidFill>
              <a:latin typeface="Times New Roman"/>
              <a:ea typeface="Times New Roman"/>
              <a:cs typeface="Times New Roman"/>
              <a:sym typeface="Times New Roman"/>
            </a:endParaRPr>
          </a:p>
          <a:p>
            <a:pPr marL="457200" lvl="0" indent="457200" algn="ctr" rtl="0">
              <a:lnSpc>
                <a:spcPct val="100000"/>
              </a:lnSpc>
              <a:spcBef>
                <a:spcPts val="600"/>
              </a:spcBef>
              <a:spcAft>
                <a:spcPts val="0"/>
              </a:spcAft>
              <a:buSzPts val="4000"/>
              <a:buNone/>
            </a:pPr>
            <a:r>
              <a:rPr lang="en-IN" sz="2100" b="1" dirty="0">
                <a:solidFill>
                  <a:srgbClr val="FFFFFF"/>
                </a:solidFill>
                <a:latin typeface="Times New Roman"/>
                <a:ea typeface="Libre Baskerville"/>
                <a:cs typeface="Times New Roman"/>
                <a:sym typeface="Times New Roman"/>
              </a:rPr>
              <a:t> </a:t>
            </a:r>
            <a:r>
              <a:rPr lang="en-IN" sz="2100" b="1" dirty="0" smtClean="0">
                <a:solidFill>
                  <a:srgbClr val="FFFFFF"/>
                </a:solidFill>
                <a:latin typeface="Times New Roman"/>
                <a:ea typeface="Libre Baskerville"/>
                <a:cs typeface="Times New Roman"/>
                <a:sym typeface="Times New Roman"/>
              </a:rPr>
              <a:t>  </a:t>
            </a:r>
            <a:r>
              <a:rPr lang="en-IN" sz="2000" b="1" dirty="0" smtClean="0">
                <a:solidFill>
                  <a:srgbClr val="FFFFFF"/>
                </a:solidFill>
                <a:latin typeface="Libre Baskerville"/>
                <a:ea typeface="Libre Baskerville"/>
                <a:cs typeface="Libre Baskerville"/>
                <a:sym typeface="Libre Baskerville"/>
              </a:rPr>
              <a:t>A </a:t>
            </a:r>
            <a:r>
              <a:rPr lang="en-IN" sz="2000" b="1" dirty="0">
                <a:solidFill>
                  <a:srgbClr val="FFFFFF"/>
                </a:solidFill>
                <a:latin typeface="Libre Baskerville"/>
                <a:ea typeface="Libre Baskerville"/>
                <a:cs typeface="Libre Baskerville"/>
                <a:sym typeface="Libre Baskerville"/>
              </a:rPr>
              <a:t>Multi-factor Security Protocol for </a:t>
            </a:r>
            <a:endParaRPr sz="2000" b="1">
              <a:solidFill>
                <a:srgbClr val="FFFFFF"/>
              </a:solidFill>
              <a:latin typeface="Libre Baskerville"/>
              <a:ea typeface="Libre Baskerville"/>
              <a:cs typeface="Libre Baskerville"/>
              <a:sym typeface="Libre Baskerville"/>
            </a:endParaRPr>
          </a:p>
          <a:p>
            <a:pPr marL="914400" lvl="0" indent="457200" algn="l" rtl="0">
              <a:lnSpc>
                <a:spcPct val="100000"/>
              </a:lnSpc>
              <a:spcBef>
                <a:spcPts val="600"/>
              </a:spcBef>
              <a:spcAft>
                <a:spcPts val="0"/>
              </a:spcAft>
              <a:buSzPts val="4000"/>
              <a:buNone/>
            </a:pPr>
            <a:r>
              <a:rPr lang="en-IN" sz="2000" b="1" dirty="0">
                <a:latin typeface="Libre Baskerville"/>
                <a:ea typeface="Libre Baskerville"/>
                <a:cs typeface="Libre Baskerville"/>
                <a:sym typeface="Libre Baskerville"/>
              </a:rPr>
              <a:t>                 </a:t>
            </a:r>
            <a:r>
              <a:rPr lang="en-IN" sz="2000" b="1" dirty="0" smtClean="0">
                <a:latin typeface="Libre Baskerville"/>
                <a:ea typeface="Libre Baskerville"/>
                <a:cs typeface="Libre Baskerville"/>
                <a:sym typeface="Libre Baskerville"/>
              </a:rPr>
              <a:t>Wireless</a:t>
            </a:r>
            <a:r>
              <a:rPr lang="en-IN" sz="2000" b="1" dirty="0" smtClean="0">
                <a:solidFill>
                  <a:srgbClr val="FFFFFF"/>
                </a:solidFill>
                <a:latin typeface="Libre Baskerville"/>
                <a:ea typeface="Libre Baskerville"/>
                <a:cs typeface="Libre Baskerville"/>
                <a:sym typeface="Libre Baskerville"/>
              </a:rPr>
              <a:t> </a:t>
            </a:r>
            <a:r>
              <a:rPr lang="en-IN" sz="2000" b="1" dirty="0">
                <a:solidFill>
                  <a:srgbClr val="FFFFFF"/>
                </a:solidFill>
                <a:latin typeface="Libre Baskerville"/>
                <a:ea typeface="Libre Baskerville"/>
                <a:cs typeface="Libre Baskerville"/>
                <a:sym typeface="Libre Baskerville"/>
              </a:rPr>
              <a:t>Payment-Secure Web </a:t>
            </a:r>
            <a:endParaRPr sz="2000" b="1">
              <a:solidFill>
                <a:srgbClr val="FFFFFF"/>
              </a:solidFill>
              <a:latin typeface="Libre Baskerville"/>
              <a:ea typeface="Libre Baskerville"/>
              <a:cs typeface="Libre Baskerville"/>
              <a:sym typeface="Libre Baskerville"/>
            </a:endParaRPr>
          </a:p>
          <a:p>
            <a:pPr marL="457200" lvl="0" indent="457200" algn="ctr" rtl="0">
              <a:lnSpc>
                <a:spcPct val="100000"/>
              </a:lnSpc>
              <a:spcBef>
                <a:spcPts val="600"/>
              </a:spcBef>
              <a:spcAft>
                <a:spcPts val="0"/>
              </a:spcAft>
              <a:buSzPts val="4000"/>
              <a:buNone/>
            </a:pPr>
            <a:r>
              <a:rPr lang="en-IN" sz="2000" b="1" dirty="0">
                <a:solidFill>
                  <a:srgbClr val="FFFFFF"/>
                </a:solidFill>
                <a:latin typeface="Libre Baskerville"/>
                <a:ea typeface="Libre Baskerville"/>
                <a:cs typeface="Libre Baskerville"/>
                <a:sym typeface="Libre Baskerville"/>
              </a:rPr>
              <a:t>      </a:t>
            </a:r>
            <a:r>
              <a:rPr lang="en-IN" sz="2000" b="1" dirty="0" smtClean="0">
                <a:solidFill>
                  <a:srgbClr val="FFFFFF"/>
                </a:solidFill>
                <a:latin typeface="Libre Baskerville"/>
                <a:ea typeface="Libre Baskerville"/>
                <a:cs typeface="Libre Baskerville"/>
                <a:sym typeface="Libre Baskerville"/>
              </a:rPr>
              <a:t>Authentication </a:t>
            </a:r>
            <a:r>
              <a:rPr lang="en-IN" sz="2000" b="1" dirty="0">
                <a:solidFill>
                  <a:srgbClr val="FFFFFF"/>
                </a:solidFill>
                <a:latin typeface="Libre Baskerville"/>
                <a:ea typeface="Libre Baskerville"/>
                <a:cs typeface="Libre Baskerville"/>
                <a:sym typeface="Libre Baskerville"/>
              </a:rPr>
              <a:t>using Mobile Devices</a:t>
            </a:r>
            <a:endParaRPr sz="2000" b="1">
              <a:solidFill>
                <a:srgbClr val="FFFFFF"/>
              </a:solidFill>
              <a:latin typeface="Libre Baskerville"/>
              <a:ea typeface="Libre Baskerville"/>
              <a:cs typeface="Libre Baskerville"/>
              <a:sym typeface="Libre Baskerville"/>
            </a:endParaRPr>
          </a:p>
          <a:p>
            <a:pPr marL="0" lvl="0" indent="0" algn="l" rtl="0">
              <a:lnSpc>
                <a:spcPct val="100000"/>
              </a:lnSpc>
              <a:spcBef>
                <a:spcPts val="600"/>
              </a:spcBef>
              <a:spcAft>
                <a:spcPts val="0"/>
              </a:spcAft>
              <a:buSzPts val="4000"/>
              <a:buNone/>
            </a:pPr>
            <a:endParaRPr sz="3500">
              <a:solidFill>
                <a:srgbClr val="FFFFFF"/>
              </a:solidFill>
              <a:latin typeface="Times New Roman"/>
              <a:ea typeface="Times New Roman"/>
              <a:cs typeface="Times New Roman"/>
              <a:sym typeface="Times New Roman"/>
            </a:endParaRPr>
          </a:p>
        </p:txBody>
      </p:sp>
      <p:sp>
        <p:nvSpPr>
          <p:cNvPr id="135" name="Google Shape;135;p13"/>
          <p:cNvSpPr txBox="1">
            <a:spLocks noGrp="1"/>
          </p:cNvSpPr>
          <p:nvPr>
            <p:ph type="subTitle" idx="1"/>
          </p:nvPr>
        </p:nvSpPr>
        <p:spPr>
          <a:xfrm>
            <a:off x="5673300" y="3416161"/>
            <a:ext cx="3470700" cy="50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endParaRPr i="1">
              <a:latin typeface="Times New Roman"/>
              <a:ea typeface="Times New Roman"/>
              <a:cs typeface="Times New Roman"/>
              <a:sym typeface="Times New Roman"/>
            </a:endParaRPr>
          </a:p>
          <a:p>
            <a:pPr marL="0" lvl="0" indent="0" algn="ctr" rtl="0">
              <a:lnSpc>
                <a:spcPct val="100000"/>
              </a:lnSpc>
              <a:spcBef>
                <a:spcPts val="1600"/>
              </a:spcBef>
              <a:spcAft>
                <a:spcPts val="0"/>
              </a:spcAft>
              <a:buSzPts val="1300"/>
              <a:buNone/>
            </a:pPr>
            <a:r>
              <a:rPr lang="en-IN" i="1" dirty="0">
                <a:latin typeface="Times New Roman"/>
                <a:ea typeface="Times New Roman"/>
                <a:cs typeface="Times New Roman"/>
                <a:sym typeface="Times New Roman"/>
              </a:rPr>
              <a:t>Under the Esteemed Guidance of</a:t>
            </a:r>
            <a:endParaRPr/>
          </a:p>
          <a:p>
            <a:pPr marL="0" lvl="0" indent="0" algn="ctr" rtl="0">
              <a:lnSpc>
                <a:spcPct val="100000"/>
              </a:lnSpc>
              <a:spcBef>
                <a:spcPts val="1600"/>
              </a:spcBef>
              <a:spcAft>
                <a:spcPts val="0"/>
              </a:spcAft>
              <a:buSzPts val="1300"/>
              <a:buNone/>
            </a:pPr>
            <a:r>
              <a:rPr lang="en-IN" b="1" dirty="0">
                <a:latin typeface="Times New Roman"/>
                <a:ea typeface="Times New Roman"/>
                <a:cs typeface="Times New Roman"/>
                <a:sym typeface="Times New Roman"/>
              </a:rPr>
              <a:t>Dr. K V D KIRAN</a:t>
            </a:r>
            <a:endParaRPr/>
          </a:p>
          <a:p>
            <a:pPr marL="0" lvl="0" indent="0" algn="l" rtl="0">
              <a:lnSpc>
                <a:spcPct val="100000"/>
              </a:lnSpc>
              <a:spcBef>
                <a:spcPts val="1600"/>
              </a:spcBef>
              <a:spcAft>
                <a:spcPts val="0"/>
              </a:spcAft>
              <a:buSzPts val="1300"/>
              <a:buNone/>
            </a:pPr>
            <a:endParaRPr/>
          </a:p>
        </p:txBody>
      </p:sp>
      <p:pic>
        <p:nvPicPr>
          <p:cNvPr id="136" name="Google Shape;136;p13" descr="560X292_KL-Unversity-logo.png"/>
          <p:cNvPicPr preferRelativeResize="0"/>
          <p:nvPr/>
        </p:nvPicPr>
        <p:blipFill rotWithShape="1">
          <a:blip r:embed="rId3">
            <a:alphaModFix/>
          </a:blip>
          <a:srcRect/>
          <a:stretch/>
        </p:blipFill>
        <p:spPr>
          <a:xfrm>
            <a:off x="7005817" y="1"/>
            <a:ext cx="2138183" cy="1014532"/>
          </a:xfrm>
          <a:prstGeom prst="rect">
            <a:avLst/>
          </a:prstGeom>
          <a:noFill/>
          <a:ln>
            <a:noFill/>
          </a:ln>
        </p:spPr>
      </p:pic>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wipe(down)">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135">
                                            <p:txEl>
                                              <p:pRg st="1" end="1"/>
                                            </p:txEl>
                                          </p:spTgt>
                                        </p:tgtEl>
                                        <p:attrNameLst>
                                          <p:attrName>style.visibility</p:attrName>
                                        </p:attrNameLst>
                                      </p:cBhvr>
                                      <p:to>
                                        <p:strVal val="visible"/>
                                      </p:to>
                                    </p:set>
                                    <p:anim calcmode="discrete" valueType="clr">
                                      <p:cBhvr override="childStyle">
                                        <p:cTn id="12" dur="80"/>
                                        <p:tgtEl>
                                          <p:spTgt spid="135">
                                            <p:txEl>
                                              <p:pRg st="1" end="1"/>
                                            </p:txEl>
                                          </p:spTgt>
                                        </p:tgtEl>
                                        <p:attrNameLst>
                                          <p:attrName>style.color</p:attrName>
                                        </p:attrNameLst>
                                      </p:cBhvr>
                                      <p:tavLst>
                                        <p:tav tm="0">
                                          <p:val>
                                            <p:clrVal>
                                              <a:schemeClr val="tx1"/>
                                            </p:clrVal>
                                          </p:val>
                                        </p:tav>
                                        <p:tav tm="50000">
                                          <p:val>
                                            <p:clrVal>
                                              <a:schemeClr val="bg2"/>
                                            </p:clrVal>
                                          </p:val>
                                        </p:tav>
                                      </p:tavLst>
                                    </p:anim>
                                    <p:anim calcmode="discrete" valueType="clr">
                                      <p:cBhvr>
                                        <p:cTn id="13" dur="80"/>
                                        <p:tgtEl>
                                          <p:spTgt spid="135">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135">
                                            <p:txEl>
                                              <p:pRg st="1" end="1"/>
                                            </p:txEl>
                                          </p:spTgt>
                                        </p:tgtEl>
                                        <p:attrNameLst>
                                          <p:attrName>fill.type</p:attrName>
                                        </p:attrNameLst>
                                      </p:cBhvr>
                                      <p:to>
                                        <p:strVal val="solid"/>
                                      </p:to>
                                    </p:set>
                                  </p:childTnLst>
                                </p:cTn>
                              </p:par>
                              <p:par>
                                <p:cTn id="15" presetID="27" presetClass="entr" presetSubtype="0" fill="hold" nodeType="withEffect">
                                  <p:stCondLst>
                                    <p:cond delay="0"/>
                                  </p:stCondLst>
                                  <p:iterate type="lt">
                                    <p:tmPct val="50000"/>
                                  </p:iterate>
                                  <p:childTnLst>
                                    <p:set>
                                      <p:cBhvr>
                                        <p:cTn id="16" dur="1" fill="hold">
                                          <p:stCondLst>
                                            <p:cond delay="0"/>
                                          </p:stCondLst>
                                        </p:cTn>
                                        <p:tgtEl>
                                          <p:spTgt spid="135">
                                            <p:txEl>
                                              <p:pRg st="2" end="2"/>
                                            </p:txEl>
                                          </p:spTgt>
                                        </p:tgtEl>
                                        <p:attrNameLst>
                                          <p:attrName>style.visibility</p:attrName>
                                        </p:attrNameLst>
                                      </p:cBhvr>
                                      <p:to>
                                        <p:strVal val="visible"/>
                                      </p:to>
                                    </p:set>
                                    <p:anim calcmode="discrete" valueType="clr">
                                      <p:cBhvr override="childStyle">
                                        <p:cTn id="17" dur="80"/>
                                        <p:tgtEl>
                                          <p:spTgt spid="135">
                                            <p:txEl>
                                              <p:pRg st="2" end="2"/>
                                            </p:txEl>
                                          </p:spTgt>
                                        </p:tgtEl>
                                        <p:attrNameLst>
                                          <p:attrName>style.color</p:attrName>
                                        </p:attrNameLst>
                                      </p:cBhvr>
                                      <p:tavLst>
                                        <p:tav tm="0">
                                          <p:val>
                                            <p:clrVal>
                                              <a:schemeClr val="tx1"/>
                                            </p:clrVal>
                                          </p:val>
                                        </p:tav>
                                        <p:tav tm="50000">
                                          <p:val>
                                            <p:clrVal>
                                              <a:schemeClr val="bg2"/>
                                            </p:clrVal>
                                          </p:val>
                                        </p:tav>
                                      </p:tavLst>
                                    </p:anim>
                                    <p:anim calcmode="discrete" valueType="clr">
                                      <p:cBhvr>
                                        <p:cTn id="18" dur="80"/>
                                        <p:tgtEl>
                                          <p:spTgt spid="135">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135">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444977" y="276871"/>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dirty="0">
                <a:latin typeface="Times New Roman"/>
                <a:ea typeface="Times New Roman"/>
                <a:cs typeface="Times New Roman"/>
                <a:sym typeface="Times New Roman"/>
              </a:rPr>
              <a:t>Division of Modules</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24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2400"/>
              <a:buNone/>
            </a:pPr>
            <a:endParaRPr>
              <a:latin typeface="Times New Roman"/>
              <a:ea typeface="Times New Roman"/>
              <a:cs typeface="Times New Roman"/>
              <a:sym typeface="Times New Roman"/>
            </a:endParaRPr>
          </a:p>
        </p:txBody>
      </p:sp>
      <p:grpSp>
        <p:nvGrpSpPr>
          <p:cNvPr id="193" name="Google Shape;193;p22"/>
          <p:cNvGrpSpPr/>
          <p:nvPr/>
        </p:nvGrpSpPr>
        <p:grpSpPr>
          <a:xfrm>
            <a:off x="0" y="1660664"/>
            <a:ext cx="2726700" cy="3482836"/>
            <a:chOff x="0" y="1189989"/>
            <a:chExt cx="2726700" cy="3482836"/>
          </a:xfrm>
        </p:grpSpPr>
        <p:sp>
          <p:nvSpPr>
            <p:cNvPr id="194" name="Google Shape;194;p22"/>
            <p:cNvSpPr/>
            <p:nvPr/>
          </p:nvSpPr>
          <p:spPr>
            <a:xfrm>
              <a:off x="0" y="1189989"/>
              <a:ext cx="2726700" cy="669000"/>
            </a:xfrm>
            <a:prstGeom prst="homePlate">
              <a:avLst>
                <a:gd name="adj" fmla="val 50000"/>
              </a:avLst>
            </a:prstGeom>
            <a:solidFill>
              <a:srgbClr val="2F2F2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rgbClr val="FFFFFF"/>
                  </a:solidFill>
                  <a:latin typeface="Roboto"/>
                  <a:ea typeface="Roboto"/>
                  <a:cs typeface="Roboto"/>
                  <a:sym typeface="Roboto"/>
                </a:rPr>
                <a:t>Module 1</a:t>
              </a:r>
              <a:endParaRPr>
                <a:solidFill>
                  <a:srgbClr val="FFFFFF"/>
                </a:solidFill>
                <a:latin typeface="Roboto"/>
                <a:ea typeface="Roboto"/>
                <a:cs typeface="Roboto"/>
                <a:sym typeface="Roboto"/>
              </a:endParaRPr>
            </a:p>
          </p:txBody>
        </p:sp>
        <p:sp>
          <p:nvSpPr>
            <p:cNvPr id="195" name="Google Shape;195;p22"/>
            <p:cNvSpPr txBox="1"/>
            <p:nvPr/>
          </p:nvSpPr>
          <p:spPr>
            <a:xfrm>
              <a:off x="410850"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a:solidFill>
                    <a:schemeClr val="lt1"/>
                  </a:solidFill>
                  <a:latin typeface="Times New Roman"/>
                  <a:ea typeface="Times New Roman"/>
                  <a:cs typeface="Times New Roman"/>
                  <a:sym typeface="Times New Roman"/>
                </a:rPr>
                <a:t>Introduction to Factors of Authentication and Existing System</a:t>
              </a:r>
              <a:r>
                <a:rPr lang="en-IN" sz="1200">
                  <a:latin typeface="Roboto"/>
                  <a:ea typeface="Roboto"/>
                  <a:cs typeface="Roboto"/>
                  <a:sym typeface="Roboto"/>
                </a:rPr>
                <a:t>.</a:t>
              </a:r>
              <a:endParaRPr sz="1200">
                <a:latin typeface="Roboto"/>
                <a:ea typeface="Roboto"/>
                <a:cs typeface="Roboto"/>
                <a:sym typeface="Roboto"/>
              </a:endParaRPr>
            </a:p>
          </p:txBody>
        </p:sp>
      </p:grpSp>
      <p:grpSp>
        <p:nvGrpSpPr>
          <p:cNvPr id="196" name="Google Shape;196;p22"/>
          <p:cNvGrpSpPr/>
          <p:nvPr/>
        </p:nvGrpSpPr>
        <p:grpSpPr>
          <a:xfrm>
            <a:off x="2235925" y="1667325"/>
            <a:ext cx="2541300" cy="3476175"/>
            <a:chOff x="2235925" y="1196650"/>
            <a:chExt cx="2541300" cy="3476175"/>
          </a:xfrm>
        </p:grpSpPr>
        <p:sp>
          <p:nvSpPr>
            <p:cNvPr id="197" name="Google Shape;197;p22"/>
            <p:cNvSpPr/>
            <p:nvPr/>
          </p:nvSpPr>
          <p:spPr>
            <a:xfrm>
              <a:off x="2235925" y="1196650"/>
              <a:ext cx="2541300" cy="669000"/>
            </a:xfrm>
            <a:prstGeom prst="chevron">
              <a:avLst>
                <a:gd name="adj" fmla="val 50000"/>
              </a:avLst>
            </a:prstGeom>
            <a:solidFill>
              <a:srgbClr val="3D3D3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rgbClr val="FFFFFF"/>
                  </a:solidFill>
                  <a:latin typeface="Roboto"/>
                  <a:ea typeface="Roboto"/>
                  <a:cs typeface="Roboto"/>
                  <a:sym typeface="Roboto"/>
                </a:rPr>
                <a:t>Module  2</a:t>
              </a:r>
              <a:endParaRPr>
                <a:solidFill>
                  <a:srgbClr val="FFFFFF"/>
                </a:solidFill>
                <a:latin typeface="Roboto"/>
                <a:ea typeface="Roboto"/>
                <a:cs typeface="Roboto"/>
                <a:sym typeface="Roboto"/>
              </a:endParaRPr>
            </a:p>
          </p:txBody>
        </p:sp>
        <p:sp>
          <p:nvSpPr>
            <p:cNvPr id="198" name="Google Shape;198;p22"/>
            <p:cNvSpPr txBox="1"/>
            <p:nvPr/>
          </p:nvSpPr>
          <p:spPr>
            <a:xfrm>
              <a:off x="2512200" y="2057125"/>
              <a:ext cx="20598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dirty="0">
                  <a:solidFill>
                    <a:schemeClr val="lt1"/>
                  </a:solidFill>
                  <a:latin typeface="Times New Roman"/>
                  <a:ea typeface="Times New Roman"/>
                  <a:cs typeface="Times New Roman"/>
                  <a:sym typeface="Times New Roman"/>
                </a:rPr>
                <a:t>Specification , Transaction flow of the Protocol &amp; Cryptography</a:t>
              </a:r>
              <a:endParaRPr sz="1200">
                <a:latin typeface="Roboto"/>
                <a:ea typeface="Roboto"/>
                <a:cs typeface="Roboto"/>
                <a:sym typeface="Roboto"/>
              </a:endParaRPr>
            </a:p>
          </p:txBody>
        </p:sp>
      </p:grpSp>
      <p:grpSp>
        <p:nvGrpSpPr>
          <p:cNvPr id="199" name="Google Shape;199;p22"/>
          <p:cNvGrpSpPr/>
          <p:nvPr/>
        </p:nvGrpSpPr>
        <p:grpSpPr>
          <a:xfrm>
            <a:off x="4329974" y="1660450"/>
            <a:ext cx="2541300" cy="3483050"/>
            <a:chOff x="4329974" y="1189775"/>
            <a:chExt cx="2541300" cy="3483050"/>
          </a:xfrm>
        </p:grpSpPr>
        <p:sp>
          <p:nvSpPr>
            <p:cNvPr id="200" name="Google Shape;200;p22"/>
            <p:cNvSpPr/>
            <p:nvPr/>
          </p:nvSpPr>
          <p:spPr>
            <a:xfrm>
              <a:off x="4329974" y="1189775"/>
              <a:ext cx="2541300" cy="669000"/>
            </a:xfrm>
            <a:prstGeom prst="chevron">
              <a:avLst>
                <a:gd name="adj" fmla="val 50000"/>
              </a:avLst>
            </a:prstGeom>
            <a:solidFill>
              <a:srgbClr val="41414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a:solidFill>
                    <a:srgbClr val="FFFFFF"/>
                  </a:solidFill>
                  <a:latin typeface="Roboto"/>
                  <a:ea typeface="Roboto"/>
                  <a:cs typeface="Roboto"/>
                  <a:sym typeface="Roboto"/>
                </a:rPr>
                <a:t>Module 3</a:t>
              </a:r>
              <a:endParaRPr>
                <a:solidFill>
                  <a:srgbClr val="FFFFFF"/>
                </a:solidFill>
                <a:latin typeface="Roboto"/>
                <a:ea typeface="Roboto"/>
                <a:cs typeface="Roboto"/>
                <a:sym typeface="Roboto"/>
              </a:endParaRPr>
            </a:p>
          </p:txBody>
        </p:sp>
        <p:sp>
          <p:nvSpPr>
            <p:cNvPr id="201" name="Google Shape;201;p22"/>
            <p:cNvSpPr txBox="1"/>
            <p:nvPr/>
          </p:nvSpPr>
          <p:spPr>
            <a:xfrm>
              <a:off x="4613553"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a:solidFill>
                    <a:schemeClr val="lt1"/>
                  </a:solidFill>
                  <a:latin typeface="Times New Roman"/>
                  <a:ea typeface="Times New Roman"/>
                  <a:cs typeface="Times New Roman"/>
                  <a:sym typeface="Times New Roman"/>
                </a:rPr>
                <a:t>System analysis with various Internet threats &amp; Technology </a:t>
              </a:r>
              <a:r>
                <a:rPr lang="en-IN" sz="1200">
                  <a:latin typeface="Roboto"/>
                  <a:ea typeface="Roboto"/>
                  <a:cs typeface="Roboto"/>
                  <a:sym typeface="Roboto"/>
                </a:rPr>
                <a:t>.</a:t>
              </a:r>
              <a:endParaRPr sz="1200">
                <a:latin typeface="Roboto"/>
                <a:ea typeface="Roboto"/>
                <a:cs typeface="Roboto"/>
                <a:sym typeface="Roboto"/>
              </a:endParaRPr>
            </a:p>
          </p:txBody>
        </p:sp>
      </p:grpSp>
      <p:grpSp>
        <p:nvGrpSpPr>
          <p:cNvPr id="202" name="Google Shape;202;p22"/>
          <p:cNvGrpSpPr/>
          <p:nvPr/>
        </p:nvGrpSpPr>
        <p:grpSpPr>
          <a:xfrm>
            <a:off x="6396739" y="1660450"/>
            <a:ext cx="2541300" cy="3483050"/>
            <a:chOff x="6396739" y="1189775"/>
            <a:chExt cx="2541300" cy="3483050"/>
          </a:xfrm>
        </p:grpSpPr>
        <p:sp>
          <p:nvSpPr>
            <p:cNvPr id="203" name="Google Shape;203;p22"/>
            <p:cNvSpPr/>
            <p:nvPr/>
          </p:nvSpPr>
          <p:spPr>
            <a:xfrm>
              <a:off x="6396739" y="1189775"/>
              <a:ext cx="2541300" cy="669000"/>
            </a:xfrm>
            <a:prstGeom prst="chevron">
              <a:avLst>
                <a:gd name="adj" fmla="val 50000"/>
              </a:avLst>
            </a:prstGeom>
            <a:solidFill>
              <a:srgbClr val="46464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a:solidFill>
                    <a:srgbClr val="FFFFFF"/>
                  </a:solidFill>
                  <a:latin typeface="Roboto"/>
                  <a:ea typeface="Roboto"/>
                  <a:cs typeface="Roboto"/>
                  <a:sym typeface="Roboto"/>
                </a:rPr>
                <a:t>Module 4</a:t>
              </a:r>
              <a:endParaRPr>
                <a:solidFill>
                  <a:srgbClr val="FFFFFF"/>
                </a:solidFill>
                <a:latin typeface="Roboto"/>
                <a:ea typeface="Roboto"/>
                <a:cs typeface="Roboto"/>
                <a:sym typeface="Roboto"/>
              </a:endParaRPr>
            </a:p>
          </p:txBody>
        </p:sp>
        <p:sp>
          <p:nvSpPr>
            <p:cNvPr id="204" name="Google Shape;204;p22"/>
            <p:cNvSpPr txBox="1"/>
            <p:nvPr/>
          </p:nvSpPr>
          <p:spPr>
            <a:xfrm>
              <a:off x="6714905" y="2057125"/>
              <a:ext cx="1905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a:solidFill>
                    <a:schemeClr val="lt1"/>
                  </a:solidFill>
                  <a:latin typeface="Times New Roman"/>
                  <a:ea typeface="Times New Roman"/>
                  <a:cs typeface="Times New Roman"/>
                  <a:sym typeface="Times New Roman"/>
                </a:rPr>
                <a:t>System implementation &amp; simulation results</a:t>
              </a:r>
              <a:endParaRPr sz="1200">
                <a:latin typeface="Roboto"/>
                <a:ea typeface="Roboto"/>
                <a:cs typeface="Roboto"/>
                <a:sym typeface="Roboto"/>
              </a:endParaRPr>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 calcmode="lin" valueType="num">
                                      <p:cBhvr>
                                        <p:cTn id="7" dur="1000" fill="hold"/>
                                        <p:tgtEl>
                                          <p:spTgt spid="193"/>
                                        </p:tgtEl>
                                        <p:attrNameLst>
                                          <p:attrName>ppt_w</p:attrName>
                                        </p:attrNameLst>
                                      </p:cBhvr>
                                      <p:tavLst>
                                        <p:tav tm="0">
                                          <p:val>
                                            <p:fltVal val="0"/>
                                          </p:val>
                                        </p:tav>
                                        <p:tav tm="100000">
                                          <p:val>
                                            <p:strVal val="#ppt_w"/>
                                          </p:val>
                                        </p:tav>
                                      </p:tavLst>
                                    </p:anim>
                                    <p:anim calcmode="lin" valueType="num">
                                      <p:cBhvr>
                                        <p:cTn id="8" dur="1000" fill="hold"/>
                                        <p:tgtEl>
                                          <p:spTgt spid="193"/>
                                        </p:tgtEl>
                                        <p:attrNameLst>
                                          <p:attrName>ppt_h</p:attrName>
                                        </p:attrNameLst>
                                      </p:cBhvr>
                                      <p:tavLst>
                                        <p:tav tm="0">
                                          <p:val>
                                            <p:fltVal val="0"/>
                                          </p:val>
                                        </p:tav>
                                        <p:tav tm="100000">
                                          <p:val>
                                            <p:strVal val="#ppt_h"/>
                                          </p:val>
                                        </p:tav>
                                      </p:tavLst>
                                    </p:anim>
                                    <p:anim calcmode="lin" valueType="num">
                                      <p:cBhvr>
                                        <p:cTn id="9" dur="1000" fill="hold"/>
                                        <p:tgtEl>
                                          <p:spTgt spid="19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196"/>
                                        </p:tgtEl>
                                        <p:attrNameLst>
                                          <p:attrName>style.visibility</p:attrName>
                                        </p:attrNameLst>
                                      </p:cBhvr>
                                      <p:to>
                                        <p:strVal val="visible"/>
                                      </p:to>
                                    </p:set>
                                    <p:anim calcmode="lin" valueType="num">
                                      <p:cBhvr>
                                        <p:cTn id="15" dur="1000" fill="hold"/>
                                        <p:tgtEl>
                                          <p:spTgt spid="196"/>
                                        </p:tgtEl>
                                        <p:attrNameLst>
                                          <p:attrName>ppt_w</p:attrName>
                                        </p:attrNameLst>
                                      </p:cBhvr>
                                      <p:tavLst>
                                        <p:tav tm="0">
                                          <p:val>
                                            <p:fltVal val="0"/>
                                          </p:val>
                                        </p:tav>
                                        <p:tav tm="100000">
                                          <p:val>
                                            <p:strVal val="#ppt_w"/>
                                          </p:val>
                                        </p:tav>
                                      </p:tavLst>
                                    </p:anim>
                                    <p:anim calcmode="lin" valueType="num">
                                      <p:cBhvr>
                                        <p:cTn id="16" dur="1000" fill="hold"/>
                                        <p:tgtEl>
                                          <p:spTgt spid="196"/>
                                        </p:tgtEl>
                                        <p:attrNameLst>
                                          <p:attrName>ppt_h</p:attrName>
                                        </p:attrNameLst>
                                      </p:cBhvr>
                                      <p:tavLst>
                                        <p:tav tm="0">
                                          <p:val>
                                            <p:fltVal val="0"/>
                                          </p:val>
                                        </p:tav>
                                        <p:tav tm="100000">
                                          <p:val>
                                            <p:strVal val="#ppt_h"/>
                                          </p:val>
                                        </p:tav>
                                      </p:tavLst>
                                    </p:anim>
                                    <p:anim calcmode="lin" valueType="num">
                                      <p:cBhvr>
                                        <p:cTn id="17" dur="1000" fill="hold"/>
                                        <p:tgtEl>
                                          <p:spTgt spid="19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9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199"/>
                                        </p:tgtEl>
                                        <p:attrNameLst>
                                          <p:attrName>style.visibility</p:attrName>
                                        </p:attrNameLst>
                                      </p:cBhvr>
                                      <p:to>
                                        <p:strVal val="visible"/>
                                      </p:to>
                                    </p:set>
                                    <p:anim calcmode="lin" valueType="num">
                                      <p:cBhvr>
                                        <p:cTn id="23" dur="1000" fill="hold"/>
                                        <p:tgtEl>
                                          <p:spTgt spid="199"/>
                                        </p:tgtEl>
                                        <p:attrNameLst>
                                          <p:attrName>ppt_w</p:attrName>
                                        </p:attrNameLst>
                                      </p:cBhvr>
                                      <p:tavLst>
                                        <p:tav tm="0">
                                          <p:val>
                                            <p:fltVal val="0"/>
                                          </p:val>
                                        </p:tav>
                                        <p:tav tm="100000">
                                          <p:val>
                                            <p:strVal val="#ppt_w"/>
                                          </p:val>
                                        </p:tav>
                                      </p:tavLst>
                                    </p:anim>
                                    <p:anim calcmode="lin" valueType="num">
                                      <p:cBhvr>
                                        <p:cTn id="24" dur="1000" fill="hold"/>
                                        <p:tgtEl>
                                          <p:spTgt spid="199"/>
                                        </p:tgtEl>
                                        <p:attrNameLst>
                                          <p:attrName>ppt_h</p:attrName>
                                        </p:attrNameLst>
                                      </p:cBhvr>
                                      <p:tavLst>
                                        <p:tav tm="0">
                                          <p:val>
                                            <p:fltVal val="0"/>
                                          </p:val>
                                        </p:tav>
                                        <p:tav tm="100000">
                                          <p:val>
                                            <p:strVal val="#ppt_h"/>
                                          </p:val>
                                        </p:tav>
                                      </p:tavLst>
                                    </p:anim>
                                    <p:anim calcmode="lin" valueType="num">
                                      <p:cBhvr>
                                        <p:cTn id="25" dur="1000" fill="hold"/>
                                        <p:tgtEl>
                                          <p:spTgt spid="199"/>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9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202"/>
                                        </p:tgtEl>
                                        <p:attrNameLst>
                                          <p:attrName>style.visibility</p:attrName>
                                        </p:attrNameLst>
                                      </p:cBhvr>
                                      <p:to>
                                        <p:strVal val="visible"/>
                                      </p:to>
                                    </p:set>
                                    <p:anim calcmode="lin" valueType="num">
                                      <p:cBhvr>
                                        <p:cTn id="31" dur="1000" fill="hold"/>
                                        <p:tgtEl>
                                          <p:spTgt spid="202"/>
                                        </p:tgtEl>
                                        <p:attrNameLst>
                                          <p:attrName>ppt_w</p:attrName>
                                        </p:attrNameLst>
                                      </p:cBhvr>
                                      <p:tavLst>
                                        <p:tav tm="0">
                                          <p:val>
                                            <p:fltVal val="0"/>
                                          </p:val>
                                        </p:tav>
                                        <p:tav tm="100000">
                                          <p:val>
                                            <p:strVal val="#ppt_w"/>
                                          </p:val>
                                        </p:tav>
                                      </p:tavLst>
                                    </p:anim>
                                    <p:anim calcmode="lin" valueType="num">
                                      <p:cBhvr>
                                        <p:cTn id="32" dur="1000" fill="hold"/>
                                        <p:tgtEl>
                                          <p:spTgt spid="202"/>
                                        </p:tgtEl>
                                        <p:attrNameLst>
                                          <p:attrName>ppt_h</p:attrName>
                                        </p:attrNameLst>
                                      </p:cBhvr>
                                      <p:tavLst>
                                        <p:tav tm="0">
                                          <p:val>
                                            <p:fltVal val="0"/>
                                          </p:val>
                                        </p:tav>
                                        <p:tav tm="100000">
                                          <p:val>
                                            <p:strVal val="#ppt_h"/>
                                          </p:val>
                                        </p:tav>
                                      </p:tavLst>
                                    </p:anim>
                                    <p:anim calcmode="lin" valueType="num">
                                      <p:cBhvr>
                                        <p:cTn id="33" dur="1000" fill="hold"/>
                                        <p:tgtEl>
                                          <p:spTgt spid="202"/>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0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403725" y="221870"/>
            <a:ext cx="6409586" cy="8094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210" name="Google Shape;210;p23"/>
          <p:cNvSpPr txBox="1">
            <a:spLocks noGrp="1"/>
          </p:cNvSpPr>
          <p:nvPr>
            <p:ph type="body" idx="1"/>
          </p:nvPr>
        </p:nvSpPr>
        <p:spPr>
          <a:xfrm>
            <a:off x="666893" y="866274"/>
            <a:ext cx="8016469" cy="3529974"/>
          </a:xfrm>
          <a:prstGeom prst="rect">
            <a:avLst/>
          </a:prstGeom>
          <a:noFill/>
          <a:ln>
            <a:noFill/>
          </a:ln>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In recent years, the development in Information technology has unleashed new challenges and </a:t>
            </a: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opportunities for new authentication systems and protocols. Authentication ensures that a user is who </a:t>
            </a: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they claim to be. The trust of authenticity increases exponentially when more factors are involved in the</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verification process. When security infrastructure makes use of two or more distinct and different </a:t>
            </a: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category of authentication mechanisms to increase the protection for valid authentication, It is referred </a:t>
            </a: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to as Strong Authentication or Multifactor Authentication. Multifactor authentication uses combinations of</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"Something you know," "Something you have,", "Something you are" and “Somewhere you are”,</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“Someone you know”, to provide stronger remote authentication than traditional, unreliable single-factor</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username and password authentication. In this paper we </a:t>
            </a:r>
            <a:r>
              <a:rPr lang="en-IN" sz="1400" dirty="0" smtClean="0">
                <a:latin typeface="Times New Roman"/>
                <a:ea typeface="Times New Roman"/>
                <a:cs typeface="Times New Roman"/>
                <a:sym typeface="Times New Roman"/>
              </a:rPr>
              <a:t>are doing </a:t>
            </a:r>
            <a:r>
              <a:rPr lang="en-IN" sz="1400" dirty="0">
                <a:latin typeface="Times New Roman"/>
                <a:ea typeface="Times New Roman"/>
                <a:cs typeface="Times New Roman"/>
                <a:sym typeface="Times New Roman"/>
              </a:rPr>
              <a:t>a survey on the different aspects </a:t>
            </a:r>
            <a:r>
              <a:rPr lang="en-IN" sz="1400" dirty="0" smtClean="0">
                <a:latin typeface="Times New Roman"/>
                <a:ea typeface="Times New Roman"/>
                <a:cs typeface="Times New Roman"/>
                <a:sym typeface="Times New Roman"/>
              </a:rPr>
              <a:t>of</a:t>
            </a:r>
          </a:p>
          <a:p>
            <a:pPr marL="457200" lvl="0" indent="-311150" algn="just" rtl="0">
              <a:lnSpc>
                <a:spcPct val="115000"/>
              </a:lnSpc>
              <a:spcBef>
                <a:spcPts val="0"/>
              </a:spcBef>
              <a:spcAft>
                <a:spcPts val="0"/>
              </a:spcAft>
              <a:buSzPts val="1300"/>
              <a:buNone/>
            </a:pPr>
            <a:r>
              <a:rPr lang="en-IN" sz="1400" dirty="0" smtClean="0">
                <a:latin typeface="Times New Roman"/>
                <a:ea typeface="Times New Roman"/>
                <a:cs typeface="Times New Roman"/>
                <a:sym typeface="Times New Roman"/>
              </a:rPr>
              <a:t> multifactor</a:t>
            </a:r>
            <a:r>
              <a:rPr lang="en-IN" sz="1400" dirty="0">
                <a:latin typeface="Times New Roman"/>
                <a:ea typeface="Times New Roman"/>
                <a:cs typeface="Times New Roman"/>
                <a:sym typeface="Times New Roman"/>
              </a:rPr>
              <a:t> </a:t>
            </a:r>
            <a:r>
              <a:rPr lang="en-IN" sz="1400" dirty="0" smtClean="0">
                <a:latin typeface="Times New Roman"/>
                <a:ea typeface="Times New Roman"/>
                <a:cs typeface="Times New Roman"/>
                <a:sym typeface="Times New Roman"/>
              </a:rPr>
              <a:t>authentication</a:t>
            </a:r>
            <a:r>
              <a:rPr lang="en-IN" sz="1400" dirty="0">
                <a:latin typeface="Times New Roman"/>
                <a:ea typeface="Times New Roman"/>
                <a:cs typeface="Times New Roman"/>
                <a:sym typeface="Times New Roman"/>
              </a:rPr>
              <a:t>, its need, its techniques and its impact. Multi-factor authentication  methods </a:t>
            </a:r>
            <a:r>
              <a:rPr lang="en-IN" sz="1400" dirty="0" smtClean="0">
                <a:latin typeface="Times New Roman"/>
                <a:ea typeface="Times New Roman"/>
                <a:cs typeface="Times New Roman"/>
                <a:sym typeface="Times New Roman"/>
              </a:rPr>
              <a:t>are</a:t>
            </a:r>
          </a:p>
          <a:p>
            <a:pPr marL="457200" lvl="0" indent="-311150" algn="just" rtl="0">
              <a:lnSpc>
                <a:spcPct val="115000"/>
              </a:lnSpc>
              <a:spcBef>
                <a:spcPts val="0"/>
              </a:spcBef>
              <a:spcAft>
                <a:spcPts val="0"/>
              </a:spcAft>
              <a:buSzPts val="1300"/>
              <a:buNone/>
            </a:pPr>
            <a:r>
              <a:rPr lang="en-IN" sz="1400" dirty="0" smtClean="0">
                <a:latin typeface="Times New Roman"/>
                <a:ea typeface="Times New Roman"/>
                <a:cs typeface="Times New Roman"/>
                <a:sym typeface="Times New Roman"/>
              </a:rPr>
              <a:t> </a:t>
            </a:r>
            <a:r>
              <a:rPr lang="en-IN" sz="1400" dirty="0">
                <a:latin typeface="Times New Roman"/>
                <a:ea typeface="Times New Roman"/>
                <a:cs typeface="Times New Roman"/>
                <a:sym typeface="Times New Roman"/>
              </a:rPr>
              <a:t>difficult </a:t>
            </a:r>
            <a:r>
              <a:rPr lang="en-IN" sz="1400" dirty="0" smtClean="0">
                <a:latin typeface="Times New Roman"/>
                <a:ea typeface="Times New Roman"/>
                <a:cs typeface="Times New Roman"/>
                <a:sym typeface="Times New Roman"/>
              </a:rPr>
              <a:t>to</a:t>
            </a:r>
            <a:r>
              <a:rPr lang="en-IN" sz="1400" dirty="0">
                <a:latin typeface="Times New Roman"/>
                <a:ea typeface="Times New Roman"/>
                <a:cs typeface="Times New Roman"/>
                <a:sym typeface="Times New Roman"/>
              </a:rPr>
              <a:t> </a:t>
            </a:r>
            <a:r>
              <a:rPr lang="en-IN" sz="1400" dirty="0" smtClean="0">
                <a:latin typeface="Times New Roman"/>
                <a:ea typeface="Times New Roman"/>
                <a:cs typeface="Times New Roman"/>
                <a:sym typeface="Times New Roman"/>
              </a:rPr>
              <a:t>compromise </a:t>
            </a:r>
            <a:r>
              <a:rPr lang="en-IN" sz="1400" dirty="0">
                <a:latin typeface="Times New Roman"/>
                <a:ea typeface="Times New Roman"/>
                <a:cs typeface="Times New Roman"/>
                <a:sym typeface="Times New Roman"/>
              </a:rPr>
              <a:t>than single-factor methods. </a:t>
            </a: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for example, the use of a logon ID/password is single-factor authentication (i.e., something the user knows)</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whereas, an ATM transaction requires multifactor authentication: something the user possesses (i.e., the</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card) combined with something the user knows (i.e., PIN). “Out-of-band” controls for risk mitigation can </a:t>
            </a: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also be included in multifactor authentication methodology</a:t>
            </a:r>
            <a:endParaRPr sz="1400">
              <a:latin typeface="Times New Roman"/>
              <a:ea typeface="Times New Roman"/>
              <a:cs typeface="Times New Roman"/>
              <a:sym typeface="Times New Roman"/>
            </a:endParaRPr>
          </a:p>
        </p:txBody>
      </p:sp>
    </p:spTree>
  </p:cSld>
  <p:clrMapOvr>
    <a:masterClrMapping/>
  </p:clrMapOvr>
  <p:transition>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6" name="Google Shape;216;p24"/>
          <p:cNvSpPr txBox="1">
            <a:spLocks noGrp="1"/>
          </p:cNvSpPr>
          <p:nvPr>
            <p:ph type="body" idx="1"/>
          </p:nvPr>
        </p:nvSpPr>
        <p:spPr>
          <a:xfrm>
            <a:off x="440011" y="598142"/>
            <a:ext cx="8002719" cy="3825607"/>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sz="1400" b="1" i="1">
                <a:latin typeface="Times New Roman"/>
                <a:ea typeface="Times New Roman"/>
                <a:cs typeface="Times New Roman"/>
                <a:sym typeface="Times New Roman"/>
              </a:rPr>
              <a:t>Online Banking Fraud:</a:t>
            </a:r>
            <a:endParaRPr sz="1400" i="1">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Internet Banking Fraud is a fraud or theft committed using online technology to illegally remove money</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 from a bank account and/or transfer money to an account in a different bank. Online bank fraud is one of </a:t>
            </a: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the most widespread forms of cybercrime.</a:t>
            </a:r>
            <a:endParaRPr/>
          </a:p>
          <a:p>
            <a:pPr marL="457200" lvl="0" indent="-311150" algn="l" rtl="0">
              <a:lnSpc>
                <a:spcPct val="115000"/>
              </a:lnSpc>
              <a:spcBef>
                <a:spcPts val="0"/>
              </a:spcBef>
              <a:spcAft>
                <a:spcPts val="0"/>
              </a:spcAft>
              <a:buSzPts val="1300"/>
              <a:buNone/>
            </a:pP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b="1" i="1">
                <a:latin typeface="Times New Roman"/>
                <a:ea typeface="Times New Roman"/>
                <a:cs typeface="Times New Roman"/>
                <a:sym typeface="Times New Roman"/>
              </a:rPr>
              <a:t>There are mainly 2 Types of Online Frauds:</a:t>
            </a:r>
            <a:endParaRPr/>
          </a:p>
          <a:p>
            <a:pPr marL="457200" lvl="0" indent="-311150" algn="l" rtl="0">
              <a:lnSpc>
                <a:spcPct val="115000"/>
              </a:lnSpc>
              <a:spcBef>
                <a:spcPts val="0"/>
              </a:spcBef>
              <a:spcAft>
                <a:spcPts val="0"/>
              </a:spcAft>
              <a:buSzPts val="1300"/>
              <a:buNone/>
            </a:pPr>
            <a:r>
              <a:rPr lang="en-IN" sz="1400" b="1" i="1">
                <a:latin typeface="Times New Roman"/>
                <a:ea typeface="Times New Roman"/>
                <a:cs typeface="Times New Roman"/>
                <a:sym typeface="Times New Roman"/>
              </a:rPr>
              <a:t> </a:t>
            </a:r>
            <a:endParaRPr/>
          </a:p>
          <a:p>
            <a:pPr marL="457200" lvl="0" indent="-311150" algn="l" rtl="0">
              <a:lnSpc>
                <a:spcPct val="115000"/>
              </a:lnSpc>
              <a:spcBef>
                <a:spcPts val="0"/>
              </a:spcBef>
              <a:spcAft>
                <a:spcPts val="0"/>
              </a:spcAft>
              <a:buSzPts val="1300"/>
              <a:buNone/>
            </a:pPr>
            <a:r>
              <a:rPr lang="en-IN" sz="1400" b="1" i="1">
                <a:latin typeface="Times New Roman"/>
                <a:ea typeface="Times New Roman"/>
                <a:cs typeface="Times New Roman"/>
                <a:sym typeface="Times New Roman"/>
              </a:rPr>
              <a:t>User Identity Theft:</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Identity theft is the deliberate use of someone else's identity, usually as a method to gain a financial</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 advantage or obtain credit and other benefits in the other person's name, and perhaps to the other</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 person's disadvantage or loss.</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 </a:t>
            </a:r>
            <a:endParaRPr/>
          </a:p>
          <a:p>
            <a:pPr marL="457200" lvl="0" indent="-311150" algn="l" rtl="0">
              <a:lnSpc>
                <a:spcPct val="115000"/>
              </a:lnSpc>
              <a:spcBef>
                <a:spcPts val="0"/>
              </a:spcBef>
              <a:spcAft>
                <a:spcPts val="0"/>
              </a:spcAft>
              <a:buSzPts val="1300"/>
              <a:buNone/>
            </a:pPr>
            <a:r>
              <a:rPr lang="en-IN" sz="1400" b="1" i="1">
                <a:latin typeface="Times New Roman"/>
                <a:ea typeface="Times New Roman"/>
                <a:cs typeface="Times New Roman"/>
                <a:sym typeface="Times New Roman"/>
              </a:rPr>
              <a:t>User Session Hijacking:</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Session hijacking occurs when a session token is sent to a client browser from the Web server following</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the successful authentication of a client logon. A session hijacking attack works when it compromises the</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token by either confiscating or guessing what an authentic token session will be, thus acquiring </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unauthorized access to the Web server</a:t>
            </a:r>
            <a:endParaRPr sz="1400">
              <a:latin typeface="Times New Roman"/>
              <a:ea typeface="Times New Roman"/>
              <a:cs typeface="Times New Roman"/>
              <a:sym typeface="Times New Roman"/>
            </a:endParaRPr>
          </a:p>
        </p:txBody>
      </p:sp>
    </p:spTree>
  </p:cSld>
  <p:clrMapOvr>
    <a:masterClrMapping/>
  </p:clrMapOvr>
  <p:transition>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2" name="Google Shape;222;p25"/>
          <p:cNvSpPr txBox="1">
            <a:spLocks noGrp="1"/>
          </p:cNvSpPr>
          <p:nvPr>
            <p:ph type="body" idx="1"/>
          </p:nvPr>
        </p:nvSpPr>
        <p:spPr>
          <a:xfrm>
            <a:off x="550014" y="584391"/>
            <a:ext cx="7917014" cy="3949361"/>
          </a:xfrm>
          <a:prstGeom prst="rect">
            <a:avLst/>
          </a:prstGeom>
          <a:noFill/>
          <a:ln>
            <a:noFill/>
          </a:ln>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The flow of implementation </a:t>
            </a:r>
            <a:r>
              <a:rPr lang="en-IN" sz="1400" dirty="0" smtClean="0">
                <a:latin typeface="Times New Roman"/>
                <a:ea typeface="Times New Roman"/>
                <a:cs typeface="Times New Roman"/>
                <a:sym typeface="Times New Roman"/>
              </a:rPr>
              <a:t>will </a:t>
            </a:r>
            <a:r>
              <a:rPr lang="en-IN" sz="1400" dirty="0">
                <a:latin typeface="Times New Roman"/>
                <a:ea typeface="Times New Roman"/>
                <a:cs typeface="Times New Roman"/>
                <a:sym typeface="Times New Roman"/>
              </a:rPr>
              <a:t>be as follows, The merchant will first register a source of funds and </a:t>
            </a:r>
            <a:r>
              <a:rPr lang="en-IN" sz="1400" dirty="0" smtClean="0">
                <a:latin typeface="Times New Roman"/>
                <a:ea typeface="Times New Roman"/>
                <a:cs typeface="Times New Roman"/>
                <a:sym typeface="Times New Roman"/>
              </a:rPr>
              <a:t>a</a:t>
            </a:r>
            <a:endParaRPr smtClean="0"/>
          </a:p>
          <a:p>
            <a:pPr marL="457200" lvl="0" indent="-311150" algn="just" rtl="0">
              <a:lnSpc>
                <a:spcPct val="115000"/>
              </a:lnSpc>
              <a:spcBef>
                <a:spcPts val="0"/>
              </a:spcBef>
              <a:spcAft>
                <a:spcPts val="0"/>
              </a:spcAft>
              <a:buSzPts val="1300"/>
              <a:buNone/>
            </a:pPr>
            <a:r>
              <a:rPr lang="en-IN" sz="1400" dirty="0" smtClean="0">
                <a:latin typeface="Times New Roman"/>
                <a:ea typeface="Times New Roman"/>
                <a:cs typeface="Times New Roman"/>
                <a:sym typeface="Times New Roman"/>
              </a:rPr>
              <a:t> payer device with a unique ID  with the  payment server. Then once a merchant and the payer have</a:t>
            </a:r>
            <a:endParaRPr smtClean="0"/>
          </a:p>
          <a:p>
            <a:pPr marL="457200" lvl="0" indent="-311150" algn="just" rtl="0">
              <a:lnSpc>
                <a:spcPct val="115000"/>
              </a:lnSpc>
              <a:spcBef>
                <a:spcPts val="0"/>
              </a:spcBef>
              <a:spcAft>
                <a:spcPts val="0"/>
              </a:spcAft>
              <a:buSzPts val="1300"/>
              <a:buNone/>
            </a:pPr>
            <a:r>
              <a:rPr lang="en-IN" sz="1400" dirty="0" smtClean="0">
                <a:latin typeface="Times New Roman"/>
                <a:ea typeface="Times New Roman"/>
                <a:cs typeface="Times New Roman"/>
                <a:sym typeface="Times New Roman"/>
              </a:rPr>
              <a:t> </a:t>
            </a:r>
            <a:r>
              <a:rPr lang="en-IN" sz="1400" dirty="0">
                <a:latin typeface="Times New Roman"/>
                <a:ea typeface="Times New Roman"/>
                <a:cs typeface="Times New Roman"/>
                <a:sym typeface="Times New Roman"/>
              </a:rPr>
              <a:t>agreed on a financial transaction amount, the merchant requests a transaction ID from the payment server</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for that amount. The payment server sends the merchant a transaction ID, which the merchant then</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communicates to the payer. The payer in turn relays this transaction ID to the server, which validates the </a:t>
            </a: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transaction using the payer device. The server then releases funds to the merchant. The server can</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preserve all records for auditing purposes, but security is enhanced because the merchant never gets </a:t>
            </a: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direct access to the customer's financial account information</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Therefore we consider 4 phases in the transaction flow of the system as follows, </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1. Firstly, the basic login </a:t>
            </a:r>
            <a:r>
              <a:rPr lang="en-IN" sz="1400" dirty="0" err="1">
                <a:latin typeface="Times New Roman"/>
                <a:ea typeface="Times New Roman"/>
                <a:cs typeface="Times New Roman"/>
                <a:sym typeface="Times New Roman"/>
              </a:rPr>
              <a:t>i.e</a:t>
            </a:r>
            <a:r>
              <a:rPr lang="en-IN" sz="1400" dirty="0">
                <a:latin typeface="Times New Roman"/>
                <a:ea typeface="Times New Roman"/>
                <a:cs typeface="Times New Roman"/>
                <a:sym typeface="Times New Roman"/>
              </a:rPr>
              <a:t> validating the credentials of user/payer</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2. Performing of Two factor authentication </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3. Now validating of the Transaction Identification Code (TIC).</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4. SMS Confirmation. </a:t>
            </a:r>
            <a:endParaRPr/>
          </a:p>
          <a:p>
            <a:pPr marL="457200" lvl="0" indent="-228600" algn="l" rtl="0">
              <a:lnSpc>
                <a:spcPct val="115000"/>
              </a:lnSpc>
              <a:spcBef>
                <a:spcPts val="0"/>
              </a:spcBef>
              <a:spcAft>
                <a:spcPts val="0"/>
              </a:spcAft>
              <a:buSzPts val="1300"/>
              <a:buNone/>
            </a:pPr>
            <a:endParaRPr/>
          </a:p>
        </p:txBody>
      </p:sp>
    </p:spTree>
  </p:cSld>
  <p:clrMapOvr>
    <a:masterClrMapping/>
  </p:clrMapOvr>
  <p:transition>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8" name="Google Shape;228;p26"/>
          <p:cNvSpPr txBox="1">
            <a:spLocks noGrp="1"/>
          </p:cNvSpPr>
          <p:nvPr>
            <p:ph type="body" idx="1"/>
          </p:nvPr>
        </p:nvSpPr>
        <p:spPr>
          <a:xfrm>
            <a:off x="692485" y="825030"/>
            <a:ext cx="7722746" cy="2911200"/>
          </a:xfrm>
          <a:prstGeom prst="rect">
            <a:avLst/>
          </a:prstGeom>
          <a:noFill/>
          <a:ln>
            <a:noFill/>
          </a:ln>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At the start of user session the server randomly generates one secret key (128 bits) and stores it</a:t>
            </a:r>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individually for each user. The server use 128 bit shared secret logic to encrypt this secret key, </a:t>
            </a: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which is a shared secret and known to both ends i.e., client and server. This encrypted secret key is</a:t>
            </a:r>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transmitted to the client. The client decrypts this secret key and uses it in the later stages of the</a:t>
            </a:r>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transaction to encrypt the required account details of the customer with TIC code before</a:t>
            </a:r>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transmission to the server. On server side same secret key is stored which decrypts the</a:t>
            </a:r>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transaction details and TIC code, then matches the TIC code with the issued TICs to the</a:t>
            </a:r>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customer. If this TIC matches with the database then it will next process the transaction</a:t>
            </a:r>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otherwise transaction would be denied.</a:t>
            </a:r>
            <a:endParaRPr/>
          </a:p>
          <a:p>
            <a:pPr marL="457200" lvl="0" indent="-311150" algn="just" rtl="0">
              <a:lnSpc>
                <a:spcPct val="115000"/>
              </a:lnSpc>
              <a:spcBef>
                <a:spcPts val="0"/>
              </a:spcBef>
              <a:spcAft>
                <a:spcPts val="0"/>
              </a:spcAft>
              <a:buSzPts val="1300"/>
              <a:buNone/>
            </a:pP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Encryption algorithm plays very important role in communication security, On a survey the</a:t>
            </a:r>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Based on the text files used and the experimental result it was concluded that AES algorithm</a:t>
            </a:r>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consumes least encryption and RSA consume longest encryption time . From  the  simulation</a:t>
            </a:r>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 result,  we  evaluated  that  AES  algorithm  is  much  better  than  DES and RSA algorithm</a:t>
            </a:r>
            <a:r>
              <a:rPr lang="en-IN" sz="1400"/>
              <a:t>.</a:t>
            </a:r>
            <a:endParaRPr sz="1400">
              <a:latin typeface="Times New Roman"/>
              <a:ea typeface="Times New Roman"/>
              <a:cs typeface="Times New Roman"/>
              <a:sym typeface="Times New Roman"/>
            </a:endParaRPr>
          </a:p>
        </p:txBody>
      </p:sp>
    </p:spTree>
  </p:cSld>
  <p:clrMapOvr>
    <a:masterClrMapping/>
  </p:clrMapOvr>
  <p:transition>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4" name="Google Shape;234;p27"/>
          <p:cNvSpPr txBox="1">
            <a:spLocks noGrp="1"/>
          </p:cNvSpPr>
          <p:nvPr>
            <p:ph type="body" idx="1"/>
          </p:nvPr>
        </p:nvSpPr>
        <p:spPr>
          <a:xfrm>
            <a:off x="433137" y="886907"/>
            <a:ext cx="7913342"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b="1"/>
              <a:t> </a:t>
            </a:r>
            <a:r>
              <a:rPr lang="en-IN" sz="1400" b="1" i="1">
                <a:latin typeface="Times New Roman"/>
                <a:ea typeface="Times New Roman"/>
                <a:cs typeface="Times New Roman"/>
                <a:sym typeface="Times New Roman"/>
              </a:rPr>
              <a:t>Phishing</a:t>
            </a:r>
            <a:r>
              <a:rPr lang="en-IN" sz="1400">
                <a:latin typeface="Times New Roman"/>
                <a:ea typeface="Times New Roman"/>
                <a:cs typeface="Times New Roman"/>
                <a:sym typeface="Times New Roman"/>
              </a:rPr>
              <a:t> is a cybercrime in which a target or targets are contacted by email, telephone or text message by</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 someone posing as a legitimate institution to lure individuals into providing sensitive data such as</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 personally identifiable information, banking and credit card details, and passwords.</a:t>
            </a:r>
            <a:endParaRPr/>
          </a:p>
          <a:p>
            <a:pPr marL="457200" lvl="0" indent="-311150" algn="l" rtl="0">
              <a:lnSpc>
                <a:spcPct val="115000"/>
              </a:lnSpc>
              <a:spcBef>
                <a:spcPts val="0"/>
              </a:spcBef>
              <a:spcAft>
                <a:spcPts val="0"/>
              </a:spcAft>
              <a:buSzPts val="1300"/>
              <a:buNone/>
            </a:pPr>
            <a:r>
              <a:rPr lang="en-IN" sz="1400" b="1" i="1">
                <a:latin typeface="Times New Roman"/>
                <a:ea typeface="Times New Roman"/>
                <a:cs typeface="Times New Roman"/>
                <a:sym typeface="Times New Roman"/>
              </a:rPr>
              <a:t>User Session Hijacking:</a:t>
            </a:r>
            <a:endParaRPr sz="1400" i="1">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 Session Hijacking is an attack which is basically used to gain the unauthorized access between an</a:t>
            </a:r>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 authorized session connections. This is usually done to attack the social network website and banking</a:t>
            </a:r>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 websites in order to gain the access over the valid session as well as over the website too.</a:t>
            </a:r>
            <a:endParaRPr/>
          </a:p>
          <a:p>
            <a:pPr marL="457200" lvl="0" indent="-311150" algn="just" rtl="0">
              <a:lnSpc>
                <a:spcPct val="115000"/>
              </a:lnSpc>
              <a:spcBef>
                <a:spcPts val="0"/>
              </a:spcBef>
              <a:spcAft>
                <a:spcPts val="0"/>
              </a:spcAft>
              <a:buSzPts val="1300"/>
              <a:buNone/>
            </a:pPr>
            <a:r>
              <a:rPr lang="en-IN" sz="1400" b="1" i="1">
                <a:latin typeface="Times New Roman"/>
                <a:ea typeface="Times New Roman"/>
                <a:cs typeface="Times New Roman"/>
                <a:sym typeface="Times New Roman"/>
              </a:rPr>
              <a:t>Virus Attack on Cell Phones &amp; PDAs:</a:t>
            </a:r>
            <a:r>
              <a:rPr lang="en-IN" sz="1400">
                <a:latin typeface="Times New Roman"/>
                <a:ea typeface="Times New Roman"/>
                <a:cs typeface="Times New Roman"/>
                <a:sym typeface="Times New Roman"/>
              </a:rPr>
              <a:t>  Most current cell phones have the ability  to send and receive text</a:t>
            </a:r>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 messages. Some cell phones and PDAs also offer the ability to connect to the Internet. Although these are </a:t>
            </a: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a:latin typeface="Times New Roman"/>
                <a:ea typeface="Times New Roman"/>
                <a:cs typeface="Times New Roman"/>
                <a:sym typeface="Times New Roman"/>
              </a:rPr>
              <a:t>features that you might find useful and convenient, attackers may try to take advantage of them.</a:t>
            </a:r>
            <a:endParaRPr/>
          </a:p>
          <a:p>
            <a:pPr marL="457200" lvl="0" indent="-311150" algn="l" rtl="0">
              <a:lnSpc>
                <a:spcPct val="115000"/>
              </a:lnSpc>
              <a:spcBef>
                <a:spcPts val="0"/>
              </a:spcBef>
              <a:spcAft>
                <a:spcPts val="0"/>
              </a:spcAft>
              <a:buSzPts val="1300"/>
              <a:buChar char="●"/>
            </a:pPr>
            <a:r>
              <a:rPr lang="en-IN" sz="1400">
                <a:latin typeface="Times New Roman"/>
                <a:ea typeface="Times New Roman"/>
                <a:cs typeface="Times New Roman"/>
                <a:sym typeface="Times New Roman"/>
              </a:rPr>
              <a:t>abuse your service.</a:t>
            </a:r>
            <a:endParaRPr/>
          </a:p>
          <a:p>
            <a:pPr marL="457200" lvl="0" indent="-311150" algn="l" rtl="0">
              <a:lnSpc>
                <a:spcPct val="115000"/>
              </a:lnSpc>
              <a:spcBef>
                <a:spcPts val="0"/>
              </a:spcBef>
              <a:spcAft>
                <a:spcPts val="0"/>
              </a:spcAft>
              <a:buSzPts val="1300"/>
              <a:buChar char="●"/>
            </a:pPr>
            <a:r>
              <a:rPr lang="en-IN" sz="1400">
                <a:latin typeface="Times New Roman"/>
                <a:ea typeface="Times New Roman"/>
                <a:cs typeface="Times New Roman"/>
                <a:sym typeface="Times New Roman"/>
              </a:rPr>
              <a:t>lure you to a malicious web site.</a:t>
            </a:r>
            <a:endParaRPr/>
          </a:p>
          <a:p>
            <a:pPr marL="457200" lvl="0" indent="-311150" algn="l" rtl="0">
              <a:lnSpc>
                <a:spcPct val="115000"/>
              </a:lnSpc>
              <a:spcBef>
                <a:spcPts val="0"/>
              </a:spcBef>
              <a:spcAft>
                <a:spcPts val="0"/>
              </a:spcAft>
              <a:buSzPts val="1300"/>
              <a:buChar char="●"/>
            </a:pPr>
            <a:r>
              <a:rPr lang="en-IN" sz="1400">
                <a:latin typeface="Times New Roman"/>
                <a:ea typeface="Times New Roman"/>
                <a:cs typeface="Times New Roman"/>
                <a:sym typeface="Times New Roman"/>
              </a:rPr>
              <a:t>use your cell phone or PDA in an attack.</a:t>
            </a:r>
            <a:endParaRPr/>
          </a:p>
          <a:p>
            <a:pPr marL="457200" lvl="0" indent="-311150" algn="l" rtl="0">
              <a:lnSpc>
                <a:spcPct val="115000"/>
              </a:lnSpc>
              <a:spcBef>
                <a:spcPts val="0"/>
              </a:spcBef>
              <a:spcAft>
                <a:spcPts val="0"/>
              </a:spcAft>
              <a:buSzPts val="1300"/>
              <a:buChar char="●"/>
            </a:pPr>
            <a:r>
              <a:rPr lang="en-IN" sz="1400">
                <a:latin typeface="Times New Roman"/>
                <a:ea typeface="Times New Roman"/>
                <a:cs typeface="Times New Roman"/>
                <a:sym typeface="Times New Roman"/>
              </a:rPr>
              <a:t>gain access to account information.</a:t>
            </a:r>
            <a:endParaRPr/>
          </a:p>
          <a:p>
            <a:pPr marL="457200" lvl="0" indent="-311150" algn="just"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endParaRPr/>
          </a:p>
        </p:txBody>
      </p:sp>
    </p:spTree>
  </p:cSld>
  <p:clrMapOvr>
    <a:masterClrMapping/>
  </p:clrMapOvr>
  <p:transition>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40" name="Google Shape;240;p28"/>
          <p:cNvSpPr txBox="1">
            <a:spLocks noGrp="1"/>
          </p:cNvSpPr>
          <p:nvPr>
            <p:ph type="body" idx="1"/>
          </p:nvPr>
        </p:nvSpPr>
        <p:spPr>
          <a:xfrm>
            <a:off x="431225" y="240638"/>
            <a:ext cx="7681495" cy="3231332"/>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sz="1400" b="1" i="1" dirty="0">
                <a:latin typeface="Times New Roman"/>
                <a:ea typeface="Times New Roman"/>
                <a:cs typeface="Times New Roman"/>
                <a:sym typeface="Times New Roman"/>
              </a:rPr>
              <a:t>Prevention:</a:t>
            </a:r>
            <a:endParaRPr/>
          </a:p>
          <a:p>
            <a:pPr marL="457200" lvl="0" indent="-311150" algn="l" rtl="0">
              <a:lnSpc>
                <a:spcPct val="115000"/>
              </a:lnSpc>
              <a:spcBef>
                <a:spcPts val="0"/>
              </a:spcBef>
              <a:spcAft>
                <a:spcPts val="0"/>
              </a:spcAft>
              <a:buSzPts val="1300"/>
              <a:buChar char="●"/>
            </a:pPr>
            <a:r>
              <a:rPr lang="en-IN" sz="1400" dirty="0">
                <a:latin typeface="Times New Roman"/>
                <a:ea typeface="Times New Roman"/>
                <a:cs typeface="Times New Roman"/>
                <a:sym typeface="Times New Roman"/>
              </a:rPr>
              <a:t>Apply available critical patches and upgrades to the operating system </a:t>
            </a:r>
            <a:endParaRPr/>
          </a:p>
          <a:p>
            <a:pPr marL="457200" lvl="0" indent="-311150" algn="l" rtl="0">
              <a:lnSpc>
                <a:spcPct val="115000"/>
              </a:lnSpc>
              <a:spcBef>
                <a:spcPts val="0"/>
              </a:spcBef>
              <a:spcAft>
                <a:spcPts val="0"/>
              </a:spcAft>
              <a:buSzPts val="1300"/>
              <a:buChar char="●"/>
            </a:pPr>
            <a:r>
              <a:rPr lang="en-IN" sz="1400" dirty="0">
                <a:latin typeface="Times New Roman"/>
                <a:ea typeface="Times New Roman"/>
                <a:cs typeface="Times New Roman"/>
                <a:sym typeface="Times New Roman"/>
              </a:rPr>
              <a:t> Eliminate or disable unnecessary services and applications </a:t>
            </a:r>
            <a:endParaRPr/>
          </a:p>
          <a:p>
            <a:pPr marL="457200" lvl="0" indent="-311150" algn="l" rtl="0">
              <a:lnSpc>
                <a:spcPct val="115000"/>
              </a:lnSpc>
              <a:spcBef>
                <a:spcPts val="0"/>
              </a:spcBef>
              <a:spcAft>
                <a:spcPts val="0"/>
              </a:spcAft>
              <a:buSzPts val="1300"/>
              <a:buChar char="●"/>
            </a:pPr>
            <a:r>
              <a:rPr lang="en-IN" sz="1400" dirty="0">
                <a:latin typeface="Times New Roman"/>
                <a:ea typeface="Times New Roman"/>
                <a:cs typeface="Times New Roman"/>
                <a:sym typeface="Times New Roman"/>
              </a:rPr>
              <a:t> Install and configure additional applications that are needed </a:t>
            </a:r>
            <a:endParaRPr/>
          </a:p>
          <a:p>
            <a:pPr marL="457200" lvl="0" indent="-311150" algn="l" rtl="0">
              <a:lnSpc>
                <a:spcPct val="115000"/>
              </a:lnSpc>
              <a:spcBef>
                <a:spcPts val="0"/>
              </a:spcBef>
              <a:spcAft>
                <a:spcPts val="0"/>
              </a:spcAft>
              <a:buSzPts val="1300"/>
              <a:buChar char="●"/>
            </a:pPr>
            <a:r>
              <a:rPr lang="en-IN" sz="1400" dirty="0">
                <a:latin typeface="Times New Roman"/>
                <a:ea typeface="Times New Roman"/>
                <a:cs typeface="Times New Roman"/>
                <a:sym typeface="Times New Roman"/>
              </a:rPr>
              <a:t> Configure user authentication and access controls</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b="1" i="1" dirty="0">
                <a:latin typeface="Times New Roman"/>
                <a:ea typeface="Times New Roman"/>
                <a:cs typeface="Times New Roman"/>
                <a:sym typeface="Times New Roman"/>
              </a:rPr>
              <a:t>Technologies:</a:t>
            </a:r>
            <a:endParaRPr/>
          </a:p>
          <a:p>
            <a:pPr marL="457200" lvl="0" indent="-311150" algn="just" rtl="0">
              <a:lnSpc>
                <a:spcPct val="115000"/>
              </a:lnSpc>
              <a:spcBef>
                <a:spcPts val="0"/>
              </a:spcBef>
              <a:spcAft>
                <a:spcPts val="0"/>
              </a:spcAft>
              <a:buSzPts val="1300"/>
              <a:buNone/>
            </a:pPr>
            <a:r>
              <a:rPr lang="en-IN" sz="1400" b="1" i="1" dirty="0">
                <a:latin typeface="Times New Roman"/>
                <a:ea typeface="Times New Roman"/>
                <a:cs typeface="Times New Roman"/>
                <a:sym typeface="Times New Roman"/>
              </a:rPr>
              <a:t>J2ME Toolkit Features:</a:t>
            </a:r>
            <a:endParaRPr sz="1400" i="1">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Support for obfuscation in the build cycle.</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Method profiling.</a:t>
            </a:r>
            <a:endParaRPr/>
          </a:p>
          <a:p>
            <a:pPr marL="457200" lvl="0" indent="-311150" algn="l" rtl="0">
              <a:lnSpc>
                <a:spcPct val="115000"/>
              </a:lnSpc>
              <a:spcBef>
                <a:spcPts val="0"/>
              </a:spcBef>
              <a:spcAft>
                <a:spcPts val="0"/>
              </a:spcAft>
              <a:buSzPts val="1300"/>
              <a:buNone/>
            </a:pPr>
            <a:r>
              <a:rPr lang="en-IN" sz="1400" b="1" i="1" dirty="0">
                <a:latin typeface="Times New Roman"/>
                <a:ea typeface="Times New Roman"/>
                <a:cs typeface="Times New Roman"/>
                <a:sym typeface="Times New Roman"/>
              </a:rPr>
              <a:t>JDK Security Features types:</a:t>
            </a:r>
            <a:endParaRPr sz="1400" i="1">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Users running programs.</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Systems administrators, developers, and users.</a:t>
            </a:r>
            <a:endParaRPr/>
          </a:p>
          <a:p>
            <a:pPr marL="457200" lvl="0" indent="-311150" algn="just" rtl="0">
              <a:lnSpc>
                <a:spcPct val="115000"/>
              </a:lnSpc>
              <a:spcBef>
                <a:spcPts val="0"/>
              </a:spcBef>
              <a:spcAft>
                <a:spcPts val="0"/>
              </a:spcAft>
              <a:buSzPts val="1300"/>
              <a:buNone/>
            </a:pPr>
            <a:r>
              <a:rPr lang="en-IN" sz="1400" b="1" i="1" dirty="0">
                <a:latin typeface="Times New Roman"/>
                <a:ea typeface="Times New Roman"/>
                <a:cs typeface="Times New Roman"/>
                <a:sym typeface="Times New Roman"/>
              </a:rPr>
              <a:t>JDBC (</a:t>
            </a:r>
            <a:r>
              <a:rPr lang="en-IN" sz="1400" dirty="0">
                <a:latin typeface="Times New Roman"/>
                <a:ea typeface="Times New Roman"/>
                <a:cs typeface="Times New Roman"/>
                <a:sym typeface="Times New Roman"/>
              </a:rPr>
              <a:t>The Java Database Connectivity ):</a:t>
            </a:r>
            <a:endParaRPr sz="1400" i="1">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JDBC specification is a new basis for developers to interface with data sources.</a:t>
            </a: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b="1" i="1" dirty="0">
                <a:latin typeface="Times New Roman"/>
                <a:ea typeface="Times New Roman"/>
                <a:cs typeface="Times New Roman"/>
                <a:sym typeface="Times New Roman"/>
              </a:rPr>
              <a:t>ORACLE 9i with J Server</a:t>
            </a:r>
            <a:r>
              <a:rPr lang="en-IN" sz="1400" b="1" dirty="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Oracle9i Application Server provides the lowest total cost of ownership of any application server on</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the market, by delivering the most comprehensive, standards- based functionality from a single fully</a:t>
            </a:r>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integrated e-Business platform.</a:t>
            </a:r>
            <a:endParaRPr/>
          </a:p>
          <a:p>
            <a:pPr marL="457200" lvl="0" indent="-311150" algn="l" rtl="0">
              <a:lnSpc>
                <a:spcPct val="115000"/>
              </a:lnSpc>
              <a:spcBef>
                <a:spcPts val="0"/>
              </a:spcBef>
              <a:spcAft>
                <a:spcPts val="0"/>
              </a:spcAft>
              <a:buSzPts val="1300"/>
              <a:buNone/>
            </a:pPr>
            <a:endParaRPr sz="1400">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300"/>
              <a:buNone/>
            </a:pPr>
            <a:endParaRPr>
              <a:latin typeface="Times New Roman"/>
              <a:ea typeface="Times New Roman"/>
              <a:cs typeface="Times New Roman"/>
              <a:sym typeface="Times New Roman"/>
            </a:endParaRPr>
          </a:p>
        </p:txBody>
      </p:sp>
    </p:spTree>
  </p:cSld>
  <p:clrMapOvr>
    <a:masterClrMapping/>
  </p:clrMapOvr>
  <p:transition>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6" name="Google Shape;246;p29"/>
          <p:cNvSpPr txBox="1">
            <a:spLocks noGrp="1"/>
          </p:cNvSpPr>
          <p:nvPr>
            <p:ph type="body" idx="1"/>
          </p:nvPr>
        </p:nvSpPr>
        <p:spPr>
          <a:xfrm>
            <a:off x="556890" y="488138"/>
            <a:ext cx="7927092" cy="4131988"/>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sz="1400" b="1" i="1" dirty="0">
                <a:latin typeface="Times New Roman"/>
                <a:ea typeface="Times New Roman"/>
                <a:cs typeface="Times New Roman"/>
                <a:sym typeface="Times New Roman"/>
              </a:rPr>
              <a:t>Authentication of the user to the Bank authentication Server based on user login/password:</a:t>
            </a:r>
            <a:endParaRPr/>
          </a:p>
          <a:p>
            <a:pPr marL="457200" lvl="0" indent="-311150" algn="l" rtl="0">
              <a:lnSpc>
                <a:spcPct val="115000"/>
              </a:lnSpc>
              <a:spcBef>
                <a:spcPts val="0"/>
              </a:spcBef>
              <a:spcAft>
                <a:spcPts val="0"/>
              </a:spcAft>
              <a:buSzPts val="1300"/>
              <a:buNone/>
            </a:pPr>
            <a:r>
              <a:rPr lang="en-IN" sz="1400" b="1" i="1" dirty="0">
                <a:latin typeface="Times New Roman"/>
                <a:ea typeface="Times New Roman"/>
                <a:cs typeface="Times New Roman"/>
                <a:sym typeface="Times New Roman"/>
              </a:rPr>
              <a:t>authentication has three tasks</a:t>
            </a:r>
            <a:r>
              <a:rPr lang="en-IN" sz="1400" i="1" dirty="0">
                <a:latin typeface="Times New Roman"/>
                <a:ea typeface="Times New Roman"/>
                <a:cs typeface="Times New Roman"/>
                <a:sym typeface="Times New Roman"/>
              </a:rPr>
              <a:t>:</a:t>
            </a:r>
            <a:endParaRPr sz="1400" i="1">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Noto Sans Symbols"/>
              <a:buChar char="⮚"/>
            </a:pPr>
            <a:r>
              <a:rPr lang="en-IN" sz="1400" dirty="0">
                <a:latin typeface="Times New Roman"/>
                <a:ea typeface="Times New Roman"/>
                <a:cs typeface="Times New Roman"/>
                <a:sym typeface="Times New Roman"/>
              </a:rPr>
              <a:t>Manage the connection between the human (user) and the website’s server (computer).</a:t>
            </a: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Noto Sans Symbols"/>
              <a:buChar char="⮚"/>
            </a:pPr>
            <a:r>
              <a:rPr lang="en-IN" sz="1400" dirty="0">
                <a:latin typeface="Times New Roman"/>
                <a:ea typeface="Times New Roman"/>
                <a:cs typeface="Times New Roman"/>
                <a:sym typeface="Times New Roman"/>
              </a:rPr>
              <a:t>Verify users’ identities.</a:t>
            </a: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Noto Sans Symbols"/>
              <a:buChar char="⮚"/>
            </a:pPr>
            <a:r>
              <a:rPr lang="en-IN" sz="1400" dirty="0">
                <a:latin typeface="Times New Roman"/>
                <a:ea typeface="Times New Roman"/>
                <a:cs typeface="Times New Roman"/>
                <a:sym typeface="Times New Roman"/>
              </a:rPr>
              <a:t>Approve (or decline) the authentication so the system can move to authorizing the user.</a:t>
            </a:r>
            <a:endParaRPr/>
          </a:p>
          <a:p>
            <a:pPr marL="457200" lvl="0" indent="-311150" algn="l" rtl="0">
              <a:lnSpc>
                <a:spcPct val="115000"/>
              </a:lnSpc>
              <a:spcBef>
                <a:spcPts val="0"/>
              </a:spcBef>
              <a:spcAft>
                <a:spcPts val="0"/>
              </a:spcAft>
              <a:buSzPts val="1300"/>
              <a:buNone/>
            </a:pP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b="1" i="1" dirty="0">
                <a:latin typeface="Times New Roman"/>
                <a:ea typeface="Times New Roman"/>
                <a:cs typeface="Times New Roman"/>
                <a:sym typeface="Times New Roman"/>
              </a:rPr>
              <a:t>Password-Based User Authentication Methods:</a:t>
            </a:r>
            <a:endParaRPr sz="1400" i="1">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Char char="●"/>
            </a:pPr>
            <a:r>
              <a:rPr lang="en-IN" sz="1400" dirty="0">
                <a:latin typeface="Times New Roman"/>
                <a:ea typeface="Times New Roman"/>
                <a:cs typeface="Times New Roman"/>
                <a:sym typeface="Times New Roman"/>
              </a:rPr>
              <a:t>When you land on the page, you’ll be asked to enter your username and password.</a:t>
            </a:r>
            <a:endParaRPr/>
          </a:p>
          <a:p>
            <a:pPr marL="457200" lvl="0" indent="-311150" algn="l" rtl="0">
              <a:lnSpc>
                <a:spcPct val="115000"/>
              </a:lnSpc>
              <a:spcBef>
                <a:spcPts val="0"/>
              </a:spcBef>
              <a:spcAft>
                <a:spcPts val="0"/>
              </a:spcAft>
              <a:buSzPts val="1300"/>
              <a:buChar char="●"/>
            </a:pPr>
            <a:r>
              <a:rPr lang="en-IN" sz="1400" dirty="0">
                <a:latin typeface="Times New Roman"/>
                <a:ea typeface="Times New Roman"/>
                <a:cs typeface="Times New Roman"/>
                <a:sym typeface="Times New Roman"/>
              </a:rPr>
              <a:t>Your credentials are sent to the website’s server and compared with the information they have on file.</a:t>
            </a:r>
            <a:endParaRPr/>
          </a:p>
          <a:p>
            <a:pPr marL="457200" lvl="0" indent="-311150" algn="l" rtl="0">
              <a:lnSpc>
                <a:spcPct val="115000"/>
              </a:lnSpc>
              <a:spcBef>
                <a:spcPts val="0"/>
              </a:spcBef>
              <a:spcAft>
                <a:spcPts val="0"/>
              </a:spcAft>
              <a:buSzPts val="1300"/>
              <a:buChar char="●"/>
            </a:pPr>
            <a:r>
              <a:rPr lang="en-IN" sz="1400" dirty="0">
                <a:latin typeface="Times New Roman"/>
                <a:ea typeface="Times New Roman"/>
                <a:cs typeface="Times New Roman"/>
                <a:sym typeface="Times New Roman"/>
              </a:rPr>
              <a:t>When a match is found, you’ll be able to enter your account.</a:t>
            </a:r>
            <a:endParaRPr/>
          </a:p>
          <a:p>
            <a:pPr marL="457200" lvl="0" indent="-311150" algn="l" rtl="0">
              <a:lnSpc>
                <a:spcPct val="115000"/>
              </a:lnSpc>
              <a:spcBef>
                <a:spcPts val="0"/>
              </a:spcBef>
              <a:spcAft>
                <a:spcPts val="0"/>
              </a:spcAft>
              <a:buSzPts val="1300"/>
              <a:buNone/>
            </a:pP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b="1" i="1" dirty="0">
                <a:latin typeface="Times New Roman"/>
                <a:ea typeface="Times New Roman"/>
                <a:cs typeface="Times New Roman"/>
                <a:sym typeface="Times New Roman"/>
              </a:rPr>
              <a:t>TIC authentication:</a:t>
            </a:r>
            <a:r>
              <a:rPr lang="en-IN" sz="1400" i="1" dirty="0">
                <a:latin typeface="Times New Roman"/>
                <a:ea typeface="Times New Roman"/>
                <a:cs typeface="Times New Roman"/>
                <a:sym typeface="Times New Roman"/>
              </a:rPr>
              <a:t> </a:t>
            </a:r>
            <a:endParaRPr/>
          </a:p>
          <a:p>
            <a:pPr marL="457200" lvl="0" indent="-311150" algn="just" rtl="0">
              <a:lnSpc>
                <a:spcPct val="115000"/>
              </a:lnSpc>
              <a:spcBef>
                <a:spcPts val="0"/>
              </a:spcBef>
              <a:spcAft>
                <a:spcPts val="0"/>
              </a:spcAft>
              <a:buSzPts val="1300"/>
              <a:buChar char="●"/>
            </a:pPr>
            <a:r>
              <a:rPr lang="en-IN" sz="1400" dirty="0">
                <a:latin typeface="Times New Roman"/>
                <a:ea typeface="Times New Roman"/>
                <a:cs typeface="Times New Roman"/>
                <a:sym typeface="Times New Roman"/>
              </a:rPr>
              <a:t>TIC Authentication is the technique which is used to identify both the user and the ongoing transaction.</a:t>
            </a:r>
            <a:endParaRPr/>
          </a:p>
          <a:p>
            <a:pPr marL="457200" lvl="0" indent="-311150" algn="just" rtl="0">
              <a:lnSpc>
                <a:spcPct val="115000"/>
              </a:lnSpc>
              <a:spcBef>
                <a:spcPts val="0"/>
              </a:spcBef>
              <a:spcAft>
                <a:spcPts val="0"/>
              </a:spcAft>
              <a:buSzPts val="1300"/>
              <a:buNone/>
            </a:pP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endParaRPr/>
          </a:p>
        </p:txBody>
      </p:sp>
    </p:spTree>
  </p:cSld>
  <p:clrMapOvr>
    <a:masterClrMapping/>
  </p:clrMapOvr>
  <p:transition>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2" name="Google Shape;252;p30"/>
          <p:cNvSpPr txBox="1">
            <a:spLocks noGrp="1"/>
          </p:cNvSpPr>
          <p:nvPr>
            <p:ph type="body" idx="1"/>
          </p:nvPr>
        </p:nvSpPr>
        <p:spPr>
          <a:xfrm>
            <a:off x="761236" y="818155"/>
            <a:ext cx="7038900" cy="2911200"/>
          </a:xfrm>
          <a:prstGeom prst="rect">
            <a:avLst/>
          </a:prstGeom>
          <a:noFill/>
          <a:ln>
            <a:noFill/>
          </a:ln>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SzPts val="1300"/>
              <a:buNone/>
            </a:pPr>
            <a:r>
              <a:rPr lang="en-IN" sz="1400" b="1" i="1" dirty="0">
                <a:latin typeface="Times New Roman"/>
                <a:ea typeface="Times New Roman"/>
                <a:cs typeface="Times New Roman"/>
                <a:sym typeface="Times New Roman"/>
              </a:rPr>
              <a:t>SMS authentication:</a:t>
            </a:r>
            <a:r>
              <a:rPr lang="en-IN" sz="1400" i="1" dirty="0">
                <a:latin typeface="Times New Roman"/>
                <a:ea typeface="Times New Roman"/>
                <a:cs typeface="Times New Roman"/>
                <a:sym typeface="Times New Roman"/>
              </a:rPr>
              <a:t> </a:t>
            </a:r>
            <a:endParaRPr sz="1400" i="1">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Char char="●"/>
            </a:pPr>
            <a:r>
              <a:rPr lang="en-IN" sz="1400" dirty="0">
                <a:latin typeface="Times New Roman"/>
                <a:ea typeface="Times New Roman"/>
                <a:cs typeface="Times New Roman"/>
                <a:sym typeface="Times New Roman"/>
              </a:rPr>
              <a:t>Another method to validate user transaction is an SMS confirmation. Financial institution stores user cell phone number to provide multifactor authentication. It is believed that users will carry cell phone and can receive/send the short message.</a:t>
            </a: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endParaRPr sz="1400">
              <a:solidFill>
                <a:schemeClr val="lt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dirty="0">
                <a:solidFill>
                  <a:schemeClr val="lt1"/>
                </a:solidFill>
                <a:latin typeface="Times New Roman"/>
                <a:ea typeface="Times New Roman"/>
                <a:cs typeface="Times New Roman"/>
                <a:sym typeface="Times New Roman"/>
              </a:rPr>
              <a:t>According to the Mobile Payment Forum, mobile payments are the transactions with a</a:t>
            </a:r>
            <a:endParaRPr/>
          </a:p>
          <a:p>
            <a:pPr marL="457200" lvl="0" indent="-311150" algn="l" rtl="0">
              <a:lnSpc>
                <a:spcPct val="115000"/>
              </a:lnSpc>
              <a:spcBef>
                <a:spcPts val="0"/>
              </a:spcBef>
              <a:spcAft>
                <a:spcPts val="0"/>
              </a:spcAft>
              <a:buSzPts val="1300"/>
              <a:buNone/>
            </a:pPr>
            <a:r>
              <a:rPr lang="en-IN" sz="1400" dirty="0">
                <a:solidFill>
                  <a:schemeClr val="lt1"/>
                </a:solidFill>
                <a:latin typeface="Times New Roman"/>
                <a:ea typeface="Times New Roman"/>
                <a:cs typeface="Times New Roman"/>
                <a:sym typeface="Times New Roman"/>
              </a:rPr>
              <a:t> monetary value that is conducted through a mobile telecommunications network through</a:t>
            </a:r>
            <a:endParaRPr/>
          </a:p>
          <a:p>
            <a:pPr marL="457200" lvl="0" indent="-311150" algn="l" rtl="0">
              <a:lnSpc>
                <a:spcPct val="115000"/>
              </a:lnSpc>
              <a:spcBef>
                <a:spcPts val="0"/>
              </a:spcBef>
              <a:spcAft>
                <a:spcPts val="0"/>
              </a:spcAft>
              <a:buSzPts val="1300"/>
              <a:buNone/>
            </a:pPr>
            <a:r>
              <a:rPr lang="en-IN" sz="1400" dirty="0">
                <a:solidFill>
                  <a:schemeClr val="lt1"/>
                </a:solidFill>
                <a:latin typeface="Times New Roman"/>
                <a:ea typeface="Times New Roman"/>
                <a:cs typeface="Times New Roman"/>
                <a:sym typeface="Times New Roman"/>
              </a:rPr>
              <a:t> diverse mobile users' devices, such as cellular telephones, smart phones or PDAs, and mobile</a:t>
            </a:r>
            <a:endParaRPr/>
          </a:p>
          <a:p>
            <a:pPr marL="457200" lvl="0" indent="-311150" algn="l" rtl="0">
              <a:lnSpc>
                <a:spcPct val="115000"/>
              </a:lnSpc>
              <a:spcBef>
                <a:spcPts val="0"/>
              </a:spcBef>
              <a:spcAft>
                <a:spcPts val="0"/>
              </a:spcAft>
              <a:buSzPts val="1300"/>
              <a:buNone/>
            </a:pPr>
            <a:r>
              <a:rPr lang="en-IN" sz="1400" dirty="0">
                <a:solidFill>
                  <a:schemeClr val="lt1"/>
                </a:solidFill>
                <a:latin typeface="Times New Roman"/>
                <a:ea typeface="Times New Roman"/>
                <a:cs typeface="Times New Roman"/>
                <a:sym typeface="Times New Roman"/>
              </a:rPr>
              <a:t> terminals. Mobile payment is a transfer of funds in return for goods or services in which a</a:t>
            </a:r>
            <a:endParaRPr/>
          </a:p>
          <a:p>
            <a:pPr marL="457200" lvl="0" indent="-311150" algn="l" rtl="0">
              <a:lnSpc>
                <a:spcPct val="115000"/>
              </a:lnSpc>
              <a:spcBef>
                <a:spcPts val="0"/>
              </a:spcBef>
              <a:spcAft>
                <a:spcPts val="0"/>
              </a:spcAft>
              <a:buSzPts val="1300"/>
              <a:buNone/>
            </a:pPr>
            <a:r>
              <a:rPr lang="en-IN" sz="1400" dirty="0">
                <a:solidFill>
                  <a:schemeClr val="lt1"/>
                </a:solidFill>
                <a:latin typeface="Times New Roman"/>
                <a:ea typeface="Times New Roman"/>
                <a:cs typeface="Times New Roman"/>
                <a:sym typeface="Times New Roman"/>
              </a:rPr>
              <a:t> mobile device is functionally involved in executing and confirming payment. The payer can</a:t>
            </a:r>
            <a:endParaRPr/>
          </a:p>
          <a:p>
            <a:pPr marL="457200" lvl="0" indent="-311150" algn="l" rtl="0">
              <a:lnSpc>
                <a:spcPct val="115000"/>
              </a:lnSpc>
              <a:spcBef>
                <a:spcPts val="0"/>
              </a:spcBef>
              <a:spcAft>
                <a:spcPts val="0"/>
              </a:spcAft>
              <a:buSzPts val="1300"/>
              <a:buNone/>
            </a:pPr>
            <a:r>
              <a:rPr lang="en-IN" sz="1400" dirty="0">
                <a:solidFill>
                  <a:schemeClr val="lt1"/>
                </a:solidFill>
                <a:latin typeface="Times New Roman"/>
                <a:ea typeface="Times New Roman"/>
                <a:cs typeface="Times New Roman"/>
                <a:sym typeface="Times New Roman"/>
              </a:rPr>
              <a:t> be standing at a POS or be interacting with a merchant located somewhere else. Mobile</a:t>
            </a:r>
            <a:endParaRPr/>
          </a:p>
          <a:p>
            <a:pPr marL="457200" lvl="0" indent="-311150" algn="l" rtl="0">
              <a:lnSpc>
                <a:spcPct val="115000"/>
              </a:lnSpc>
              <a:spcBef>
                <a:spcPts val="0"/>
              </a:spcBef>
              <a:spcAft>
                <a:spcPts val="0"/>
              </a:spcAft>
              <a:buSzPts val="1300"/>
              <a:buNone/>
            </a:pPr>
            <a:r>
              <a:rPr lang="en-IN" sz="1400" dirty="0">
                <a:solidFill>
                  <a:schemeClr val="lt1"/>
                </a:solidFill>
                <a:latin typeface="Times New Roman"/>
                <a:ea typeface="Times New Roman"/>
                <a:cs typeface="Times New Roman"/>
                <a:sym typeface="Times New Roman"/>
              </a:rPr>
              <a:t> payment systems enable customers to purchase and pay for goods or services via mobile</a:t>
            </a:r>
            <a:endParaRPr/>
          </a:p>
          <a:p>
            <a:pPr marL="457200" lvl="0" indent="-311150" algn="l" rtl="0">
              <a:lnSpc>
                <a:spcPct val="115000"/>
              </a:lnSpc>
              <a:spcBef>
                <a:spcPts val="0"/>
              </a:spcBef>
              <a:spcAft>
                <a:spcPts val="0"/>
              </a:spcAft>
              <a:buSzPts val="1300"/>
              <a:buNone/>
            </a:pPr>
            <a:r>
              <a:rPr lang="en-IN" sz="1400" dirty="0">
                <a:solidFill>
                  <a:schemeClr val="lt1"/>
                </a:solidFill>
                <a:latin typeface="Times New Roman"/>
                <a:ea typeface="Times New Roman"/>
                <a:cs typeface="Times New Roman"/>
                <a:sym typeface="Times New Roman"/>
              </a:rPr>
              <a:t> phones. Here, each mobile phone is used as the personal payment tool in connection with</a:t>
            </a:r>
            <a:endParaRPr/>
          </a:p>
          <a:p>
            <a:pPr marL="457200" lvl="0" indent="-311150" algn="l" rtl="0">
              <a:lnSpc>
                <a:spcPct val="115000"/>
              </a:lnSpc>
              <a:spcBef>
                <a:spcPts val="0"/>
              </a:spcBef>
              <a:spcAft>
                <a:spcPts val="0"/>
              </a:spcAft>
              <a:buSzPts val="1300"/>
              <a:buNone/>
            </a:pPr>
            <a:r>
              <a:rPr lang="en-IN" sz="1400" dirty="0">
                <a:solidFill>
                  <a:schemeClr val="lt1"/>
                </a:solidFill>
                <a:latin typeface="Times New Roman"/>
                <a:ea typeface="Times New Roman"/>
                <a:cs typeface="Times New Roman"/>
                <a:sym typeface="Times New Roman"/>
              </a:rPr>
              <a:t> the remote sales. Payments can take place far away from both the recipient and the bank</a:t>
            </a:r>
            <a:endParaRPr/>
          </a:p>
          <a:p>
            <a:pPr marL="457200" lvl="0" indent="-311150" algn="l" rtl="0">
              <a:lnSpc>
                <a:spcPct val="115000"/>
              </a:lnSpc>
              <a:spcBef>
                <a:spcPts val="0"/>
              </a:spcBef>
              <a:spcAft>
                <a:spcPts val="0"/>
              </a:spcAft>
              <a:buSzPts val="1300"/>
              <a:buNone/>
            </a:pPr>
            <a:endParaRPr>
              <a:solidFill>
                <a:schemeClr val="lt1"/>
              </a:solidFill>
            </a:endParaRPr>
          </a:p>
        </p:txBody>
      </p:sp>
    </p:spTree>
  </p:cSld>
  <p:clrMapOvr>
    <a:masterClrMapping/>
  </p:clrMapOvr>
  <p:transition>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343" y="206758"/>
            <a:ext cx="4587000" cy="405135"/>
          </a:xfrm>
        </p:spPr>
        <p:txBody>
          <a:bodyPr/>
          <a:lstStyle/>
          <a:p>
            <a:r>
              <a:rPr lang="en-IN" sz="1600" dirty="0" smtClean="0">
                <a:latin typeface="Times New Roman" pitchFamily="18" charset="0"/>
                <a:cs typeface="Times New Roman" pitchFamily="18" charset="0"/>
              </a:rPr>
              <a:t>Proposed Protocol</a:t>
            </a:r>
            <a:endParaRPr lang="en-IN" sz="1600" dirty="0">
              <a:latin typeface="Times New Roman" pitchFamily="18" charset="0"/>
              <a:cs typeface="Times New Roman" pitchFamily="18" charset="0"/>
            </a:endParaRPr>
          </a:p>
        </p:txBody>
      </p:sp>
      <p:pic>
        <p:nvPicPr>
          <p:cNvPr id="3" name="Picture 2" descr="protocol.png"/>
          <p:cNvPicPr>
            <a:picLocks noChangeAspect="1"/>
          </p:cNvPicPr>
          <p:nvPr/>
        </p:nvPicPr>
        <p:blipFill>
          <a:blip r:embed="rId2"/>
          <a:srcRect t="9137"/>
          <a:stretch>
            <a:fillRect/>
          </a:stretch>
        </p:blipFill>
        <p:spPr>
          <a:xfrm>
            <a:off x="919952" y="838772"/>
            <a:ext cx="7007140" cy="3974717"/>
          </a:xfrm>
          <a:prstGeom prst="rect">
            <a:avLst/>
          </a:prstGeom>
        </p:spPr>
      </p:pic>
    </p:spTree>
  </p:cSld>
  <p:clrMapOvr>
    <a:masterClrMapping/>
  </p:clrMapOvr>
  <p:transition>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0" y="866775"/>
            <a:ext cx="4587000" cy="3521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1600"/>
              </a:spcAft>
              <a:buSzPts val="2800"/>
              <a:buNone/>
            </a:pPr>
            <a:r>
              <a:rPr lang="en-IN" sz="1400" b="1" dirty="0">
                <a:latin typeface="Times New Roman"/>
                <a:ea typeface="Times New Roman"/>
                <a:cs typeface="Times New Roman"/>
                <a:sym typeface="Times New Roman"/>
              </a:rPr>
              <a:t/>
            </a:r>
            <a:br>
              <a:rPr lang="en-IN" sz="1400" b="1" dirty="0">
                <a:latin typeface="Times New Roman"/>
                <a:ea typeface="Times New Roman"/>
                <a:cs typeface="Times New Roman"/>
                <a:sym typeface="Times New Roman"/>
              </a:rPr>
            </a:br>
            <a:r>
              <a:rPr lang="en-IN" sz="1400" b="1" i="1" dirty="0">
                <a:latin typeface="Times New Roman"/>
                <a:ea typeface="Times New Roman"/>
                <a:cs typeface="Times New Roman"/>
                <a:sym typeface="Times New Roman"/>
              </a:rPr>
              <a:t>Presented by,</a:t>
            </a:r>
            <a:r>
              <a:rPr lang="en-IN" sz="1400" b="1" dirty="0">
                <a:latin typeface="Times New Roman"/>
                <a:ea typeface="Times New Roman"/>
                <a:cs typeface="Times New Roman"/>
                <a:sym typeface="Times New Roman"/>
              </a:rPr>
              <a:t/>
            </a:r>
            <a:br>
              <a:rPr lang="en-IN" sz="1400" b="1" dirty="0">
                <a:latin typeface="Times New Roman"/>
                <a:ea typeface="Times New Roman"/>
                <a:cs typeface="Times New Roman"/>
                <a:sym typeface="Times New Roman"/>
              </a:rPr>
            </a:br>
            <a:r>
              <a:rPr lang="en-IN" sz="1400" b="1" dirty="0">
                <a:latin typeface="Times New Roman"/>
                <a:ea typeface="Times New Roman"/>
                <a:cs typeface="Times New Roman"/>
                <a:sym typeface="Times New Roman"/>
              </a:rPr>
              <a:t/>
            </a:r>
            <a:br>
              <a:rPr lang="en-IN" sz="1400" b="1" dirty="0">
                <a:latin typeface="Times New Roman"/>
                <a:ea typeface="Times New Roman"/>
                <a:cs typeface="Times New Roman"/>
                <a:sym typeface="Times New Roman"/>
              </a:rPr>
            </a:br>
            <a:r>
              <a:rPr lang="en-IN" sz="1400" b="1" dirty="0">
                <a:latin typeface="Times New Roman"/>
                <a:ea typeface="Times New Roman"/>
                <a:cs typeface="Times New Roman"/>
                <a:sym typeface="Times New Roman"/>
              </a:rPr>
              <a:t>(Batch Number – 281</a:t>
            </a:r>
            <a:r>
              <a:rPr lang="en-IN" sz="1400" b="1" dirty="0" smtClean="0">
                <a:latin typeface="Times New Roman"/>
                <a:ea typeface="Times New Roman"/>
                <a:cs typeface="Times New Roman"/>
                <a:sym typeface="Times New Roman"/>
              </a:rPr>
              <a:t>)</a:t>
            </a:r>
            <a:r>
              <a:rPr lang="en-IN" sz="1400" dirty="0">
                <a:latin typeface="Times New Roman"/>
                <a:ea typeface="Times New Roman"/>
                <a:cs typeface="Times New Roman"/>
                <a:sym typeface="Times New Roman"/>
              </a:rPr>
              <a:t/>
            </a:r>
            <a:br>
              <a:rPr lang="en-IN" sz="1400" dirty="0">
                <a:latin typeface="Times New Roman"/>
                <a:ea typeface="Times New Roman"/>
                <a:cs typeface="Times New Roman"/>
                <a:sym typeface="Times New Roman"/>
              </a:rPr>
            </a:br>
            <a:r>
              <a:rPr lang="en-IN" sz="1400" dirty="0">
                <a:latin typeface="Times New Roman"/>
                <a:ea typeface="Times New Roman"/>
                <a:cs typeface="Times New Roman"/>
                <a:sym typeface="Times New Roman"/>
              </a:rPr>
              <a:t>170030193 - CHALLA VENKATA PRANITH</a:t>
            </a:r>
            <a:br>
              <a:rPr lang="en-IN" sz="1400" dirty="0">
                <a:latin typeface="Times New Roman"/>
                <a:ea typeface="Times New Roman"/>
                <a:cs typeface="Times New Roman"/>
                <a:sym typeface="Times New Roman"/>
              </a:rPr>
            </a:br>
            <a:r>
              <a:rPr lang="en-IN" sz="1400" dirty="0">
                <a:latin typeface="Times New Roman"/>
                <a:ea typeface="Times New Roman"/>
                <a:cs typeface="Times New Roman"/>
                <a:sym typeface="Times New Roman"/>
              </a:rPr>
              <a:t>170030614 - KOLLI SAI KIRAN</a:t>
            </a:r>
            <a:br>
              <a:rPr lang="en-IN" sz="1400" dirty="0">
                <a:latin typeface="Times New Roman"/>
                <a:ea typeface="Times New Roman"/>
                <a:cs typeface="Times New Roman"/>
                <a:sym typeface="Times New Roman"/>
              </a:rPr>
            </a:br>
            <a:r>
              <a:rPr lang="en-IN" sz="1400" dirty="0">
                <a:latin typeface="Times New Roman"/>
                <a:ea typeface="Times New Roman"/>
                <a:cs typeface="Times New Roman"/>
                <a:sym typeface="Times New Roman"/>
              </a:rPr>
              <a:t>170031068 - PULIVARTHI GOUTHAM</a:t>
            </a:r>
            <a:br>
              <a:rPr lang="en-IN" sz="1400" dirty="0">
                <a:latin typeface="Times New Roman"/>
                <a:ea typeface="Times New Roman"/>
                <a:cs typeface="Times New Roman"/>
                <a:sym typeface="Times New Roman"/>
              </a:rPr>
            </a:br>
            <a:r>
              <a:rPr lang="en-IN" sz="1400" dirty="0">
                <a:latin typeface="Times New Roman"/>
                <a:ea typeface="Times New Roman"/>
                <a:cs typeface="Times New Roman"/>
                <a:sym typeface="Times New Roman"/>
              </a:rPr>
              <a:t>170031340 - VALIVETI LOHYA SUJITH</a:t>
            </a:r>
            <a:br>
              <a:rPr lang="en-IN" sz="1400" dirty="0">
                <a:latin typeface="Times New Roman"/>
                <a:ea typeface="Times New Roman"/>
                <a:cs typeface="Times New Roman"/>
                <a:sym typeface="Times New Roman"/>
              </a:rPr>
            </a:br>
            <a:endParaRPr sz="1400"/>
          </a:p>
        </p:txBody>
      </p:sp>
      <p:pic>
        <p:nvPicPr>
          <p:cNvPr id="142" name="Google Shape;142;p14" descr="klulogo3.png"/>
          <p:cNvPicPr preferRelativeResize="0"/>
          <p:nvPr/>
        </p:nvPicPr>
        <p:blipFill rotWithShape="1">
          <a:blip r:embed="rId3">
            <a:alphaModFix/>
          </a:blip>
          <a:srcRect/>
          <a:stretch/>
        </p:blipFill>
        <p:spPr>
          <a:xfrm>
            <a:off x="2752482" y="4041923"/>
            <a:ext cx="3749040" cy="937260"/>
          </a:xfrm>
          <a:prstGeom prst="rect">
            <a:avLst/>
          </a:prstGeom>
          <a:noFill/>
          <a:ln>
            <a:noFill/>
          </a:ln>
        </p:spPr>
      </p:pic>
    </p:spTree>
  </p:cSld>
  <p:clrMapOvr>
    <a:masterClrMapping/>
  </p:clrMapOvr>
  <p:transition>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343" y="206759"/>
            <a:ext cx="5714987" cy="3547434"/>
          </a:xfrm>
        </p:spPr>
        <p:txBody>
          <a:bodyPr/>
          <a:lstStyle/>
          <a:p>
            <a:r>
              <a:rPr lang="en-IN" sz="1800" dirty="0" smtClean="0">
                <a:latin typeface="Times New Roman" pitchFamily="18" charset="0"/>
                <a:cs typeface="Times New Roman" pitchFamily="18" charset="0"/>
              </a:rPr>
              <a:t>Proposed Protocol</a:t>
            </a:r>
            <a:br>
              <a:rPr lang="en-IN" sz="18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1. </a:t>
            </a:r>
            <a:r>
              <a:rPr lang="en-IN" sz="1400" dirty="0" smtClean="0">
                <a:latin typeface="Times New Roman" pitchFamily="18" charset="0"/>
                <a:cs typeface="Times New Roman" pitchFamily="18" charset="0"/>
              </a:rPr>
              <a:t>The </a:t>
            </a:r>
            <a:r>
              <a:rPr lang="en-IN" sz="1400" dirty="0" smtClean="0">
                <a:latin typeface="Times New Roman" pitchFamily="18" charset="0"/>
                <a:cs typeface="Times New Roman" pitchFamily="18" charset="0"/>
              </a:rPr>
              <a:t>first authentication of the user by the bank authentication </a:t>
            </a: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server </a:t>
            </a:r>
            <a:r>
              <a:rPr lang="en-IN" sz="1400" dirty="0" smtClean="0">
                <a:latin typeface="Times New Roman" pitchFamily="18" charset="0"/>
                <a:cs typeface="Times New Roman" pitchFamily="18" charset="0"/>
              </a:rPr>
              <a:t>i.e. the basic </a:t>
            </a:r>
            <a:r>
              <a:rPr lang="en-IN" sz="1400" dirty="0" smtClean="0">
                <a:latin typeface="Times New Roman" pitchFamily="18" charset="0"/>
                <a:cs typeface="Times New Roman" pitchFamily="18" charset="0"/>
              </a:rPr>
              <a:t>login and </a:t>
            </a:r>
            <a:r>
              <a:rPr lang="en-IN" sz="1400" dirty="0" smtClean="0">
                <a:latin typeface="Times New Roman" pitchFamily="18" charset="0"/>
                <a:cs typeface="Times New Roman" pitchFamily="18" charset="0"/>
              </a:rPr>
              <a:t>password based user authentication</a:t>
            </a:r>
            <a:r>
              <a:rPr lang="en-IN" sz="1400" dirty="0" smtClean="0">
                <a:latin typeface="Times New Roman" pitchFamily="18" charset="0"/>
                <a:cs typeface="Times New Roman" pitchFamily="18" charset="0"/>
              </a:rPr>
              <a:t>.</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2. Two way authentication i.e. authentication of the merchant / vendor / </a:t>
            </a:r>
            <a:r>
              <a:rPr lang="en-IN" sz="1400" dirty="0" smtClean="0">
                <a:latin typeface="Times New Roman" pitchFamily="18" charset="0"/>
                <a:cs typeface="Times New Roman" pitchFamily="18" charset="0"/>
              </a:rPr>
              <a:t>                          service </a:t>
            </a:r>
            <a:r>
              <a:rPr lang="en-IN" sz="1400" dirty="0" smtClean="0">
                <a:latin typeface="Times New Roman" pitchFamily="18" charset="0"/>
                <a:cs typeface="Times New Roman" pitchFamily="18" charset="0"/>
              </a:rPr>
              <a:t>provider</a:t>
            </a:r>
            <a:r>
              <a:rPr lang="en-IN" sz="1400" dirty="0" smtClean="0">
                <a:latin typeface="Times New Roman" pitchFamily="18" charset="0"/>
                <a:cs typeface="Times New Roman" pitchFamily="18" charset="0"/>
              </a:rPr>
              <a:t>.</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3. The second authentication of the user and the transaction using TIC</a:t>
            </a:r>
            <a:r>
              <a:rPr lang="en-IN" sz="1400" dirty="0" smtClean="0">
                <a:latin typeface="Times New Roman" pitchFamily="18" charset="0"/>
                <a:cs typeface="Times New Roman" pitchFamily="18" charset="0"/>
              </a:rPr>
              <a:t>.</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4. The final authentication and confirmation of transaction by the user, </a:t>
            </a: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using SMS</a:t>
            </a:r>
            <a:endParaRPr lang="en-IN" sz="1400" dirty="0">
              <a:latin typeface="Times New Roman" pitchFamily="18" charset="0"/>
              <a:cs typeface="Times New Roman" pitchFamily="18" charset="0"/>
            </a:endParaRPr>
          </a:p>
        </p:txBody>
      </p:sp>
    </p:spTree>
  </p:cSld>
  <p:clrMapOvr>
    <a:masterClrMapping/>
  </p:clrMapOvr>
  <p:transition>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506" y="0"/>
            <a:ext cx="7975218" cy="4874508"/>
          </a:xfrm>
        </p:spPr>
        <p:txBody>
          <a:bodyPr/>
          <a:lstStyle/>
          <a:p>
            <a:r>
              <a:rPr lang="en-IN" sz="1800" b="1" dirty="0" smtClean="0">
                <a:latin typeface="Times New Roman" pitchFamily="18" charset="0"/>
                <a:cs typeface="Times New Roman" pitchFamily="18" charset="0"/>
              </a:rPr>
              <a:t>TIC Generation </a:t>
            </a:r>
            <a:r>
              <a:rPr lang="en-IN" sz="1800" b="1" dirty="0" smtClean="0">
                <a:latin typeface="Times New Roman" pitchFamily="18" charset="0"/>
                <a:cs typeface="Times New Roman" pitchFamily="18" charset="0"/>
              </a:rPr>
              <a:t>Algo</a:t>
            </a:r>
            <a:r>
              <a:rPr lang="en-IN" sz="1800" b="1" dirty="0" smtClean="0">
                <a:latin typeface="Times New Roman" pitchFamily="18" charset="0"/>
                <a:cs typeface="Times New Roman" pitchFamily="18" charset="0"/>
              </a:rPr>
              <a:t>rithm</a:t>
            </a:r>
            <a:r>
              <a:rPr lang="en-IN" sz="1800" b="1" dirty="0" smtClean="0">
                <a:latin typeface="Times New Roman" pitchFamily="18" charset="0"/>
                <a:cs typeface="Times New Roman" pitchFamily="18" charset="0"/>
              </a:rPr>
              <a:t/>
            </a:r>
            <a:br>
              <a:rPr lang="en-IN" sz="1800" b="1" dirty="0" smtClean="0">
                <a:latin typeface="Times New Roman" pitchFamily="18" charset="0"/>
                <a:cs typeface="Times New Roman" pitchFamily="18" charset="0"/>
              </a:rPr>
            </a:br>
            <a:r>
              <a:rPr lang="en-IN" sz="1800" b="1" dirty="0" smtClean="0">
                <a:latin typeface="Times New Roman" pitchFamily="18" charset="0"/>
                <a:cs typeface="Times New Roman" pitchFamily="18" charset="0"/>
              </a:rPr>
              <a:t/>
            </a:r>
            <a:br>
              <a:rPr lang="en-IN" sz="1800" b="1"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In the proposed protocol TIC codes are the most sensitive data which are stored on cell</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phone/ PDA. To maintain the security we have proposed that TICs are stored on the cell</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phone/PDA in an encrypted format and password protected The user will insert the local password of TICs to open the encrypted list of TICs &amp; select any TIC from the list to initiate financial transaction</a:t>
            </a:r>
            <a:r>
              <a:rPr lang="en-IN" sz="1400" b="1" dirty="0" smtClean="0">
                <a:latin typeface="Times New Roman" pitchFamily="18" charset="0"/>
                <a:cs typeface="Times New Roman" pitchFamily="18" charset="0"/>
              </a:rPr>
              <a:t/>
            </a:r>
            <a:br>
              <a:rPr lang="en-IN" sz="1400" b="1"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import random</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tic=[]</a:t>
            </a:r>
            <a:br>
              <a:rPr lang="en-IN" sz="1400" dirty="0" smtClean="0">
                <a:latin typeface="Times New Roman" pitchFamily="18" charset="0"/>
                <a:cs typeface="Times New Roman" pitchFamily="18" charset="0"/>
              </a:rPr>
            </a:br>
            <a:r>
              <a:rPr lang="en-IN" sz="1400" dirty="0" err="1" smtClean="0">
                <a:latin typeface="Times New Roman" pitchFamily="18" charset="0"/>
                <a:cs typeface="Times New Roman" pitchFamily="18" charset="0"/>
              </a:rPr>
              <a:t>tic_length</a:t>
            </a:r>
            <a:r>
              <a:rPr lang="en-IN" sz="1400" dirty="0" smtClean="0">
                <a:latin typeface="Times New Roman" pitchFamily="18" charset="0"/>
                <a:cs typeface="Times New Roman" pitchFamily="18" charset="0"/>
              </a:rPr>
              <a:t> = 8</a:t>
            </a:r>
            <a:br>
              <a:rPr lang="en-IN" sz="1400" dirty="0" smtClean="0">
                <a:latin typeface="Times New Roman" pitchFamily="18" charset="0"/>
                <a:cs typeface="Times New Roman" pitchFamily="18" charset="0"/>
              </a:rPr>
            </a:br>
            <a:r>
              <a:rPr lang="en-IN" sz="1400" dirty="0" err="1" smtClean="0">
                <a:latin typeface="Times New Roman" pitchFamily="18" charset="0"/>
                <a:cs typeface="Times New Roman" pitchFamily="18" charset="0"/>
              </a:rPr>
              <a:t>possible_characters</a:t>
            </a:r>
            <a:r>
              <a:rPr lang="en-IN" sz="1400" dirty="0" smtClean="0">
                <a:latin typeface="Times New Roman" pitchFamily="18" charset="0"/>
                <a:cs typeface="Times New Roman" pitchFamily="18" charset="0"/>
              </a:rPr>
              <a:t> = "abcdefghijklmnopqrstuvwxyz1234567890ABCDEFGHIJKLMNOPQRSTUVWXYZ"</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for </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 in range(8):</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tic_character_list</a:t>
            </a:r>
            <a:r>
              <a:rPr lang="en-IN" sz="1400" dirty="0" smtClean="0">
                <a:latin typeface="Times New Roman" pitchFamily="18" charset="0"/>
                <a:cs typeface="Times New Roman" pitchFamily="18" charset="0"/>
              </a:rPr>
              <a:t> = [</a:t>
            </a:r>
            <a:r>
              <a:rPr lang="en-IN" sz="1400" dirty="0" err="1" smtClean="0">
                <a:latin typeface="Times New Roman" pitchFamily="18" charset="0"/>
                <a:cs typeface="Times New Roman" pitchFamily="18" charset="0"/>
              </a:rPr>
              <a:t>random.choice</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possible_characters</a:t>
            </a:r>
            <a:r>
              <a:rPr lang="en-IN" sz="1400" dirty="0" smtClean="0">
                <a:latin typeface="Times New Roman" pitchFamily="18" charset="0"/>
                <a:cs typeface="Times New Roman" pitchFamily="18" charset="0"/>
              </a:rPr>
              <a:t>) for </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 in range(</a:t>
            </a:r>
            <a:r>
              <a:rPr lang="en-IN" sz="1400" dirty="0" err="1" smtClean="0">
                <a:latin typeface="Times New Roman" pitchFamily="18" charset="0"/>
                <a:cs typeface="Times New Roman" pitchFamily="18" charset="0"/>
              </a:rPr>
              <a:t>tic_length</a:t>
            </a:r>
            <a:r>
              <a:rPr lang="en-IN" sz="1400" dirty="0" smtClean="0">
                <a:latin typeface="Times New Roman" pitchFamily="18" charset="0"/>
                <a:cs typeface="Times New Roman" pitchFamily="18" charset="0"/>
              </a:rPr>
              <a:t>)]</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tic.append</a:t>
            </a:r>
            <a:r>
              <a:rPr lang="en-IN" sz="1400" dirty="0" smtClean="0">
                <a:latin typeface="Times New Roman" pitchFamily="18" charset="0"/>
                <a:cs typeface="Times New Roman" pitchFamily="18" charset="0"/>
              </a:rPr>
              <a:t>("".join(</a:t>
            </a:r>
            <a:r>
              <a:rPr lang="en-IN" sz="1400" dirty="0" err="1" smtClean="0">
                <a:latin typeface="Times New Roman" pitchFamily="18" charset="0"/>
                <a:cs typeface="Times New Roman" pitchFamily="18" charset="0"/>
              </a:rPr>
              <a:t>tic_character_list</a:t>
            </a:r>
            <a:r>
              <a:rPr lang="en-IN" sz="1400" dirty="0" smtClean="0">
                <a:latin typeface="Times New Roman" pitchFamily="18" charset="0"/>
                <a:cs typeface="Times New Roman" pitchFamily="18" charset="0"/>
              </a:rPr>
              <a:t>))</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print("The following are tic codes..")</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print()</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for </a:t>
            </a:r>
            <a:r>
              <a:rPr lang="en-IN" sz="1400" dirty="0" err="1" smtClean="0">
                <a:latin typeface="Times New Roman" pitchFamily="18" charset="0"/>
                <a:cs typeface="Times New Roman" pitchFamily="18" charset="0"/>
              </a:rPr>
              <a:t>indiv_tic</a:t>
            </a:r>
            <a:r>
              <a:rPr lang="en-IN" sz="1400" dirty="0" smtClean="0">
                <a:latin typeface="Times New Roman" pitchFamily="18" charset="0"/>
                <a:cs typeface="Times New Roman" pitchFamily="18" charset="0"/>
              </a:rPr>
              <a:t> in tic:</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print(</a:t>
            </a:r>
            <a:r>
              <a:rPr lang="en-IN" sz="1400" dirty="0" err="1" smtClean="0">
                <a:latin typeface="Times New Roman" pitchFamily="18" charset="0"/>
                <a:cs typeface="Times New Roman" pitchFamily="18" charset="0"/>
              </a:rPr>
              <a:t>indiv_tic</a:t>
            </a:r>
            <a:r>
              <a:rPr lang="en-IN" sz="1400" dirty="0" smtClean="0">
                <a:latin typeface="Times New Roman" pitchFamily="18" charset="0"/>
                <a:cs typeface="Times New Roman" pitchFamily="18" charset="0"/>
              </a:rPr>
              <a:t>)</a:t>
            </a:r>
            <a:br>
              <a:rPr lang="en-IN" sz="1400" dirty="0" smtClean="0">
                <a:latin typeface="Times New Roman" pitchFamily="18" charset="0"/>
                <a:cs typeface="Times New Roman" pitchFamily="18" charset="0"/>
              </a:rPr>
            </a:br>
            <a:endParaRPr lang="en-IN" sz="1400" dirty="0">
              <a:latin typeface="Times New Roman" pitchFamily="18" charset="0"/>
              <a:cs typeface="Times New Roman" pitchFamily="18" charset="0"/>
            </a:endParaRPr>
          </a:p>
        </p:txBody>
      </p:sp>
    </p:spTree>
  </p:cSld>
  <p:clrMapOvr>
    <a:masterClrMapping/>
  </p:clrMapOvr>
  <p:transition>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17" y="501889"/>
            <a:ext cx="4613252" cy="804397"/>
          </a:xfrm>
        </p:spPr>
        <p:txBody>
          <a:bodyPr/>
          <a:lstStyle/>
          <a:p>
            <a:r>
              <a:rPr lang="en-IN" sz="1400" dirty="0" smtClean="0">
                <a:latin typeface="Times New Roman" pitchFamily="18" charset="0"/>
                <a:cs typeface="Times New Roman" pitchFamily="18" charset="0"/>
              </a:rPr>
              <a:t>These are the sample unique Transaction Identification codes (TIC codes) generated at the user end at initial stages of the payment</a:t>
            </a:r>
            <a:endParaRPr lang="en-IN" sz="1400" dirty="0">
              <a:latin typeface="Times New Roman" pitchFamily="18" charset="0"/>
              <a:cs typeface="Times New Roman" pitchFamily="18" charset="0"/>
            </a:endParaRPr>
          </a:p>
        </p:txBody>
      </p:sp>
      <p:pic>
        <p:nvPicPr>
          <p:cNvPr id="3" name="Picture 2" descr="Screenshot (277).png"/>
          <p:cNvPicPr>
            <a:picLocks noChangeAspect="1"/>
          </p:cNvPicPr>
          <p:nvPr/>
        </p:nvPicPr>
        <p:blipFill>
          <a:blip r:embed="rId2"/>
          <a:srcRect l="3459" t="33551" r="21955" b="30894"/>
          <a:stretch>
            <a:fillRect/>
          </a:stretch>
        </p:blipFill>
        <p:spPr>
          <a:xfrm>
            <a:off x="1106904" y="1740281"/>
            <a:ext cx="6820186" cy="2406316"/>
          </a:xfrm>
          <a:prstGeom prst="rect">
            <a:avLst/>
          </a:prstGeom>
        </p:spPr>
      </p:pic>
    </p:spTree>
  </p:cSld>
  <p:clrMapOvr>
    <a:masterClrMapping/>
  </p:clrMapOvr>
  <p:transition>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16" y="501889"/>
            <a:ext cx="7734589" cy="3698851"/>
          </a:xfrm>
        </p:spPr>
        <p:txBody>
          <a:bodyPr/>
          <a:lstStyle/>
          <a:p>
            <a:r>
              <a:rPr lang="en-IN" sz="1800" b="1" dirty="0" smtClean="0">
                <a:latin typeface="Times New Roman" pitchFamily="18" charset="0"/>
                <a:cs typeface="Times New Roman" pitchFamily="18" charset="0"/>
              </a:rPr>
              <a:t>The Pseudo Code for the key Expansion is as follows</a:t>
            </a:r>
            <a:br>
              <a:rPr lang="en-IN" sz="1800" b="1"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err="1" smtClean="0">
                <a:latin typeface="Times New Roman" pitchFamily="18" charset="0"/>
                <a:cs typeface="Times New Roman" pitchFamily="18" charset="0"/>
              </a:rPr>
              <a:t>KeyExpansion</a:t>
            </a:r>
            <a:r>
              <a:rPr lang="en-IN" sz="1400" dirty="0" smtClean="0">
                <a:latin typeface="Times New Roman" pitchFamily="18" charset="0"/>
                <a:cs typeface="Times New Roman" pitchFamily="18" charset="0"/>
              </a:rPr>
              <a:t> (byte key[16], word w[4]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word temp;</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for (</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=0; </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&lt;4; </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 a[</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 = (key[4*</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 key[4*i+1], key[4*i+2], key[4*i+3]);</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for(</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=4; </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&lt;44; </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temp=w[i-1];</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if ( </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 mod 4 = = 0)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temp = </a:t>
            </a:r>
            <a:r>
              <a:rPr lang="en-IN" sz="1400" dirty="0" err="1" smtClean="0">
                <a:latin typeface="Times New Roman" pitchFamily="18" charset="0"/>
                <a:cs typeface="Times New Roman" pitchFamily="18" charset="0"/>
              </a:rPr>
              <a:t>SubWord</a:t>
            </a:r>
            <a:r>
              <a:rPr lang="en-IN" sz="1400" dirty="0" smtClean="0">
                <a:latin typeface="Times New Roman" pitchFamily="18" charset="0"/>
                <a:cs typeface="Times New Roman" pitchFamily="18" charset="0"/>
              </a:rPr>
              <a:t> ( </a:t>
            </a:r>
            <a:r>
              <a:rPr lang="en-IN" sz="1400" dirty="0" err="1" smtClean="0">
                <a:latin typeface="Times New Roman" pitchFamily="18" charset="0"/>
                <a:cs typeface="Times New Roman" pitchFamily="18" charset="0"/>
              </a:rPr>
              <a:t>RotWord</a:t>
            </a:r>
            <a:r>
              <a:rPr lang="en-IN" sz="1400" dirty="0" smtClean="0">
                <a:latin typeface="Times New Roman" pitchFamily="18" charset="0"/>
                <a:cs typeface="Times New Roman" pitchFamily="18" charset="0"/>
              </a:rPr>
              <a:t> (temp)) XOR </a:t>
            </a:r>
            <a:r>
              <a:rPr lang="en-IN" sz="1400" dirty="0" err="1" smtClean="0">
                <a:latin typeface="Times New Roman" pitchFamily="18" charset="0"/>
                <a:cs typeface="Times New Roman" pitchFamily="18" charset="0"/>
              </a:rPr>
              <a:t>Rcon</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/4];</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w[</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 = w[i-4] XOR temp;</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Initial four words of the expanded key are the replica of key. The remaining part of the</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expanded key is populated with four words at a time. Each new words, w[</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 depends on</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the w[i-1] which is the just previous word of w[</a:t>
            </a:r>
            <a:r>
              <a:rPr lang="en-IN" sz="1400" dirty="0" err="1" smtClean="0">
                <a:latin typeface="Times New Roman" pitchFamily="18" charset="0"/>
                <a:cs typeface="Times New Roman" pitchFamily="18" charset="0"/>
              </a:rPr>
              <a:t>i</a:t>
            </a:r>
            <a:r>
              <a:rPr lang="en-IN" sz="1400" dirty="0" smtClean="0">
                <a:latin typeface="Times New Roman" pitchFamily="18" charset="0"/>
                <a:cs typeface="Times New Roman" pitchFamily="18" charset="0"/>
              </a:rPr>
              <a:t>] and the word four positions back,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w[i-4]. A simple XOR is used in three cases out of four.</a:t>
            </a:r>
            <a:endParaRPr lang="en-IN" sz="1400" dirty="0">
              <a:latin typeface="Times New Roman" pitchFamily="18" charset="0"/>
              <a:cs typeface="Times New Roman" pitchFamily="18" charset="0"/>
            </a:endParaRPr>
          </a:p>
        </p:txBody>
      </p:sp>
    </p:spTree>
  </p:cSld>
  <p:clrMapOvr>
    <a:masterClrMapping/>
  </p:clrMapOvr>
  <p:transition>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833" y="193007"/>
            <a:ext cx="6291970" cy="2330187"/>
          </a:xfrm>
        </p:spPr>
        <p:txBody>
          <a:bodyPr/>
          <a:lstStyle/>
          <a:p>
            <a:r>
              <a:rPr lang="en-IN" sz="1400" dirty="0" smtClean="0">
                <a:latin typeface="Times New Roman" pitchFamily="18" charset="0"/>
                <a:cs typeface="Times New Roman" pitchFamily="18" charset="0"/>
              </a:rPr>
              <a:t>The local Encryption and decryption of TIC is also based on the AES symmetric key algorithm. AES cryptographic algorithm is best suited for the small devices, it enhanced the performance of cryptographic processing speed over small hand held devices instead of degrading the device performance</a:t>
            </a:r>
            <a:endParaRPr lang="en-IN" sz="1400" dirty="0">
              <a:latin typeface="Times New Roman" pitchFamily="18" charset="0"/>
              <a:cs typeface="Times New Roman" pitchFamily="18" charset="0"/>
            </a:endParaRPr>
          </a:p>
        </p:txBody>
      </p:sp>
      <p:pic>
        <p:nvPicPr>
          <p:cNvPr id="3" name="Picture 2" descr="Screenshot (279).png"/>
          <p:cNvPicPr>
            <a:picLocks noChangeAspect="1"/>
          </p:cNvPicPr>
          <p:nvPr/>
        </p:nvPicPr>
        <p:blipFill>
          <a:blip r:embed="rId2"/>
          <a:srcRect l="15263" t="31946" r="22933" b="26349"/>
          <a:stretch>
            <a:fillRect/>
          </a:stretch>
        </p:blipFill>
        <p:spPr>
          <a:xfrm>
            <a:off x="3258839" y="2578195"/>
            <a:ext cx="5651405" cy="2145059"/>
          </a:xfrm>
          <a:prstGeom prst="rect">
            <a:avLst/>
          </a:prstGeom>
        </p:spPr>
      </p:pic>
    </p:spTree>
  </p:cSld>
  <p:clrMapOvr>
    <a:masterClrMapping/>
  </p:clrMapOvr>
  <p:transition>
    <p:cove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31"/>
          <p:cNvSpPr txBox="1">
            <a:spLocks noGrp="1"/>
          </p:cNvSpPr>
          <p:nvPr>
            <p:ph type="title"/>
          </p:nvPr>
        </p:nvSpPr>
        <p:spPr>
          <a:xfrm>
            <a:off x="444976" y="235621"/>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58" name="Google Shape;258;p31"/>
          <p:cNvSpPr txBox="1">
            <a:spLocks noGrp="1"/>
          </p:cNvSpPr>
          <p:nvPr>
            <p:ph type="body" idx="1"/>
          </p:nvPr>
        </p:nvSpPr>
        <p:spPr>
          <a:xfrm>
            <a:off x="1036243" y="1196290"/>
            <a:ext cx="7038900"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The current authentication technique for online payment system is not very secure to protect</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user from identity theft, as a the result any attacker gain the access on confidential</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information of user like credit card number or account password and make illegal transfer of</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fund which will be charged to the valid user’s account</a:t>
            </a: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In the presented protocol we have focused on an application-layer security solution for</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wireless payment system to implement an end-to-end authentication and data</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confidentiality between wireless client and java based secure server. The presented work</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proposed a new protocol for web user authentication based on multifactor authentication</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approach which is completely secure and easy to implement</a:t>
            </a:r>
            <a:endParaRPr sz="1400">
              <a:latin typeface="Times New Roman"/>
              <a:ea typeface="Times New Roman"/>
              <a:cs typeface="Times New Roman"/>
              <a:sym typeface="Times New Roman"/>
            </a:endParaRPr>
          </a:p>
        </p:txBody>
      </p:sp>
    </p:spTree>
  </p:cSld>
  <p:clrMapOvr>
    <a:masterClrMapping/>
  </p:clrMapOvr>
  <p:transition>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32"/>
          <p:cNvSpPr txBox="1">
            <a:spLocks noGrp="1"/>
          </p:cNvSpPr>
          <p:nvPr>
            <p:ph type="title"/>
          </p:nvPr>
        </p:nvSpPr>
        <p:spPr>
          <a:xfrm>
            <a:off x="451852" y="276871"/>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a:latin typeface="Times New Roman"/>
                <a:ea typeface="Times New Roman"/>
                <a:cs typeface="Times New Roman"/>
                <a:sym typeface="Times New Roman"/>
              </a:rPr>
              <a:t>Future Work</a:t>
            </a:r>
            <a:endParaRPr>
              <a:latin typeface="Times New Roman"/>
              <a:ea typeface="Times New Roman"/>
              <a:cs typeface="Times New Roman"/>
              <a:sym typeface="Times New Roman"/>
            </a:endParaRPr>
          </a:p>
        </p:txBody>
      </p:sp>
      <p:sp>
        <p:nvSpPr>
          <p:cNvPr id="264" name="Google Shape;264;p32"/>
          <p:cNvSpPr txBox="1">
            <a:spLocks noGrp="1"/>
          </p:cNvSpPr>
          <p:nvPr>
            <p:ph type="body" idx="1"/>
          </p:nvPr>
        </p:nvSpPr>
        <p:spPr>
          <a:xfrm>
            <a:off x="1118746" y="1251292"/>
            <a:ext cx="7038900"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Future work will focus on developing a new and efficient way for TIC codes generation</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at the financial institutions. TIC code installation on the user’s cell phone must also be an</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easy task to avoid repeated visits by the customers to the bank or financial institution.</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Server side TIC maintenance, management mechanism and distribution to satisfy the</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demand from a large number of users are also part of future work.</a:t>
            </a:r>
            <a:endParaRPr sz="1400">
              <a:latin typeface="Times New Roman"/>
              <a:ea typeface="Times New Roman"/>
              <a:cs typeface="Times New Roman"/>
              <a:sym typeface="Times New Roman"/>
            </a:endParaRPr>
          </a:p>
        </p:txBody>
      </p:sp>
    </p:spTree>
  </p:cSld>
  <p:clrMapOvr>
    <a:masterClrMapping/>
  </p:clrMapOvr>
  <p:transition>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389975" y="20812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70" name="Google Shape;270;p33"/>
          <p:cNvSpPr txBox="1">
            <a:spLocks noGrp="1"/>
          </p:cNvSpPr>
          <p:nvPr>
            <p:ph type="body" idx="1"/>
          </p:nvPr>
        </p:nvSpPr>
        <p:spPr>
          <a:xfrm>
            <a:off x="719984" y="1120662"/>
            <a:ext cx="7038900"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u="sng">
                <a:solidFill>
                  <a:schemeClr val="hlink"/>
                </a:solidFill>
                <a:hlinkClick r:id="rId3"/>
              </a:rPr>
              <a:t>https://www.cmu.edu/iso/news/mfa-article.html#:~:text=Multi%2Dfactor%20authentication%20should%20be,protect%20highly%20sensitive%20personal%20information</a:t>
            </a:r>
            <a:endParaRPr/>
          </a:p>
          <a:p>
            <a:pPr marL="457200" lvl="0" indent="-311150" algn="l" rtl="0">
              <a:lnSpc>
                <a:spcPct val="115000"/>
              </a:lnSpc>
              <a:spcBef>
                <a:spcPts val="0"/>
              </a:spcBef>
              <a:spcAft>
                <a:spcPts val="0"/>
              </a:spcAft>
              <a:buSzPts val="1300"/>
              <a:buNone/>
            </a:pPr>
            <a:endParaRPr u="sng">
              <a:solidFill>
                <a:schemeClr val="hlink"/>
              </a:solidFill>
              <a:hlinkClick r:id="rId3"/>
            </a:endParaRPr>
          </a:p>
          <a:p>
            <a:pPr marL="457200" lvl="0" indent="-311150" algn="l" rtl="0">
              <a:lnSpc>
                <a:spcPct val="115000"/>
              </a:lnSpc>
              <a:spcBef>
                <a:spcPts val="0"/>
              </a:spcBef>
              <a:spcAft>
                <a:spcPts val="0"/>
              </a:spcAft>
              <a:buSzPts val="1300"/>
              <a:buNone/>
            </a:pPr>
            <a:r>
              <a:rPr lang="en-IN" u="sng">
                <a:solidFill>
                  <a:schemeClr val="hlink"/>
                </a:solidFill>
                <a:hlinkClick r:id="rId3"/>
              </a:rPr>
              <a:t>https://ieeexplore.ieee.org/document/8701960</a:t>
            </a:r>
            <a:endParaRPr/>
          </a:p>
          <a:p>
            <a:pPr marL="457200" lvl="0" indent="-311150" algn="l" rtl="0">
              <a:lnSpc>
                <a:spcPct val="115000"/>
              </a:lnSpc>
              <a:spcBef>
                <a:spcPts val="0"/>
              </a:spcBef>
              <a:spcAft>
                <a:spcPts val="0"/>
              </a:spcAft>
              <a:buSzPts val="1300"/>
              <a:buNone/>
            </a:pPr>
            <a:endParaRPr u="sng">
              <a:solidFill>
                <a:schemeClr val="hlink"/>
              </a:solidFill>
              <a:hlinkClick r:id="rId3"/>
            </a:endParaRPr>
          </a:p>
          <a:p>
            <a:pPr marL="457200" lvl="0" indent="-311150" algn="l" rtl="0">
              <a:lnSpc>
                <a:spcPct val="115000"/>
              </a:lnSpc>
              <a:spcBef>
                <a:spcPts val="0"/>
              </a:spcBef>
              <a:spcAft>
                <a:spcPts val="0"/>
              </a:spcAft>
              <a:buSzPts val="1300"/>
              <a:buNone/>
            </a:pPr>
            <a:r>
              <a:rPr lang="en-IN" u="sng">
                <a:solidFill>
                  <a:schemeClr val="hlink"/>
                </a:solidFill>
                <a:hlinkClick r:id="rId3"/>
              </a:rPr>
              <a:t>https://ieeexplore.ieee.org/document/8356384</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r>
              <a:rPr lang="en-IN" u="sng">
                <a:solidFill>
                  <a:schemeClr val="hlink"/>
                </a:solidFill>
                <a:hlinkClick r:id="rId4"/>
              </a:rPr>
              <a:t>https://ieeexplore.ieee.org/document/5069395</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r>
              <a:rPr lang="en-IN" u="sng">
                <a:solidFill>
                  <a:schemeClr val="hlink"/>
                </a:solidFill>
                <a:hlinkClick r:id="rId5"/>
              </a:rPr>
              <a:t>https://ieeexplore.ieee.org/stamp/stamp.jsp?tp=&amp;arnumber=8701353</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r>
              <a:rPr lang="en-IN" u="sng">
                <a:solidFill>
                  <a:schemeClr val="hlink"/>
                </a:solidFill>
                <a:hlinkClick r:id="rId6"/>
              </a:rPr>
              <a:t>https://patentimages.storage.googleapis.com/72/48/2b/771c690320fa7b/US20050143051A1.pdf</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r>
              <a:rPr lang="en-IN" u="sng">
                <a:solidFill>
                  <a:schemeClr val="hlink"/>
                </a:solidFill>
                <a:hlinkClick r:id="rId7"/>
              </a:rPr>
              <a:t>https://www.tifr.res.in/~sanyal/papers/Multifactor%20Secure%20Authentication.pdf</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endParaRPr/>
          </a:p>
        </p:txBody>
      </p:sp>
    </p:spTree>
  </p:cSld>
  <p:clrMapOvr>
    <a:masterClrMapping/>
  </p:clrMapOvr>
  <p:transition>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6" name="Google Shape;276;p34"/>
          <p:cNvSpPr txBox="1">
            <a:spLocks noGrp="1"/>
          </p:cNvSpPr>
          <p:nvPr>
            <p:ph type="body" idx="1"/>
          </p:nvPr>
        </p:nvSpPr>
        <p:spPr>
          <a:xfrm>
            <a:off x="988117" y="1038161"/>
            <a:ext cx="7038900"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u="sng">
                <a:solidFill>
                  <a:schemeClr val="hlink"/>
                </a:solidFill>
                <a:hlinkClick r:id="rId3"/>
              </a:rPr>
              <a:t>https://computerresearch.org/index.php/computer/article/view/272/272</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r>
              <a:rPr lang="en-IN" u="sng">
                <a:solidFill>
                  <a:schemeClr val="hlink"/>
                </a:solidFill>
                <a:hlinkClick r:id="rId4"/>
              </a:rPr>
              <a:t>https://patentimages.storage.googleapis.com/a3/05/ed/e476c9ce65dc6e/US20130124364A1.pdf</a:t>
            </a:r>
            <a:endParaRPr/>
          </a:p>
          <a:p>
            <a:pPr marL="457200" lvl="0" indent="-311150" algn="l" rtl="0">
              <a:lnSpc>
                <a:spcPct val="115000"/>
              </a:lnSpc>
              <a:spcBef>
                <a:spcPts val="0"/>
              </a:spcBef>
              <a:spcAft>
                <a:spcPts val="0"/>
              </a:spcAft>
              <a:buSzPts val="1300"/>
              <a:buNone/>
            </a:pPr>
            <a:endParaRPr u="sng">
              <a:solidFill>
                <a:schemeClr val="hlink"/>
              </a:solidFill>
              <a:hlinkClick r:id="rId5"/>
            </a:endParaRPr>
          </a:p>
          <a:p>
            <a:pPr marL="457200" lvl="0" indent="-311150" algn="l" rtl="0">
              <a:lnSpc>
                <a:spcPct val="115000"/>
              </a:lnSpc>
              <a:spcBef>
                <a:spcPts val="0"/>
              </a:spcBef>
              <a:spcAft>
                <a:spcPts val="0"/>
              </a:spcAft>
              <a:buSzPts val="1300"/>
              <a:buNone/>
            </a:pPr>
            <a:r>
              <a:rPr lang="en-IN" u="sng">
                <a:solidFill>
                  <a:schemeClr val="hlink"/>
                </a:solidFill>
                <a:hlinkClick r:id="rId5"/>
              </a:rPr>
              <a:t>https://ieeexplore.ieee.org/document/8356383</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r>
              <a:rPr lang="en-IN" u="sng">
                <a:solidFill>
                  <a:schemeClr val="hlink"/>
                </a:solidFill>
                <a:hlinkClick r:id="rId6"/>
              </a:rPr>
              <a:t>https://ieeexplore.ieee.org/abstract/document/8255200</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r>
              <a:rPr lang="en-IN"/>
              <a:t>Adi W., Mabrouk A., Al-Qayedi A., Zahro A. , “Combined Web/Mobile</a:t>
            </a:r>
            <a:endParaRPr/>
          </a:p>
          <a:p>
            <a:pPr marL="457200" lvl="0" indent="-311150" algn="l" rtl="0">
              <a:lnSpc>
                <a:spcPct val="115000"/>
              </a:lnSpc>
              <a:spcBef>
                <a:spcPts val="0"/>
              </a:spcBef>
              <a:spcAft>
                <a:spcPts val="0"/>
              </a:spcAft>
              <a:buSzPts val="1300"/>
              <a:buNone/>
            </a:pPr>
            <a:r>
              <a:rPr lang="en-IN"/>
              <a:t>Authentication for Secure Web Access Control”, In Wireless communications and</a:t>
            </a:r>
            <a:endParaRPr/>
          </a:p>
          <a:p>
            <a:pPr marL="457200" lvl="0" indent="-311150" algn="l" rtl="0">
              <a:lnSpc>
                <a:spcPct val="115000"/>
              </a:lnSpc>
              <a:spcBef>
                <a:spcPts val="0"/>
              </a:spcBef>
              <a:spcAft>
                <a:spcPts val="0"/>
              </a:spcAft>
              <a:buSzPts val="1300"/>
              <a:buNone/>
            </a:pPr>
            <a:r>
              <a:rPr lang="en-IN"/>
              <a:t>Networking conference, IEEE Communications Society, Atlanta, GA USA,</a:t>
            </a:r>
            <a:endParaRPr/>
          </a:p>
          <a:p>
            <a:pPr marL="457200" lvl="0" indent="-311150" algn="l" rtl="0">
              <a:lnSpc>
                <a:spcPct val="115000"/>
              </a:lnSpc>
              <a:spcBef>
                <a:spcPts val="0"/>
              </a:spcBef>
              <a:spcAft>
                <a:spcPts val="0"/>
              </a:spcAft>
              <a:buSzPts val="1300"/>
              <a:buNone/>
            </a:pPr>
            <a:r>
              <a:rPr lang="en-IN"/>
              <a:t>volume 2, pp. 677- 681, March 2004.</a:t>
            </a: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None/>
            </a:pPr>
            <a:endParaRPr/>
          </a:p>
        </p:txBody>
      </p:sp>
    </p:spTree>
  </p:cSld>
  <p:clrMapOvr>
    <a:masterClrMapping/>
  </p:clrMapOvr>
  <p:transition>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a:off x="481263" y="1269227"/>
            <a:ext cx="5280221" cy="2202741"/>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IN" i="1" dirty="0">
                <a:latin typeface="Times New Roman"/>
                <a:ea typeface="Times New Roman"/>
                <a:cs typeface="Times New Roman"/>
                <a:sym typeface="Times New Roman"/>
              </a:rPr>
              <a:t>Thank You!</a:t>
            </a:r>
            <a:r>
              <a:rPr lang="en-IN" sz="2400" dirty="0">
                <a:latin typeface="Times New Roman"/>
                <a:ea typeface="Times New Roman"/>
                <a:cs typeface="Times New Roman"/>
                <a:sym typeface="Times New Roman"/>
              </a:rPr>
              <a:t/>
            </a:r>
            <a:br>
              <a:rPr lang="en-IN" sz="2400" dirty="0">
                <a:latin typeface="Times New Roman"/>
                <a:ea typeface="Times New Roman"/>
                <a:cs typeface="Times New Roman"/>
                <a:sym typeface="Times New Roman"/>
              </a:rPr>
            </a:br>
            <a:r>
              <a:rPr lang="en-IN" sz="2400" dirty="0">
                <a:latin typeface="Times New Roman"/>
                <a:ea typeface="Times New Roman"/>
                <a:cs typeface="Times New Roman"/>
                <a:sym typeface="Times New Roman"/>
              </a:rPr>
              <a:t>				</a:t>
            </a:r>
            <a:br>
              <a:rPr lang="en-IN" sz="2400" dirty="0">
                <a:latin typeface="Times New Roman"/>
                <a:ea typeface="Times New Roman"/>
                <a:cs typeface="Times New Roman"/>
                <a:sym typeface="Times New Roman"/>
              </a:rPr>
            </a:br>
            <a:r>
              <a:rPr lang="en-IN" sz="2400" dirty="0">
                <a:latin typeface="Times New Roman"/>
                <a:ea typeface="Times New Roman"/>
                <a:cs typeface="Times New Roman"/>
                <a:sym typeface="Times New Roman"/>
              </a:rPr>
              <a:t/>
            </a:r>
            <a:br>
              <a:rPr lang="en-IN" sz="2400" dirty="0">
                <a:latin typeface="Times New Roman"/>
                <a:ea typeface="Times New Roman"/>
                <a:cs typeface="Times New Roman"/>
                <a:sym typeface="Times New Roman"/>
              </a:rPr>
            </a:br>
            <a:r>
              <a:rPr lang="en-IN" sz="2400" dirty="0">
                <a:latin typeface="Times New Roman"/>
                <a:ea typeface="Times New Roman"/>
                <a:cs typeface="Times New Roman"/>
                <a:sym typeface="Times New Roman"/>
              </a:rPr>
              <a:t/>
            </a:r>
            <a:br>
              <a:rPr lang="en-IN" sz="2400" dirty="0">
                <a:latin typeface="Times New Roman"/>
                <a:ea typeface="Times New Roman"/>
                <a:cs typeface="Times New Roman"/>
                <a:sym typeface="Times New Roman"/>
              </a:rPr>
            </a:br>
            <a:r>
              <a:rPr lang="en-IN" sz="2400" dirty="0">
                <a:latin typeface="Times New Roman"/>
                <a:ea typeface="Times New Roman"/>
                <a:cs typeface="Times New Roman"/>
                <a:sym typeface="Times New Roman"/>
              </a:rPr>
              <a:t>-</a:t>
            </a:r>
            <a:r>
              <a:rPr lang="en-IN" sz="1800" i="1" dirty="0">
                <a:latin typeface="Times New Roman"/>
                <a:ea typeface="Times New Roman"/>
                <a:cs typeface="Times New Roman"/>
                <a:sym typeface="Times New Roman"/>
              </a:rPr>
              <a:t>Batch No-281</a:t>
            </a:r>
            <a:endParaRPr sz="2400" i="1">
              <a:latin typeface="Times New Roman"/>
              <a:ea typeface="Times New Roman"/>
              <a:cs typeface="Times New Roman"/>
              <a:sym typeface="Times New Roman"/>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wedge">
                                      <p:cBhvr>
                                        <p:cTn id="7" dur="2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410602" y="16500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400"/>
              <a:buNone/>
            </a:pPr>
            <a:r>
              <a:rPr lang="en-IN" b="1" dirty="0">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48" name="Google Shape;148;p15"/>
          <p:cNvSpPr txBox="1">
            <a:spLocks noGrp="1"/>
          </p:cNvSpPr>
          <p:nvPr>
            <p:ph type="body" idx="1"/>
          </p:nvPr>
        </p:nvSpPr>
        <p:spPr>
          <a:xfrm>
            <a:off x="130628" y="935026"/>
            <a:ext cx="8367103" cy="4296991"/>
          </a:xfrm>
          <a:prstGeom prst="rect">
            <a:avLst/>
          </a:prstGeom>
          <a:noFill/>
          <a:ln>
            <a:noFill/>
          </a:ln>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SzPts val="1300"/>
              <a:buNone/>
            </a:pPr>
            <a:r>
              <a:rPr lang="en-IN" sz="1400" dirty="0"/>
              <a:t>	</a:t>
            </a:r>
            <a:r>
              <a:rPr lang="en-IN" sz="1400" dirty="0">
                <a:latin typeface="Times New Roman"/>
                <a:ea typeface="Times New Roman"/>
                <a:cs typeface="Times New Roman"/>
                <a:sym typeface="Times New Roman"/>
              </a:rPr>
              <a:t>The Cell phones have revolutionized the way we live. Cellular phones and PDA's have largely grown in popularity and as a result users have started online banking, purchasing of internet-based products and other online services. Previous web access authentication systems have used either the Internet or the wireless Mobile channel independently to authenticate the identity of remote user. </a:t>
            </a: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Accessing today's web-based services always requires a username and password to authenticate the user identity. This is a significant vulnerability since the password can be hacked by the man in the middle attack and later used for making illegal access to the user’s account. Our goal is to create an authentication system that is both secure and highly usable based on multifactor authentication approach. It uses a novel approach to create an authentication system based on TICs (Transaction Identification code) and SMS (Short Message Service) to enforce an extra security level with the traditional Login/password system. </a:t>
            </a:r>
            <a:endParaRPr sz="1400">
              <a:latin typeface="Times New Roman"/>
              <a:ea typeface="Times New Roman"/>
              <a:cs typeface="Times New Roman"/>
              <a:sym typeface="Times New Roman"/>
            </a:endParaRPr>
          </a:p>
          <a:p>
            <a:pPr marL="457200" lvl="0" indent="-311150" algn="just"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a:t>
            </a:r>
            <a:r>
              <a:rPr lang="en-IN" sz="1400" dirty="0" smtClean="0">
                <a:latin typeface="Times New Roman"/>
                <a:ea typeface="Times New Roman"/>
                <a:cs typeface="Times New Roman"/>
                <a:sym typeface="Times New Roman"/>
              </a:rPr>
              <a:t>We </a:t>
            </a:r>
            <a:r>
              <a:rPr lang="en-IN" sz="1400" dirty="0">
                <a:latin typeface="Times New Roman"/>
                <a:ea typeface="Times New Roman"/>
                <a:cs typeface="Times New Roman"/>
                <a:sym typeface="Times New Roman"/>
              </a:rPr>
              <a:t>have also used an encryption/decryption technique which is based on symmetric key and an iterated block cipher concept. This concept has been used to keep TICs as secret code on cell phones/PDAs and is also used to initiate secure web transaction using cell phones/PDAs. Finally we extend the system for two way authentication which authenticates both parties (user and e- service provider). A detailed threat analysis demonstrates that the proposed system is secure against various types of internet attacks like phishing, man-in-the-middle, viruses etc.</a:t>
            </a: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dirty="0"/>
              <a:t>	</a:t>
            </a:r>
            <a:endParaRPr>
              <a:latin typeface="Times New Roman"/>
              <a:ea typeface="Times New Roman"/>
              <a:cs typeface="Times New Roman"/>
              <a:sym typeface="Times New Roman"/>
            </a:endParaRPr>
          </a:p>
          <a:p>
            <a:pPr marL="0" lvl="0" indent="0" algn="l" rtl="0">
              <a:lnSpc>
                <a:spcPct val="100000"/>
              </a:lnSpc>
              <a:spcBef>
                <a:spcPts val="0"/>
              </a:spcBef>
              <a:spcAft>
                <a:spcPts val="1600"/>
              </a:spcAft>
              <a:buSzPts val="1300"/>
              <a:buNone/>
            </a:pPr>
            <a:endParaRPr>
              <a:latin typeface="Times New Roman"/>
              <a:ea typeface="Times New Roman"/>
              <a:cs typeface="Times New Roman"/>
              <a:sym typeface="Times New Roman"/>
            </a:endParaRPr>
          </a:p>
        </p:txBody>
      </p:sp>
    </p:spTree>
  </p:cSld>
  <p:clrMapOvr>
    <a:masterClrMapping/>
  </p:clrMapOvr>
  <p:transition>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410601" y="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a:t/>
            </a:r>
            <a:br>
              <a:rPr lang="en-IN"/>
            </a:br>
            <a:r>
              <a:rPr lang="en-IN" b="1">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154" name="Google Shape;154;p16"/>
          <p:cNvSpPr txBox="1">
            <a:spLocks noGrp="1"/>
          </p:cNvSpPr>
          <p:nvPr>
            <p:ph type="body" idx="1"/>
          </p:nvPr>
        </p:nvSpPr>
        <p:spPr>
          <a:xfrm>
            <a:off x="563764" y="857255"/>
            <a:ext cx="8112723" cy="4154757"/>
          </a:xfrm>
          <a:prstGeom prst="rect">
            <a:avLst/>
          </a:prstGeom>
          <a:noFill/>
          <a:ln>
            <a:noFill/>
          </a:ln>
        </p:spPr>
        <p:txBody>
          <a:bodyPr spcFirstLastPara="1" wrap="square" lIns="91425" tIns="91425" rIns="91425" bIns="91425" anchor="t" anchorCtr="0">
            <a:noAutofit/>
          </a:bodyPr>
          <a:lstStyle/>
          <a:p>
            <a:pPr marL="457200" lvl="0" indent="-311150" algn="just" rtl="0">
              <a:lnSpc>
                <a:spcPct val="115000"/>
              </a:lnSpc>
              <a:spcBef>
                <a:spcPts val="0"/>
              </a:spcBef>
              <a:spcAft>
                <a:spcPts val="0"/>
              </a:spcAft>
              <a:buSzPts val="1300"/>
              <a:buNone/>
            </a:pPr>
            <a:r>
              <a:rPr lang="en-IN"/>
              <a:t>	</a:t>
            </a:r>
            <a:endParaRPr/>
          </a:p>
          <a:p>
            <a:pPr marL="0" lvl="0" indent="0" algn="just" rtl="0">
              <a:lnSpc>
                <a:spcPct val="100000"/>
              </a:lnSpc>
              <a:spcBef>
                <a:spcPts val="0"/>
              </a:spcBef>
              <a:spcAft>
                <a:spcPts val="0"/>
              </a:spcAft>
              <a:buSzPts val="1300"/>
              <a:buNone/>
            </a:pPr>
            <a:endParaRPr sz="1600">
              <a:latin typeface="Times New Roman"/>
              <a:ea typeface="Times New Roman"/>
              <a:cs typeface="Times New Roman"/>
              <a:sym typeface="Times New Roman"/>
            </a:endParaRPr>
          </a:p>
          <a:p>
            <a:pPr marL="0" lvl="0" indent="0" algn="just" rtl="0">
              <a:lnSpc>
                <a:spcPct val="100000"/>
              </a:lnSpc>
              <a:spcBef>
                <a:spcPts val="1600"/>
              </a:spcBef>
              <a:spcAft>
                <a:spcPts val="0"/>
              </a:spcAft>
              <a:buSzPts val="1300"/>
              <a:buNone/>
            </a:pPr>
            <a:r>
              <a:rPr lang="en-IN" sz="1600">
                <a:latin typeface="Times New Roman"/>
                <a:ea typeface="Times New Roman"/>
                <a:cs typeface="Times New Roman"/>
                <a:sym typeface="Times New Roman"/>
              </a:rPr>
              <a:t>Th</a:t>
            </a:r>
            <a:r>
              <a:rPr lang="en-IN" sz="1400">
                <a:latin typeface="Times New Roman"/>
                <a:ea typeface="Times New Roman"/>
                <a:cs typeface="Times New Roman"/>
                <a:sym typeface="Times New Roman"/>
              </a:rPr>
              <a:t>e main objective of the present work is to provide a highly secure wireless environment for financial web transactions that is simple to use and deploy, that does not require any change in existing wireless networks or protocol. </a:t>
            </a:r>
            <a:endParaRPr sz="1400">
              <a:latin typeface="Times New Roman"/>
              <a:ea typeface="Times New Roman"/>
              <a:cs typeface="Times New Roman"/>
              <a:sym typeface="Times New Roman"/>
            </a:endParaRPr>
          </a:p>
          <a:p>
            <a:pPr marL="0" lvl="0" indent="0" algn="just" rtl="0">
              <a:lnSpc>
                <a:spcPct val="100000"/>
              </a:lnSpc>
              <a:spcBef>
                <a:spcPts val="1600"/>
              </a:spcBef>
              <a:spcAft>
                <a:spcPts val="1600"/>
              </a:spcAft>
              <a:buSzPts val="1300"/>
              <a:buNone/>
            </a:pPr>
            <a:r>
              <a:rPr lang="en-IN" sz="1400">
                <a:latin typeface="Times New Roman"/>
                <a:ea typeface="Times New Roman"/>
                <a:cs typeface="Times New Roman"/>
                <a:sym typeface="Times New Roman"/>
              </a:rPr>
              <a:t>This Protocol for Wireless Payment is used to achieve secure web transaction using cell phones / PDAs. The system is based on Multi-factor Authentication concept to provide secure wireless environment to the users to increase faith of the users in online financial web transactions using mobile devices</a:t>
            </a:r>
            <a:endParaRPr sz="1600">
              <a:latin typeface="Times New Roman"/>
              <a:ea typeface="Times New Roman"/>
              <a:cs typeface="Times New Roman"/>
              <a:sym typeface="Times New Roman"/>
            </a:endParaRPr>
          </a:p>
        </p:txBody>
      </p:sp>
    </p:spTree>
  </p:cSld>
  <p:clrMapOvr>
    <a:masterClrMapping/>
  </p:clrMapOvr>
  <p:transition>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417476" y="144379"/>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60" name="Google Shape;160;p17"/>
          <p:cNvSpPr txBox="1">
            <a:spLocks noGrp="1"/>
          </p:cNvSpPr>
          <p:nvPr>
            <p:ph type="body" idx="1"/>
          </p:nvPr>
        </p:nvSpPr>
        <p:spPr>
          <a:xfrm>
            <a:off x="446885" y="988743"/>
            <a:ext cx="8298351" cy="4154757"/>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As computing becomes pervasive, people increasingly rely their business over the Internet by using </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e-commerce. Now, the Internet is a preferred source to access online eservices such as e-commerce, </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e-voting, e-banking, e-government, etc. </a:t>
            </a:r>
            <a:endParaRPr/>
          </a:p>
          <a:p>
            <a:pPr marL="457200" lvl="0" indent="-311150" algn="l" rtl="0">
              <a:lnSpc>
                <a:spcPct val="115000"/>
              </a:lnSpc>
              <a:spcBef>
                <a:spcPts val="0"/>
              </a:spcBef>
              <a:spcAft>
                <a:spcPts val="0"/>
              </a:spcAft>
              <a:buSzPts val="1300"/>
              <a:buNone/>
            </a:pP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Online applications require a strong security feature to protect  user confidential data. Security is a major </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issue in internet based online payment system. There are  various internet threats which affect the </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security system of internet and increase risk for electronic transaction. Most of the authentication system </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relies on passwords, personal identification numbers and keys to access  their personal account information</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This type of authentication system can not verify or authenticate the identity of the users who he or she claims  </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to be Accessing today's web-based services always requires a username and password to authenticate the user </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identity. This is a significant vulnerability since the password can be hacked by the man in the middle attack </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and later used for making illegal access to the user’s account.</a:t>
            </a:r>
            <a:endParaRPr/>
          </a:p>
          <a:p>
            <a:pPr marL="457200" lvl="0" indent="-311150" algn="l" rtl="0">
              <a:lnSpc>
                <a:spcPct val="115000"/>
              </a:lnSpc>
              <a:spcBef>
                <a:spcPts val="0"/>
              </a:spcBef>
              <a:spcAft>
                <a:spcPts val="0"/>
              </a:spcAft>
              <a:buSzPts val="1300"/>
              <a:buNone/>
            </a:pPr>
            <a:endParaRPr sz="1400">
              <a:latin typeface="Times New Roman"/>
              <a:ea typeface="Times New Roman"/>
              <a:cs typeface="Times New Roman"/>
              <a:sym typeface="Times New Roman"/>
            </a:endParaRPr>
          </a:p>
        </p:txBody>
      </p:sp>
    </p:spTree>
  </p:cSld>
  <p:clrMapOvr>
    <a:masterClrMapping/>
  </p:clrMapOvr>
  <p:transition>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660018" y="503752"/>
            <a:ext cx="7569582" cy="212256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sz="1400" dirty="0">
                <a:latin typeface="Times New Roman"/>
                <a:ea typeface="Times New Roman"/>
                <a:cs typeface="Times New Roman"/>
                <a:sym typeface="Times New Roman"/>
              </a:rPr>
              <a:t>When it comes to the communication of sensitive data security has always been an important topic. </a:t>
            </a:r>
            <a:br>
              <a:rPr lang="en-IN" sz="1400" dirty="0">
                <a:latin typeface="Times New Roman"/>
                <a:ea typeface="Times New Roman"/>
                <a:cs typeface="Times New Roman"/>
                <a:sym typeface="Times New Roman"/>
              </a:rPr>
            </a:br>
            <a:r>
              <a:rPr lang="en-IN" sz="1400" dirty="0">
                <a:latin typeface="Times New Roman"/>
                <a:ea typeface="Times New Roman"/>
                <a:cs typeface="Times New Roman"/>
                <a:sym typeface="Times New Roman"/>
              </a:rPr>
              <a:t>With hardware advances allowing users the advantage of accessibility used in mobile devices, </a:t>
            </a:r>
            <a:br>
              <a:rPr lang="en-IN" sz="1400" dirty="0">
                <a:latin typeface="Times New Roman"/>
                <a:ea typeface="Times New Roman"/>
                <a:cs typeface="Times New Roman"/>
                <a:sym typeface="Times New Roman"/>
              </a:rPr>
            </a:br>
            <a:r>
              <a:rPr lang="en-IN" sz="1400" dirty="0">
                <a:latin typeface="Times New Roman"/>
                <a:ea typeface="Times New Roman"/>
                <a:cs typeface="Times New Roman"/>
                <a:sym typeface="Times New Roman"/>
              </a:rPr>
              <a:t>individuals are now spending more and more time on these devices. Additionally, with the viral </a:t>
            </a:r>
            <a:br>
              <a:rPr lang="en-IN" sz="1400" dirty="0">
                <a:latin typeface="Times New Roman"/>
                <a:ea typeface="Times New Roman"/>
                <a:cs typeface="Times New Roman"/>
                <a:sym typeface="Times New Roman"/>
              </a:rPr>
            </a:br>
            <a:r>
              <a:rPr lang="en-IN" sz="1400" dirty="0">
                <a:latin typeface="Times New Roman"/>
                <a:ea typeface="Times New Roman"/>
                <a:cs typeface="Times New Roman"/>
                <a:sym typeface="Times New Roman"/>
              </a:rPr>
              <a:t>popularity of social media applications and single sign-on, users do not always take as many precautions </a:t>
            </a:r>
            <a:r>
              <a:rPr lang="en-IN" sz="1400" dirty="0" smtClean="0">
                <a:latin typeface="Times New Roman"/>
                <a:ea typeface="Times New Roman"/>
                <a:cs typeface="Times New Roman"/>
                <a:sym typeface="Times New Roman"/>
              </a:rPr>
              <a:t>as </a:t>
            </a:r>
            <a:r>
              <a:rPr lang="en-IN" sz="1400" dirty="0">
                <a:latin typeface="Times New Roman"/>
                <a:ea typeface="Times New Roman"/>
                <a:cs typeface="Times New Roman"/>
                <a:sym typeface="Times New Roman"/>
              </a:rPr>
              <a:t>needed with their information. Multi-factor authentication creates more and varied walls to block </a:t>
            </a:r>
            <a:r>
              <a:rPr lang="en-IN" sz="1400" dirty="0" smtClean="0">
                <a:latin typeface="Times New Roman"/>
                <a:ea typeface="Times New Roman"/>
                <a:cs typeface="Times New Roman"/>
                <a:sym typeface="Times New Roman"/>
              </a:rPr>
              <a:t>out </a:t>
            </a:r>
            <a:r>
              <a:rPr lang="en-IN" sz="1400" dirty="0">
                <a:latin typeface="Times New Roman"/>
                <a:ea typeface="Times New Roman"/>
                <a:cs typeface="Times New Roman"/>
                <a:sym typeface="Times New Roman"/>
              </a:rPr>
              <a:t>the wrong people from seeing your information</a:t>
            </a:r>
            <a:br>
              <a:rPr lang="en-IN" sz="1400" dirty="0">
                <a:latin typeface="Times New Roman"/>
                <a:ea typeface="Times New Roman"/>
                <a:cs typeface="Times New Roman"/>
                <a:sym typeface="Times New Roman"/>
              </a:rPr>
            </a:br>
            <a:endParaRPr sz="1400"/>
          </a:p>
        </p:txBody>
      </p:sp>
      <p:pic>
        <p:nvPicPr>
          <p:cNvPr id="166" name="Google Shape;166;p18" descr="mfa1.png"/>
          <p:cNvPicPr preferRelativeResize="0"/>
          <p:nvPr/>
        </p:nvPicPr>
        <p:blipFill rotWithShape="1">
          <a:blip r:embed="rId3">
            <a:alphaModFix/>
          </a:blip>
          <a:srcRect/>
          <a:stretch/>
        </p:blipFill>
        <p:spPr>
          <a:xfrm>
            <a:off x="1127531" y="2620683"/>
            <a:ext cx="7074569" cy="2268837"/>
          </a:xfrm>
          <a:prstGeom prst="rect">
            <a:avLst/>
          </a:prstGeom>
          <a:noFill/>
          <a:ln>
            <a:noFill/>
          </a:ln>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 calcmode="lin" valueType="num">
                                      <p:cBhvr additive="base">
                                        <p:cTn id="7" dur="500" fill="hold"/>
                                        <p:tgtEl>
                                          <p:spTgt spid="166"/>
                                        </p:tgtEl>
                                        <p:attrNameLst>
                                          <p:attrName>ppt_x</p:attrName>
                                        </p:attrNameLst>
                                      </p:cBhvr>
                                      <p:tavLst>
                                        <p:tav tm="0">
                                          <p:val>
                                            <p:strVal val="#ppt_x"/>
                                          </p:val>
                                        </p:tav>
                                        <p:tav tm="100000">
                                          <p:val>
                                            <p:strVal val="#ppt_x"/>
                                          </p:val>
                                        </p:tav>
                                      </p:tavLst>
                                    </p:anim>
                                    <p:anim calcmode="lin" valueType="num">
                                      <p:cBhvr additive="base">
                                        <p:cTn id="8" dur="500" fill="hold"/>
                                        <p:tgtEl>
                                          <p:spTgt spid="1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2" name="Google Shape;172;p19"/>
          <p:cNvSpPr txBox="1">
            <a:spLocks noGrp="1"/>
          </p:cNvSpPr>
          <p:nvPr>
            <p:ph type="body" idx="1"/>
          </p:nvPr>
        </p:nvSpPr>
        <p:spPr>
          <a:xfrm>
            <a:off x="446886" y="488139"/>
            <a:ext cx="8257101" cy="4176242"/>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sz="1400" b="1" i="1">
                <a:latin typeface="Times New Roman"/>
                <a:ea typeface="Times New Roman"/>
                <a:cs typeface="Times New Roman"/>
                <a:sym typeface="Times New Roman"/>
              </a:rPr>
              <a:t>What is Single-factor Authentication (SFA):</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Single-factor authentication is the simplest form of authentication methods. With SFA, a person </a:t>
            </a: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matches one credential to verify himself or herself online. The most popular example of this would be </a:t>
            </a: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a password (credential) to a username. Most verification today uses this type of authentication </a:t>
            </a:r>
            <a:endParaRPr sz="14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method.</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 </a:t>
            </a:r>
            <a:endParaRPr/>
          </a:p>
        </p:txBody>
      </p:sp>
      <p:pic>
        <p:nvPicPr>
          <p:cNvPr id="173" name="Google Shape;173;p19" descr="One-factor-authentication-1.png"/>
          <p:cNvPicPr preferRelativeResize="0"/>
          <p:nvPr/>
        </p:nvPicPr>
        <p:blipFill rotWithShape="1">
          <a:blip r:embed="rId3">
            <a:alphaModFix/>
          </a:blip>
          <a:srcRect l="3308" t="21073" r="32857" b="25312"/>
          <a:stretch/>
        </p:blipFill>
        <p:spPr>
          <a:xfrm>
            <a:off x="1416288" y="2358190"/>
            <a:ext cx="6057041" cy="2358189"/>
          </a:xfrm>
          <a:prstGeom prst="rect">
            <a:avLst/>
          </a:prstGeom>
          <a:noFill/>
          <a:ln>
            <a:noFill/>
          </a:ln>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 calcmode="lin" valueType="num">
                                      <p:cBhvr additive="base">
                                        <p:cTn id="7" dur="500" fill="hold"/>
                                        <p:tgtEl>
                                          <p:spTgt spid="173"/>
                                        </p:tgtEl>
                                        <p:attrNameLst>
                                          <p:attrName>ppt_x</p:attrName>
                                        </p:attrNameLst>
                                      </p:cBhvr>
                                      <p:tavLst>
                                        <p:tav tm="0">
                                          <p:val>
                                            <p:strVal val="#ppt_x"/>
                                          </p:val>
                                        </p:tav>
                                        <p:tav tm="100000">
                                          <p:val>
                                            <p:strVal val="#ppt_x"/>
                                          </p:val>
                                        </p:tav>
                                      </p:tavLst>
                                    </p:anim>
                                    <p:anim calcmode="lin" valueType="num">
                                      <p:cBhvr additive="base">
                                        <p:cTn id="8" dur="500" fill="hold"/>
                                        <p:tgtEl>
                                          <p:spTgt spid="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7"/>
        <p:cNvGrpSpPr/>
        <p:nvPr/>
      </p:nvGrpSpPr>
      <p:grpSpPr>
        <a:xfrm>
          <a:off x="0" y="0"/>
          <a:ext cx="0" cy="0"/>
          <a:chOff x="0" y="0"/>
          <a:chExt cx="0" cy="0"/>
        </a:xfrm>
      </p:grpSpPr>
      <p:sp>
        <p:nvSpPr>
          <p:cNvPr id="179" name="Google Shape;179;p20"/>
          <p:cNvSpPr txBox="1">
            <a:spLocks noGrp="1"/>
          </p:cNvSpPr>
          <p:nvPr>
            <p:ph type="body" idx="1"/>
          </p:nvPr>
        </p:nvSpPr>
        <p:spPr>
          <a:xfrm>
            <a:off x="268133" y="433136"/>
            <a:ext cx="8236475" cy="3296218"/>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sz="1400" b="1" i="1">
                <a:latin typeface="Times New Roman"/>
                <a:ea typeface="Times New Roman"/>
                <a:cs typeface="Times New Roman"/>
                <a:sym typeface="Times New Roman"/>
              </a:rPr>
              <a:t>What is Two-factor Authentication (2FA):</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Two-factor authentication uses the same password/username combination, but with the addition of being</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 asked to verify who a person is by using something only he or she owns, such as a mobile device. Putting it</a:t>
            </a:r>
            <a:endParaRPr/>
          </a:p>
          <a:p>
            <a:pPr marL="457200" lvl="0" indent="-311150" algn="l" rtl="0">
              <a:lnSpc>
                <a:spcPct val="115000"/>
              </a:lnSpc>
              <a:spcBef>
                <a:spcPts val="0"/>
              </a:spcBef>
              <a:spcAft>
                <a:spcPts val="0"/>
              </a:spcAft>
              <a:buSzPts val="1300"/>
              <a:buNone/>
            </a:pPr>
            <a:r>
              <a:rPr lang="en-IN" sz="1400">
                <a:latin typeface="Times New Roman"/>
                <a:ea typeface="Times New Roman"/>
                <a:cs typeface="Times New Roman"/>
                <a:sym typeface="Times New Roman"/>
              </a:rPr>
              <a:t> simply: it uses two factors to confirm an identity</a:t>
            </a:r>
            <a:endParaRPr sz="1400"/>
          </a:p>
        </p:txBody>
      </p:sp>
      <p:pic>
        <p:nvPicPr>
          <p:cNvPr id="180" name="Google Shape;180;p20" descr="2FA-1-1-1.png"/>
          <p:cNvPicPr preferRelativeResize="0"/>
          <p:nvPr/>
        </p:nvPicPr>
        <p:blipFill rotWithShape="1">
          <a:blip r:embed="rId3">
            <a:alphaModFix/>
          </a:blip>
          <a:srcRect t="16040" b="18329"/>
          <a:stretch/>
        </p:blipFill>
        <p:spPr>
          <a:xfrm>
            <a:off x="1168782" y="1904799"/>
            <a:ext cx="6706643" cy="2797829"/>
          </a:xfrm>
          <a:prstGeom prst="rect">
            <a:avLst/>
          </a:prstGeom>
          <a:noFill/>
          <a:ln>
            <a:noFill/>
          </a:ln>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ppt_x"/>
                                          </p:val>
                                        </p:tav>
                                        <p:tav tm="100000">
                                          <p:val>
                                            <p:strVal val="#ppt_x"/>
                                          </p:val>
                                        </p:tav>
                                      </p:tavLst>
                                    </p:anim>
                                    <p:anim calcmode="lin" valueType="num">
                                      <p:cBhvr additive="base">
                                        <p:cTn id="8"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6" name="Google Shape;186;p21"/>
          <p:cNvSpPr txBox="1">
            <a:spLocks noGrp="1"/>
          </p:cNvSpPr>
          <p:nvPr>
            <p:ph type="body" idx="1"/>
          </p:nvPr>
        </p:nvSpPr>
        <p:spPr>
          <a:xfrm>
            <a:off x="410600" y="357517"/>
            <a:ext cx="7365237"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a:t>
            </a:r>
            <a:endParaRPr/>
          </a:p>
          <a:p>
            <a:pPr marL="457200" lvl="0" indent="-311150" algn="l" rtl="0">
              <a:lnSpc>
                <a:spcPct val="115000"/>
              </a:lnSpc>
              <a:spcBef>
                <a:spcPts val="0"/>
              </a:spcBef>
              <a:spcAft>
                <a:spcPts val="0"/>
              </a:spcAft>
              <a:buSzPts val="1300"/>
              <a:buNone/>
            </a:pPr>
            <a:r>
              <a:rPr lang="en-IN" sz="1400" b="1" i="1" dirty="0">
                <a:latin typeface="Times New Roman"/>
                <a:ea typeface="Times New Roman"/>
                <a:cs typeface="Times New Roman"/>
                <a:sym typeface="Times New Roman"/>
              </a:rPr>
              <a:t>What is Multi-factor Authentication (MFA):</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Multi-factor Authentication uses a combination of the following factors: something you know,</a:t>
            </a:r>
            <a:endParaRPr/>
          </a:p>
          <a:p>
            <a:pPr marL="457200" lvl="0" indent="-311150" algn="l" rtl="0">
              <a:lnSpc>
                <a:spcPct val="115000"/>
              </a:lnSpc>
              <a:spcBef>
                <a:spcPts val="0"/>
              </a:spcBef>
              <a:spcAft>
                <a:spcPts val="0"/>
              </a:spcAft>
              <a:buSzPts val="1300"/>
              <a:buNone/>
            </a:pPr>
            <a:r>
              <a:rPr lang="en-IN" sz="1400" dirty="0">
                <a:latin typeface="Times New Roman"/>
                <a:ea typeface="Times New Roman"/>
                <a:cs typeface="Times New Roman"/>
                <a:sym typeface="Times New Roman"/>
              </a:rPr>
              <a:t> something you have and something you are. 2FA is a subset of MFA</a:t>
            </a:r>
            <a:endParaRPr/>
          </a:p>
          <a:p>
            <a:pPr marL="457200" lvl="0" indent="-311150" algn="l" rtl="0">
              <a:lnSpc>
                <a:spcPct val="115000"/>
              </a:lnSpc>
              <a:spcBef>
                <a:spcPts val="0"/>
              </a:spcBef>
              <a:spcAft>
                <a:spcPts val="0"/>
              </a:spcAft>
              <a:buSzPts val="1300"/>
              <a:buNone/>
            </a:pPr>
            <a:endParaRPr/>
          </a:p>
        </p:txBody>
      </p:sp>
      <p:pic>
        <p:nvPicPr>
          <p:cNvPr id="187" name="Google Shape;187;p21" descr="Multi-factor-authentication-1-1.png"/>
          <p:cNvPicPr preferRelativeResize="0"/>
          <p:nvPr/>
        </p:nvPicPr>
        <p:blipFill rotWithShape="1">
          <a:blip r:embed="rId3">
            <a:alphaModFix/>
          </a:blip>
          <a:srcRect t="10693" b="9641"/>
          <a:stretch/>
        </p:blipFill>
        <p:spPr>
          <a:xfrm>
            <a:off x="1265035" y="1712126"/>
            <a:ext cx="6366424" cy="3079879"/>
          </a:xfrm>
          <a:prstGeom prst="rect">
            <a:avLst/>
          </a:prstGeom>
          <a:noFill/>
          <a:ln>
            <a:noFill/>
          </a:ln>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blinds(horizontal)">
                                      <p:cBhvr>
                                        <p:cTn id="7" dur="500"/>
                                        <p:tgtEl>
                                          <p:spTgt spid="1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7"/>
                                        </p:tgtEl>
                                        <p:attrNameLst>
                                          <p:attrName>style.visibility</p:attrName>
                                        </p:attrNameLst>
                                      </p:cBhvr>
                                      <p:to>
                                        <p:strVal val="visible"/>
                                      </p:to>
                                    </p:set>
                                    <p:anim calcmode="lin" valueType="num">
                                      <p:cBhvr additive="base">
                                        <p:cTn id="12" dur="500" fill="hold"/>
                                        <p:tgtEl>
                                          <p:spTgt spid="187"/>
                                        </p:tgtEl>
                                        <p:attrNameLst>
                                          <p:attrName>ppt_x</p:attrName>
                                        </p:attrNameLst>
                                      </p:cBhvr>
                                      <p:tavLst>
                                        <p:tav tm="0">
                                          <p:val>
                                            <p:strVal val="#ppt_x"/>
                                          </p:val>
                                        </p:tav>
                                        <p:tav tm="100000">
                                          <p:val>
                                            <p:strVal val="#ppt_x"/>
                                          </p:val>
                                        </p:tav>
                                      </p:tavLst>
                                    </p:anim>
                                    <p:anim calcmode="lin" valueType="num">
                                      <p:cBhvr additive="base">
                                        <p:cTn id="13" dur="500" fill="hold"/>
                                        <p:tgtEl>
                                          <p:spTgt spid="1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TotalTime>
  <Words>1367</Words>
  <PresentationFormat>On-screen Show (16:9)</PresentationFormat>
  <Paragraphs>231</Paragraphs>
  <Slides>29</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Times New Roman</vt:lpstr>
      <vt:lpstr>Libre Baskerville</vt:lpstr>
      <vt:lpstr>Montserrat</vt:lpstr>
      <vt:lpstr>Lato</vt:lpstr>
      <vt:lpstr>Roboto</vt:lpstr>
      <vt:lpstr>Noto Sans Symbols</vt:lpstr>
      <vt:lpstr>Focus</vt:lpstr>
      <vt:lpstr>           A Multi-factor Security Protocol for                   Wireless Payment-Secure Web        Authentication using Mobile Devices </vt:lpstr>
      <vt:lpstr> Presented by,  (Batch Number – 281) 170030193 - CHALLA VENKATA PRANITH 170030614 - KOLLI SAI KIRAN 170031068 - PULIVARTHI GOUTHAM 170031340 - VALIVETI LOHYA SUJITH </vt:lpstr>
      <vt:lpstr>Abstract</vt:lpstr>
      <vt:lpstr> Objective</vt:lpstr>
      <vt:lpstr>Introduction</vt:lpstr>
      <vt:lpstr>When it comes to the communication of sensitive data security has always been an important topic.  With hardware advances allowing users the advantage of accessibility used in mobile devices,  individuals are now spending more and more time on these devices. Additionally, with the viral  popularity of social media applications and single sign-on, users do not always take as many precautions as needed with their information. Multi-factor authentication creates more and varied walls to block out the wrong people from seeing your information </vt:lpstr>
      <vt:lpstr>Slide 7</vt:lpstr>
      <vt:lpstr>Slide 8</vt:lpstr>
      <vt:lpstr>Slide 9</vt:lpstr>
      <vt:lpstr>Division of Modules  </vt:lpstr>
      <vt:lpstr>Literature Survey</vt:lpstr>
      <vt:lpstr>Slide 12</vt:lpstr>
      <vt:lpstr>Slide 13</vt:lpstr>
      <vt:lpstr>Slide 14</vt:lpstr>
      <vt:lpstr>Slide 15</vt:lpstr>
      <vt:lpstr>Slide 16</vt:lpstr>
      <vt:lpstr>Slide 17</vt:lpstr>
      <vt:lpstr>Slide 18</vt:lpstr>
      <vt:lpstr>Proposed Protocol</vt:lpstr>
      <vt:lpstr>Proposed Protocol  1. The first authentication of the user by the bank authentication      server i.e. the basic login and password based user authentication.  2. Two way authentication i.e. authentication of the merchant / vendor /                           service provider.  3. The second authentication of the user and the transaction using TIC.  4. The final authentication and confirmation of transaction by the user,      using SMS</vt:lpstr>
      <vt:lpstr>TIC Generation Algorithm  In the proposed protocol TIC codes are the most sensitive data which are stored on cell phone/ PDA. To maintain the security we have proposed that TICs are stored on the cell phone/PDA in an encrypted format and password protected The user will insert the local password of TICs to open the encrypted list of TICs &amp; select any TIC from the list to initiate financial transaction  import random tic=[] tic_length = 8 possible_characters = "abcdefghijklmnopqrstuvwxyz1234567890ABCDEFGHIJKLMNOPQRSTUVWXYZ" for i in range(8):     tic_character_list = [random.choice(possible_characters) for i in range(tic_length)]     tic.append("".join(tic_character_list)) print("The following are tic codes..") print() for indiv_tic in tic:     print(indiv_tic) </vt:lpstr>
      <vt:lpstr>These are the sample unique Transaction Identification codes (TIC codes) generated at the user end at initial stages of the payment</vt:lpstr>
      <vt:lpstr>The Pseudo Code for the key Expansion is as follows  KeyExpansion (byte key[16], word w[4] ) { word temp; for (i=0; i&lt;4; i++) a[i] = (key[4*i], key[4*i+1], key[4*i+2], key[4*i+3]); for(i=4; i&lt;44; i++) { temp=w[i-1]; if ( i mod 4 = = 0)  temp = SubWord ( RotWord (temp)) XOR Rcon[i/4]; w[i] = w[i-4] XOR temp; } }  Initial four words of the expanded key are the replica of key. The remaining part of the expanded key is populated with four words at a time. Each new words, w[i], depends on the w[i-1] which is the just previous word of w[i] and the word four positions back,  w[i-4]. A simple XOR is used in three cases out of four.</vt:lpstr>
      <vt:lpstr>The local Encryption and decryption of TIC is also based on the AES symmetric key algorithm. AES cryptographic algorithm is best suited for the small devices, it enhanced the performance of cryptographic processing speed over small hand held devices instead of degrading the device performance</vt:lpstr>
      <vt:lpstr>Conclusion</vt:lpstr>
      <vt:lpstr>Future Work</vt:lpstr>
      <vt:lpstr>References</vt:lpstr>
      <vt:lpstr>Slide 28</vt:lpstr>
      <vt:lpstr>Thank You!        -Batch No-281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Multi-factor Security Protocol for                   Wireless Payment-Secure Web        Authentication using Mobile Devices </dc:title>
  <cp:lastModifiedBy>pranith challa</cp:lastModifiedBy>
  <cp:revision>35</cp:revision>
  <dcterms:modified xsi:type="dcterms:W3CDTF">2020-11-16T06:41:56Z</dcterms:modified>
</cp:coreProperties>
</file>