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8" r:id="rId3"/>
    <p:sldId id="259" r:id="rId4"/>
    <p:sldId id="260" r:id="rId5"/>
    <p:sldId id="261" r:id="rId6"/>
    <p:sldId id="262" r:id="rId7"/>
    <p:sldId id="263" r:id="rId8"/>
    <p:sldId id="264" r:id="rId9"/>
    <p:sldId id="286" r:id="rId10"/>
    <p:sldId id="265" r:id="rId11"/>
    <p:sldId id="280" r:id="rId12"/>
    <p:sldId id="285" r:id="rId13"/>
    <p:sldId id="287" r:id="rId14"/>
    <p:sldId id="274" r:id="rId15"/>
    <p:sldId id="275" r:id="rId16"/>
    <p:sldId id="276" r:id="rId17"/>
    <p:sldId id="277" r:id="rId18"/>
    <p:sldId id="278" r:id="rId19"/>
  </p:sldIdLst>
  <p:sldSz cx="9144000" cy="5143500" type="screen16x9"/>
  <p:notesSz cx="6858000" cy="9144000"/>
  <p:embeddedFontLst>
    <p:embeddedFont>
      <p:font typeface="Libre Baskerville" charset="0"/>
      <p:regular r:id="rId21"/>
      <p:bold r:id="rId22"/>
      <p:italic r:id="rId23"/>
    </p:embeddedFont>
    <p:embeddedFont>
      <p:font typeface="Montserrat" charset="0"/>
      <p:regular r:id="rId24"/>
      <p:bold r:id="rId25"/>
      <p:italic r:id="rId26"/>
      <p:boldItalic r:id="rId27"/>
    </p:embeddedFont>
    <p:embeddedFont>
      <p:font typeface="Lato" charset="0"/>
      <p:regular r:id="rId28"/>
      <p:bold r:id="rId29"/>
      <p:italic r:id="rId30"/>
      <p:boldItalic r:id="rId31"/>
    </p:embeddedFont>
    <p:embeddedFont>
      <p:font typeface="Roboto"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snapToGrid="0">
      <p:cViewPr varScale="1">
        <p:scale>
          <a:sx n="118" d="100"/>
          <a:sy n="118" d="100"/>
        </p:scale>
        <p:origin x="-418" y="-67"/>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5" name="Google Shape;255;p1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1" name="Google Shape;261;p20: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7" name="Google Shape;267;p2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3" name="Google Shape;273;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9" name="Google Shape;279;p23: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274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274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274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 name="Google Shape;16;p2"/>
          <p:cNvSpPr txBox="1">
            <a:spLocks noGrp="1"/>
          </p:cNvSpPr>
          <p:nvPr>
            <p:ph type="ctrTitle"/>
          </p:nvPr>
        </p:nvSpPr>
        <p:spPr>
          <a:xfrm>
            <a:off x="3537150" y="1578400"/>
            <a:ext cx="5017500" cy="1578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transition>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5" name="Google Shape;125;p11"/>
          <p:cNvSpPr txBox="1">
            <a:spLocks noGrp="1"/>
          </p:cNvSpPr>
          <p:nvPr>
            <p:ph type="title" hasCustomPrompt="1"/>
          </p:nvPr>
        </p:nvSpPr>
        <p:spPr>
          <a:xfrm>
            <a:off x="823850" y="1284675"/>
            <a:ext cx="4776000" cy="1300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transition>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transition>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500"/>
            <a:chOff x="4406400" y="0"/>
            <a:chExt cx="4737600" cy="5143500"/>
          </a:xfrm>
        </p:grpSpPr>
        <p:sp>
          <p:nvSpPr>
            <p:cNvPr id="21" name="Google Shape;21;p3"/>
            <p:cNvSpPr/>
            <p:nvPr/>
          </p:nvSpPr>
          <p:spPr>
            <a:xfrm rot="5400000">
              <a:off x="4407900" y="-1500"/>
              <a:ext cx="4734600" cy="4737600"/>
            </a:xfrm>
            <a:prstGeom prst="diagStripe">
              <a:avLst>
                <a:gd name="adj" fmla="val 49469"/>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3"/>
            <p:cNvSpPr/>
            <p:nvPr/>
          </p:nvSpPr>
          <p:spPr>
            <a:xfrm rot="5400000">
              <a:off x="4840825" y="6000"/>
              <a:ext cx="4298700" cy="4286700"/>
            </a:xfrm>
            <a:prstGeom prst="diagStripe">
              <a:avLst>
                <a:gd name="adj" fmla="val 0"/>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3"/>
            <p:cNvSpPr/>
            <p:nvPr/>
          </p:nvSpPr>
          <p:spPr>
            <a:xfrm rot="-5400000">
              <a:off x="5618399" y="1236641"/>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3"/>
            <p:cNvSpPr/>
            <p:nvPr/>
          </p:nvSpPr>
          <p:spPr>
            <a:xfrm flipH="1">
              <a:off x="5849857" y="144407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3"/>
            <p:cNvSpPr/>
            <p:nvPr/>
          </p:nvSpPr>
          <p:spPr>
            <a:xfrm rot="-5400000">
              <a:off x="5987081" y="246974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3"/>
            <p:cNvSpPr/>
            <p:nvPr/>
          </p:nvSpPr>
          <p:spPr>
            <a:xfrm flipH="1">
              <a:off x="6222115" y="2677179"/>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3"/>
            <p:cNvSpPr/>
            <p:nvPr/>
          </p:nvSpPr>
          <p:spPr>
            <a:xfrm rot="-5400000">
              <a:off x="6675341" y="1862244"/>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3"/>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3"/>
            <p:cNvSpPr/>
            <p:nvPr/>
          </p:nvSpPr>
          <p:spPr>
            <a:xfrm rot="-5400000">
              <a:off x="6861141" y="247808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3"/>
            <p:cNvSpPr/>
            <p:nvPr/>
          </p:nvSpPr>
          <p:spPr>
            <a:xfrm flipH="1">
              <a:off x="7965266" y="2693191"/>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3"/>
            <p:cNvSpPr/>
            <p:nvPr/>
          </p:nvSpPr>
          <p:spPr>
            <a:xfrm flipH="1">
              <a:off x="8145082" y="330903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3"/>
            <p:cNvSpPr/>
            <p:nvPr/>
          </p:nvSpPr>
          <p:spPr>
            <a:xfrm rot="-5400000">
              <a:off x="7047599" y="309534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3"/>
            <p:cNvSpPr/>
            <p:nvPr/>
          </p:nvSpPr>
          <p:spPr>
            <a:xfrm flipH="1">
              <a:off x="7276649" y="3302781"/>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3"/>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3"/>
            <p:cNvSpPr/>
            <p:nvPr/>
          </p:nvSpPr>
          <p:spPr>
            <a:xfrm flipH="1">
              <a:off x="7462448" y="391862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3"/>
            <p:cNvSpPr/>
            <p:nvPr/>
          </p:nvSpPr>
          <p:spPr>
            <a:xfrm rot="-5400000">
              <a:off x="8102491" y="371885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
            <p:cNvSpPr/>
            <p:nvPr/>
          </p:nvSpPr>
          <p:spPr>
            <a:xfrm flipH="1">
              <a:off x="8334533" y="3926292"/>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3"/>
            <p:cNvSpPr/>
            <p:nvPr/>
          </p:nvSpPr>
          <p:spPr>
            <a:xfrm rot="-5400000">
              <a:off x="8288290" y="433470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9" name="Google Shape;39;p3"/>
          <p:cNvSpPr txBox="1">
            <a:spLocks noGrp="1"/>
          </p:cNvSpPr>
          <p:nvPr>
            <p:ph type="title"/>
          </p:nvPr>
        </p:nvSpPr>
        <p:spPr>
          <a:xfrm>
            <a:off x="823850" y="866775"/>
            <a:ext cx="4587000" cy="3521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transition>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8"/>
            <a:chOff x="0" y="381001"/>
            <a:chExt cx="1037850" cy="1016288"/>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5" name="Google Shape;45;p4"/>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transition>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8"/>
            <a:chOff x="0" y="381001"/>
            <a:chExt cx="1037850" cy="1016288"/>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2" name="Google Shape;52;p5"/>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53" name="Google Shape;53;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transition>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4"/>
        <p:cNvGrpSpPr/>
        <p:nvPr/>
      </p:nvGrpSpPr>
      <p:grpSpPr>
        <a:xfrm>
          <a:off x="0" y="0"/>
          <a:ext cx="0" cy="0"/>
          <a:chOff x="0" y="0"/>
          <a:chExt cx="0" cy="0"/>
        </a:xfrm>
      </p:grpSpPr>
      <p:grpSp>
        <p:nvGrpSpPr>
          <p:cNvPr id="55" name="Google Shape;55;p6"/>
          <p:cNvGrpSpPr/>
          <p:nvPr/>
        </p:nvGrpSpPr>
        <p:grpSpPr>
          <a:xfrm>
            <a:off x="4406400" y="0"/>
            <a:ext cx="4737600" cy="5143065"/>
            <a:chOff x="4406400" y="0"/>
            <a:chExt cx="4737600" cy="5143065"/>
          </a:xfrm>
        </p:grpSpPr>
        <p:sp>
          <p:nvSpPr>
            <p:cNvPr id="56" name="Google Shape;56;p6"/>
            <p:cNvSpPr/>
            <p:nvPr/>
          </p:nvSpPr>
          <p:spPr>
            <a:xfrm rot="5400000">
              <a:off x="4408200" y="-1800"/>
              <a:ext cx="4734000" cy="4737600"/>
            </a:xfrm>
            <a:prstGeom prst="diagStripe">
              <a:avLst>
                <a:gd name="adj" fmla="val 49469"/>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6"/>
            <p:cNvSpPr/>
            <p:nvPr/>
          </p:nvSpPr>
          <p:spPr>
            <a:xfrm rot="5400000">
              <a:off x="4841125" y="5700"/>
              <a:ext cx="4298100" cy="4286700"/>
            </a:xfrm>
            <a:prstGeom prst="diagStripe">
              <a:avLst>
                <a:gd name="adj" fmla="val 0"/>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6"/>
            <p:cNvSpPr/>
            <p:nvPr/>
          </p:nvSpPr>
          <p:spPr>
            <a:xfrm rot="-5400000">
              <a:off x="5618399" y="123646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6"/>
            <p:cNvSpPr/>
            <p:nvPr/>
          </p:nvSpPr>
          <p:spPr>
            <a:xfrm flipH="1">
              <a:off x="5849857" y="144395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6"/>
            <p:cNvSpPr/>
            <p:nvPr/>
          </p:nvSpPr>
          <p:spPr>
            <a:xfrm rot="-5400000">
              <a:off x="5987081" y="24694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6"/>
            <p:cNvSpPr/>
            <p:nvPr/>
          </p:nvSpPr>
          <p:spPr>
            <a:xfrm flipH="1">
              <a:off x="6222115" y="267695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6"/>
            <p:cNvSpPr/>
            <p:nvPr/>
          </p:nvSpPr>
          <p:spPr>
            <a:xfrm rot="-5400000">
              <a:off x="6675341" y="186201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6"/>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6"/>
            <p:cNvSpPr/>
            <p:nvPr/>
          </p:nvSpPr>
          <p:spPr>
            <a:xfrm rot="-5400000">
              <a:off x="6861141" y="247781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6"/>
            <p:cNvSpPr/>
            <p:nvPr/>
          </p:nvSpPr>
          <p:spPr>
            <a:xfrm flipH="1">
              <a:off x="7965266" y="269296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6"/>
            <p:cNvSpPr/>
            <p:nvPr/>
          </p:nvSpPr>
          <p:spPr>
            <a:xfrm flipH="1">
              <a:off x="8145082" y="330875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6"/>
            <p:cNvSpPr/>
            <p:nvPr/>
          </p:nvSpPr>
          <p:spPr>
            <a:xfrm rot="-5400000">
              <a:off x="7047599" y="309501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6"/>
            <p:cNvSpPr/>
            <p:nvPr/>
          </p:nvSpPr>
          <p:spPr>
            <a:xfrm flipH="1">
              <a:off x="7276649" y="3302502"/>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6"/>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6"/>
            <p:cNvSpPr/>
            <p:nvPr/>
          </p:nvSpPr>
          <p:spPr>
            <a:xfrm flipH="1">
              <a:off x="7462448" y="3918294"/>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6"/>
            <p:cNvSpPr/>
            <p:nvPr/>
          </p:nvSpPr>
          <p:spPr>
            <a:xfrm rot="-5400000">
              <a:off x="8102491" y="371847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6"/>
            <p:cNvSpPr/>
            <p:nvPr/>
          </p:nvSpPr>
          <p:spPr>
            <a:xfrm flipH="1">
              <a:off x="8334533" y="392596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6"/>
            <p:cNvSpPr/>
            <p:nvPr/>
          </p:nvSpPr>
          <p:spPr>
            <a:xfrm rot="-5400000">
              <a:off x="8288290" y="43342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4" name="Google Shape;74;p6"/>
          <p:cNvSpPr txBox="1">
            <a:spLocks noGrp="1"/>
          </p:cNvSpPr>
          <p:nvPr>
            <p:ph type="title"/>
          </p:nvPr>
        </p:nvSpPr>
        <p:spPr>
          <a:xfrm>
            <a:off x="823850" y="2053000"/>
            <a:ext cx="4587000" cy="1148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5" name="Google Shape;75;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transition>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6"/>
        <p:cNvGrpSpPr/>
        <p:nvPr/>
      </p:nvGrpSpPr>
      <p:grpSpPr>
        <a:xfrm>
          <a:off x="0" y="0"/>
          <a:ext cx="0" cy="0"/>
          <a:chOff x="0" y="0"/>
          <a:chExt cx="0" cy="0"/>
        </a:xfrm>
      </p:grpSpPr>
      <p:grpSp>
        <p:nvGrpSpPr>
          <p:cNvPr id="77" name="Google Shape;77;p7"/>
          <p:cNvGrpSpPr/>
          <p:nvPr/>
        </p:nvGrpSpPr>
        <p:grpSpPr>
          <a:xfrm>
            <a:off x="0" y="381001"/>
            <a:ext cx="1037850" cy="1016288"/>
            <a:chOff x="0" y="381001"/>
            <a:chExt cx="1037850" cy="1016288"/>
          </a:xfrm>
        </p:grpSpPr>
        <p:sp>
          <p:nvSpPr>
            <p:cNvPr id="78" name="Google Shape;78;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0" name="Google Shape;80;p7"/>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81" name="Google Shape;81;p7"/>
          <p:cNvSpPr txBox="1">
            <a:spLocks noGrp="1"/>
          </p:cNvSpPr>
          <p:nvPr>
            <p:ph type="body" idx="1"/>
          </p:nvPr>
        </p:nvSpPr>
        <p:spPr>
          <a:xfrm>
            <a:off x="1297500" y="1567550"/>
            <a:ext cx="3403200" cy="29112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82" name="Google Shape;82;p7"/>
          <p:cNvSpPr txBox="1">
            <a:spLocks noGrp="1"/>
          </p:cNvSpPr>
          <p:nvPr>
            <p:ph type="body" idx="2"/>
          </p:nvPr>
        </p:nvSpPr>
        <p:spPr>
          <a:xfrm>
            <a:off x="4933221" y="1567550"/>
            <a:ext cx="3403200" cy="29112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83" name="Google Shape;83;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transition>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4"/>
        <p:cNvGrpSpPr/>
        <p:nvPr/>
      </p:nvGrpSpPr>
      <p:grpSpPr>
        <a:xfrm>
          <a:off x="0" y="0"/>
          <a:ext cx="0" cy="0"/>
          <a:chOff x="0" y="0"/>
          <a:chExt cx="0" cy="0"/>
        </a:xfrm>
      </p:grpSpPr>
      <p:grpSp>
        <p:nvGrpSpPr>
          <p:cNvPr id="85" name="Google Shape;85;p8"/>
          <p:cNvGrpSpPr/>
          <p:nvPr/>
        </p:nvGrpSpPr>
        <p:grpSpPr>
          <a:xfrm>
            <a:off x="0" y="381001"/>
            <a:ext cx="1037850" cy="1016288"/>
            <a:chOff x="0" y="381001"/>
            <a:chExt cx="1037850" cy="1016288"/>
          </a:xfrm>
        </p:grpSpPr>
        <p:sp>
          <p:nvSpPr>
            <p:cNvPr id="86" name="Google Shape;86;p8"/>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8"/>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8" name="Google Shape;88;p8"/>
          <p:cNvSpPr txBox="1">
            <a:spLocks noGrp="1"/>
          </p:cNvSpPr>
          <p:nvPr>
            <p:ph type="title"/>
          </p:nvPr>
        </p:nvSpPr>
        <p:spPr>
          <a:xfrm>
            <a:off x="1297500" y="393750"/>
            <a:ext cx="3798900" cy="1493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89" name="Google Shape;89;p8"/>
          <p:cNvSpPr txBox="1">
            <a:spLocks noGrp="1"/>
          </p:cNvSpPr>
          <p:nvPr>
            <p:ph type="body" idx="1"/>
          </p:nvPr>
        </p:nvSpPr>
        <p:spPr>
          <a:xfrm>
            <a:off x="1297500" y="1972550"/>
            <a:ext cx="3798900" cy="24159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transition>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8"/>
            <a:chOff x="0" y="381001"/>
            <a:chExt cx="1037850" cy="1016288"/>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5" name="Google Shape;95;p9"/>
          <p:cNvSpPr txBox="1">
            <a:spLocks noGrp="1"/>
          </p:cNvSpPr>
          <p:nvPr>
            <p:ph type="title"/>
          </p:nvPr>
        </p:nvSpPr>
        <p:spPr>
          <a:xfrm>
            <a:off x="1297500" y="1658325"/>
            <a:ext cx="3036300" cy="1751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transition>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41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41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3" name="Google Shape;103;p10"/>
          <p:cNvSpPr txBox="1">
            <a:spLocks noGrp="1"/>
          </p:cNvSpPr>
          <p:nvPr>
            <p:ph type="body" idx="1"/>
          </p:nvPr>
        </p:nvSpPr>
        <p:spPr>
          <a:xfrm>
            <a:off x="812725" y="4305375"/>
            <a:ext cx="6936000" cy="523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transition>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1600"/>
              </a:spcBef>
              <a:spcAft>
                <a:spcPts val="160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cover/>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ieeexplore.ieee.org/document/8356384" TargetMode="External"/><Relationship Id="rId7" Type="http://schemas.openxmlformats.org/officeDocument/2006/relationships/hyperlink" Target="https://www.tifr.res.in/~sanyal/papers/Multifactor%20Secure%20Authentication.pdf"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hyperlink" Target="https://patentimages.storage.googleapis.com/72/48/2b/771c690320fa7b/US20050143051A1.pdf" TargetMode="External"/><Relationship Id="rId5" Type="http://schemas.openxmlformats.org/officeDocument/2006/relationships/hyperlink" Target="https://ieeexplore.ieee.org/stamp/stamp.jsp?tp=&amp;arnumber=8701353" TargetMode="External"/><Relationship Id="rId4" Type="http://schemas.openxmlformats.org/officeDocument/2006/relationships/hyperlink" Target="https://ieeexplore.ieee.org/document/5069395"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computerresearch.org/index.php/computer/article/view/272/272"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hyperlink" Target="https://ieeexplore.ieee.org/abstract/document/8255200" TargetMode="External"/><Relationship Id="rId5" Type="http://schemas.openxmlformats.org/officeDocument/2006/relationships/hyperlink" Target="https://ieeexplore.ieee.org/document/8356383" TargetMode="External"/><Relationship Id="rId4" Type="http://schemas.openxmlformats.org/officeDocument/2006/relationships/hyperlink" Target="https://patentimages.storage.googleapis.com/a3/05/ed/e476c9ce65dc6e/US20130124364A1.pdf"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8377" y="74704"/>
            <a:ext cx="8913600" cy="28119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SzPts val="4000"/>
              <a:buNone/>
            </a:pPr>
            <a:endParaRPr sz="2100">
              <a:solidFill>
                <a:srgbClr val="FFFFFF"/>
              </a:solidFill>
              <a:latin typeface="Times New Roman"/>
              <a:ea typeface="Times New Roman"/>
              <a:cs typeface="Times New Roman"/>
              <a:sym typeface="Times New Roman"/>
            </a:endParaRPr>
          </a:p>
          <a:p>
            <a:pPr marL="0" lvl="0" indent="0" algn="l" rtl="0">
              <a:lnSpc>
                <a:spcPct val="90000"/>
              </a:lnSpc>
              <a:spcBef>
                <a:spcPts val="600"/>
              </a:spcBef>
              <a:spcAft>
                <a:spcPts val="0"/>
              </a:spcAft>
              <a:buSzPts val="4000"/>
              <a:buNone/>
            </a:pPr>
            <a:endParaRPr sz="2100">
              <a:solidFill>
                <a:srgbClr val="FFFFFF"/>
              </a:solidFill>
              <a:latin typeface="Times New Roman"/>
              <a:ea typeface="Times New Roman"/>
              <a:cs typeface="Times New Roman"/>
              <a:sym typeface="Times New Roman"/>
            </a:endParaRPr>
          </a:p>
          <a:p>
            <a:pPr marL="0" lvl="0" indent="0" algn="l" rtl="0">
              <a:lnSpc>
                <a:spcPct val="90000"/>
              </a:lnSpc>
              <a:spcBef>
                <a:spcPts val="600"/>
              </a:spcBef>
              <a:spcAft>
                <a:spcPts val="0"/>
              </a:spcAft>
              <a:buSzPts val="4000"/>
              <a:buNone/>
            </a:pPr>
            <a:r>
              <a:rPr lang="en-IN" sz="1600" dirty="0">
                <a:solidFill>
                  <a:srgbClr val="FFFFFF"/>
                </a:solidFill>
                <a:latin typeface="Times New Roman"/>
                <a:ea typeface="Times New Roman"/>
                <a:cs typeface="Times New Roman"/>
                <a:sym typeface="Times New Roman"/>
              </a:rPr>
              <a:t/>
            </a:r>
            <a:br>
              <a:rPr lang="en-IN" sz="1600" dirty="0">
                <a:solidFill>
                  <a:srgbClr val="FFFFFF"/>
                </a:solidFill>
                <a:latin typeface="Times New Roman"/>
                <a:ea typeface="Times New Roman"/>
                <a:cs typeface="Times New Roman"/>
                <a:sym typeface="Times New Roman"/>
              </a:rPr>
            </a:br>
            <a:r>
              <a:rPr lang="en-IN" sz="1600" dirty="0">
                <a:solidFill>
                  <a:srgbClr val="FFFFFF"/>
                </a:solidFill>
                <a:latin typeface="Times New Roman"/>
                <a:ea typeface="Times New Roman"/>
                <a:cs typeface="Times New Roman"/>
                <a:sym typeface="Times New Roman"/>
              </a:rPr>
              <a:t>			</a:t>
            </a:r>
            <a:endParaRPr sz="1600">
              <a:solidFill>
                <a:srgbClr val="FFFFFF"/>
              </a:solidFill>
              <a:latin typeface="Times New Roman"/>
              <a:ea typeface="Times New Roman"/>
              <a:cs typeface="Times New Roman"/>
              <a:sym typeface="Times New Roman"/>
            </a:endParaRPr>
          </a:p>
          <a:p>
            <a:pPr marL="0" lvl="0" indent="0" algn="l" rtl="0">
              <a:lnSpc>
                <a:spcPct val="90000"/>
              </a:lnSpc>
              <a:spcBef>
                <a:spcPts val="600"/>
              </a:spcBef>
              <a:spcAft>
                <a:spcPts val="0"/>
              </a:spcAft>
              <a:buSzPts val="4000"/>
              <a:buNone/>
            </a:pPr>
            <a:endParaRPr sz="2100" b="1">
              <a:solidFill>
                <a:srgbClr val="FFFFFF"/>
              </a:solidFill>
              <a:latin typeface="Times New Roman"/>
              <a:ea typeface="Times New Roman"/>
              <a:cs typeface="Times New Roman"/>
              <a:sym typeface="Times New Roman"/>
            </a:endParaRPr>
          </a:p>
          <a:p>
            <a:pPr marL="457200" lvl="0" indent="457200" algn="ctr" rtl="0">
              <a:lnSpc>
                <a:spcPct val="100000"/>
              </a:lnSpc>
              <a:spcBef>
                <a:spcPts val="600"/>
              </a:spcBef>
              <a:spcAft>
                <a:spcPts val="0"/>
              </a:spcAft>
              <a:buSzPts val="4000"/>
              <a:buNone/>
            </a:pPr>
            <a:r>
              <a:rPr lang="en-IN" sz="2100" b="1" dirty="0">
                <a:solidFill>
                  <a:srgbClr val="FFFFFF"/>
                </a:solidFill>
                <a:latin typeface="Times New Roman"/>
                <a:ea typeface="Libre Baskerville"/>
                <a:cs typeface="Times New Roman"/>
                <a:sym typeface="Times New Roman"/>
              </a:rPr>
              <a:t> </a:t>
            </a:r>
            <a:r>
              <a:rPr lang="en-IN" sz="2100" b="1" dirty="0" smtClean="0">
                <a:solidFill>
                  <a:srgbClr val="FFFFFF"/>
                </a:solidFill>
                <a:latin typeface="Times New Roman"/>
                <a:ea typeface="Libre Baskerville"/>
                <a:cs typeface="Times New Roman"/>
                <a:sym typeface="Times New Roman"/>
              </a:rPr>
              <a:t>  </a:t>
            </a:r>
            <a:r>
              <a:rPr lang="en-IN" sz="2000" b="1" dirty="0" smtClean="0">
                <a:solidFill>
                  <a:srgbClr val="FFFFFF"/>
                </a:solidFill>
                <a:latin typeface="Libre Baskerville"/>
                <a:ea typeface="Libre Baskerville"/>
                <a:cs typeface="Libre Baskerville"/>
                <a:sym typeface="Libre Baskerville"/>
              </a:rPr>
              <a:t>A </a:t>
            </a:r>
            <a:r>
              <a:rPr lang="en-IN" sz="2000" b="1" dirty="0">
                <a:solidFill>
                  <a:srgbClr val="FFFFFF"/>
                </a:solidFill>
                <a:latin typeface="Libre Baskerville"/>
                <a:ea typeface="Libre Baskerville"/>
                <a:cs typeface="Libre Baskerville"/>
                <a:sym typeface="Libre Baskerville"/>
              </a:rPr>
              <a:t>Multi-factor Security Protocol for </a:t>
            </a:r>
            <a:endParaRPr sz="2000" b="1">
              <a:solidFill>
                <a:srgbClr val="FFFFFF"/>
              </a:solidFill>
              <a:latin typeface="Libre Baskerville"/>
              <a:ea typeface="Libre Baskerville"/>
              <a:cs typeface="Libre Baskerville"/>
              <a:sym typeface="Libre Baskerville"/>
            </a:endParaRPr>
          </a:p>
          <a:p>
            <a:pPr marL="914400" lvl="0" indent="457200" algn="l" rtl="0">
              <a:lnSpc>
                <a:spcPct val="100000"/>
              </a:lnSpc>
              <a:spcBef>
                <a:spcPts val="600"/>
              </a:spcBef>
              <a:spcAft>
                <a:spcPts val="0"/>
              </a:spcAft>
              <a:buSzPts val="4000"/>
              <a:buNone/>
            </a:pPr>
            <a:r>
              <a:rPr lang="en-IN" sz="2000" b="1" dirty="0">
                <a:latin typeface="Libre Baskerville"/>
                <a:ea typeface="Libre Baskerville"/>
                <a:cs typeface="Libre Baskerville"/>
                <a:sym typeface="Libre Baskerville"/>
              </a:rPr>
              <a:t>                 </a:t>
            </a:r>
            <a:r>
              <a:rPr lang="en-IN" sz="2000" b="1" dirty="0" smtClean="0">
                <a:latin typeface="Libre Baskerville"/>
                <a:ea typeface="Libre Baskerville"/>
                <a:cs typeface="Libre Baskerville"/>
                <a:sym typeface="Libre Baskerville"/>
              </a:rPr>
              <a:t>Wireless</a:t>
            </a:r>
            <a:r>
              <a:rPr lang="en-IN" sz="2000" b="1" dirty="0" smtClean="0">
                <a:solidFill>
                  <a:srgbClr val="FFFFFF"/>
                </a:solidFill>
                <a:latin typeface="Libre Baskerville"/>
                <a:ea typeface="Libre Baskerville"/>
                <a:cs typeface="Libre Baskerville"/>
                <a:sym typeface="Libre Baskerville"/>
              </a:rPr>
              <a:t> </a:t>
            </a:r>
            <a:r>
              <a:rPr lang="en-IN" sz="2000" b="1" dirty="0">
                <a:solidFill>
                  <a:srgbClr val="FFFFFF"/>
                </a:solidFill>
                <a:latin typeface="Libre Baskerville"/>
                <a:ea typeface="Libre Baskerville"/>
                <a:cs typeface="Libre Baskerville"/>
                <a:sym typeface="Libre Baskerville"/>
              </a:rPr>
              <a:t>Payment-Secure Web </a:t>
            </a:r>
            <a:endParaRPr sz="2000" b="1">
              <a:solidFill>
                <a:srgbClr val="FFFFFF"/>
              </a:solidFill>
              <a:latin typeface="Libre Baskerville"/>
              <a:ea typeface="Libre Baskerville"/>
              <a:cs typeface="Libre Baskerville"/>
              <a:sym typeface="Libre Baskerville"/>
            </a:endParaRPr>
          </a:p>
          <a:p>
            <a:pPr marL="457200" lvl="0" indent="457200" algn="ctr" rtl="0">
              <a:lnSpc>
                <a:spcPct val="100000"/>
              </a:lnSpc>
              <a:spcBef>
                <a:spcPts val="600"/>
              </a:spcBef>
              <a:spcAft>
                <a:spcPts val="0"/>
              </a:spcAft>
              <a:buSzPts val="4000"/>
              <a:buNone/>
            </a:pPr>
            <a:r>
              <a:rPr lang="en-IN" sz="2000" b="1" dirty="0">
                <a:solidFill>
                  <a:srgbClr val="FFFFFF"/>
                </a:solidFill>
                <a:latin typeface="Libre Baskerville"/>
                <a:ea typeface="Libre Baskerville"/>
                <a:cs typeface="Libre Baskerville"/>
                <a:sym typeface="Libre Baskerville"/>
              </a:rPr>
              <a:t>      </a:t>
            </a:r>
            <a:r>
              <a:rPr lang="en-IN" sz="2000" b="1" dirty="0" smtClean="0">
                <a:solidFill>
                  <a:srgbClr val="FFFFFF"/>
                </a:solidFill>
                <a:latin typeface="Libre Baskerville"/>
                <a:ea typeface="Libre Baskerville"/>
                <a:cs typeface="Libre Baskerville"/>
                <a:sym typeface="Libre Baskerville"/>
              </a:rPr>
              <a:t>Authentication </a:t>
            </a:r>
            <a:r>
              <a:rPr lang="en-IN" sz="2000" b="1" dirty="0">
                <a:solidFill>
                  <a:srgbClr val="FFFFFF"/>
                </a:solidFill>
                <a:latin typeface="Libre Baskerville"/>
                <a:ea typeface="Libre Baskerville"/>
                <a:cs typeface="Libre Baskerville"/>
                <a:sym typeface="Libre Baskerville"/>
              </a:rPr>
              <a:t>using Mobile Devices</a:t>
            </a:r>
            <a:endParaRPr sz="2000" b="1">
              <a:solidFill>
                <a:srgbClr val="FFFFFF"/>
              </a:solidFill>
              <a:latin typeface="Libre Baskerville"/>
              <a:ea typeface="Libre Baskerville"/>
              <a:cs typeface="Libre Baskerville"/>
              <a:sym typeface="Libre Baskerville"/>
            </a:endParaRPr>
          </a:p>
          <a:p>
            <a:pPr marL="0" lvl="0" indent="0" algn="l" rtl="0">
              <a:lnSpc>
                <a:spcPct val="100000"/>
              </a:lnSpc>
              <a:spcBef>
                <a:spcPts val="600"/>
              </a:spcBef>
              <a:spcAft>
                <a:spcPts val="0"/>
              </a:spcAft>
              <a:buSzPts val="4000"/>
              <a:buNone/>
            </a:pPr>
            <a:endParaRPr sz="3500">
              <a:solidFill>
                <a:srgbClr val="FFFFFF"/>
              </a:solidFill>
              <a:latin typeface="Times New Roman"/>
              <a:ea typeface="Times New Roman"/>
              <a:cs typeface="Times New Roman"/>
              <a:sym typeface="Times New Roman"/>
            </a:endParaRPr>
          </a:p>
        </p:txBody>
      </p:sp>
      <p:sp>
        <p:nvSpPr>
          <p:cNvPr id="135" name="Google Shape;135;p13"/>
          <p:cNvSpPr txBox="1">
            <a:spLocks noGrp="1"/>
          </p:cNvSpPr>
          <p:nvPr>
            <p:ph type="subTitle" idx="1"/>
          </p:nvPr>
        </p:nvSpPr>
        <p:spPr>
          <a:xfrm>
            <a:off x="5673300" y="3416161"/>
            <a:ext cx="3470700" cy="50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1600"/>
              </a:spcBef>
              <a:spcAft>
                <a:spcPts val="0"/>
              </a:spcAft>
              <a:buSzPts val="1300"/>
              <a:buNone/>
            </a:pPr>
            <a:endParaRPr/>
          </a:p>
        </p:txBody>
      </p:sp>
    </p:spTree>
  </p:cSld>
  <p:clrMapOvr>
    <a:masterClrMapping/>
  </p:clrMapOvr>
  <p:transition>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4"/>
                                        </p:tgtEl>
                                        <p:attrNameLst>
                                          <p:attrName>style.visibility</p:attrName>
                                        </p:attrNameLst>
                                      </p:cBhvr>
                                      <p:to>
                                        <p:strVal val="visible"/>
                                      </p:to>
                                    </p:set>
                                    <p:animEffect transition="in" filter="wipe(down)">
                                      <p:cBhvr>
                                        <p:cTn id="7" dur="50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91"/>
        <p:cNvGrpSpPr/>
        <p:nvPr/>
      </p:nvGrpSpPr>
      <p:grpSpPr>
        <a:xfrm>
          <a:off x="0" y="0"/>
          <a:ext cx="0" cy="0"/>
          <a:chOff x="0" y="0"/>
          <a:chExt cx="0" cy="0"/>
        </a:xfrm>
      </p:grpSpPr>
      <p:sp>
        <p:nvSpPr>
          <p:cNvPr id="192" name="Google Shape;192;p22"/>
          <p:cNvSpPr txBox="1">
            <a:spLocks noGrp="1"/>
          </p:cNvSpPr>
          <p:nvPr>
            <p:ph type="title"/>
          </p:nvPr>
        </p:nvSpPr>
        <p:spPr>
          <a:xfrm>
            <a:off x="444977" y="276871"/>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IN" dirty="0">
                <a:latin typeface="Times New Roman"/>
                <a:ea typeface="Times New Roman"/>
                <a:cs typeface="Times New Roman"/>
                <a:sym typeface="Times New Roman"/>
              </a:rPr>
              <a:t>Division of Modules</a:t>
            </a:r>
            <a:endParaRPr>
              <a:latin typeface="Times New Roman"/>
              <a:ea typeface="Times New Roman"/>
              <a:cs typeface="Times New Roman"/>
              <a:sym typeface="Times New Roman"/>
            </a:endParaRPr>
          </a:p>
          <a:p>
            <a:pPr marL="0" lvl="0" indent="0" algn="l" rtl="0">
              <a:lnSpc>
                <a:spcPct val="100000"/>
              </a:lnSpc>
              <a:spcBef>
                <a:spcPts val="0"/>
              </a:spcBef>
              <a:spcAft>
                <a:spcPts val="0"/>
              </a:spcAft>
              <a:buSzPts val="2400"/>
              <a:buNone/>
            </a:pPr>
            <a:endParaRPr>
              <a:latin typeface="Times New Roman"/>
              <a:ea typeface="Times New Roman"/>
              <a:cs typeface="Times New Roman"/>
              <a:sym typeface="Times New Roman"/>
            </a:endParaRPr>
          </a:p>
          <a:p>
            <a:pPr marL="0" lvl="0" indent="0" algn="l" rtl="0">
              <a:lnSpc>
                <a:spcPct val="100000"/>
              </a:lnSpc>
              <a:spcBef>
                <a:spcPts val="0"/>
              </a:spcBef>
              <a:spcAft>
                <a:spcPts val="0"/>
              </a:spcAft>
              <a:buSzPts val="2400"/>
              <a:buNone/>
            </a:pPr>
            <a:endParaRPr>
              <a:latin typeface="Times New Roman"/>
              <a:ea typeface="Times New Roman"/>
              <a:cs typeface="Times New Roman"/>
              <a:sym typeface="Times New Roman"/>
            </a:endParaRPr>
          </a:p>
        </p:txBody>
      </p:sp>
      <p:grpSp>
        <p:nvGrpSpPr>
          <p:cNvPr id="193" name="Google Shape;193;p22"/>
          <p:cNvGrpSpPr/>
          <p:nvPr/>
        </p:nvGrpSpPr>
        <p:grpSpPr>
          <a:xfrm>
            <a:off x="0" y="1660664"/>
            <a:ext cx="2726700" cy="3482836"/>
            <a:chOff x="0" y="1189989"/>
            <a:chExt cx="2726700" cy="3482836"/>
          </a:xfrm>
        </p:grpSpPr>
        <p:sp>
          <p:nvSpPr>
            <p:cNvPr id="194" name="Google Shape;194;p22"/>
            <p:cNvSpPr/>
            <p:nvPr/>
          </p:nvSpPr>
          <p:spPr>
            <a:xfrm>
              <a:off x="0" y="1189989"/>
              <a:ext cx="2726700" cy="669000"/>
            </a:xfrm>
            <a:prstGeom prst="homePlate">
              <a:avLst>
                <a:gd name="adj" fmla="val 50000"/>
              </a:avLst>
            </a:prstGeom>
            <a:solidFill>
              <a:srgbClr val="2F2F2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rgbClr val="FFFFFF"/>
                  </a:solidFill>
                  <a:latin typeface="Roboto"/>
                  <a:ea typeface="Roboto"/>
                  <a:cs typeface="Roboto"/>
                  <a:sym typeface="Roboto"/>
                </a:rPr>
                <a:t>Module 1</a:t>
              </a:r>
              <a:endParaRPr>
                <a:solidFill>
                  <a:srgbClr val="FFFFFF"/>
                </a:solidFill>
                <a:latin typeface="Roboto"/>
                <a:ea typeface="Roboto"/>
                <a:cs typeface="Roboto"/>
                <a:sym typeface="Roboto"/>
              </a:endParaRPr>
            </a:p>
          </p:txBody>
        </p:sp>
        <p:sp>
          <p:nvSpPr>
            <p:cNvPr id="195" name="Google Shape;195;p22"/>
            <p:cNvSpPr txBox="1"/>
            <p:nvPr/>
          </p:nvSpPr>
          <p:spPr>
            <a:xfrm>
              <a:off x="410850" y="2057125"/>
              <a:ext cx="19050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IN">
                  <a:solidFill>
                    <a:schemeClr val="lt1"/>
                  </a:solidFill>
                  <a:latin typeface="Times New Roman"/>
                  <a:ea typeface="Times New Roman"/>
                  <a:cs typeface="Times New Roman"/>
                  <a:sym typeface="Times New Roman"/>
                </a:rPr>
                <a:t>Introduction to Factors of Authentication and Existing System</a:t>
              </a:r>
              <a:r>
                <a:rPr lang="en-IN" sz="1200">
                  <a:latin typeface="Roboto"/>
                  <a:ea typeface="Roboto"/>
                  <a:cs typeface="Roboto"/>
                  <a:sym typeface="Roboto"/>
                </a:rPr>
                <a:t>.</a:t>
              </a:r>
              <a:endParaRPr sz="1200">
                <a:latin typeface="Roboto"/>
                <a:ea typeface="Roboto"/>
                <a:cs typeface="Roboto"/>
                <a:sym typeface="Roboto"/>
              </a:endParaRPr>
            </a:p>
          </p:txBody>
        </p:sp>
      </p:grpSp>
      <p:grpSp>
        <p:nvGrpSpPr>
          <p:cNvPr id="196" name="Google Shape;196;p22"/>
          <p:cNvGrpSpPr/>
          <p:nvPr/>
        </p:nvGrpSpPr>
        <p:grpSpPr>
          <a:xfrm>
            <a:off x="2235925" y="1667325"/>
            <a:ext cx="2541300" cy="3476175"/>
            <a:chOff x="2235925" y="1196650"/>
            <a:chExt cx="2541300" cy="3476175"/>
          </a:xfrm>
        </p:grpSpPr>
        <p:sp>
          <p:nvSpPr>
            <p:cNvPr id="197" name="Google Shape;197;p22"/>
            <p:cNvSpPr/>
            <p:nvPr/>
          </p:nvSpPr>
          <p:spPr>
            <a:xfrm>
              <a:off x="2235925" y="1196650"/>
              <a:ext cx="2541300" cy="669000"/>
            </a:xfrm>
            <a:prstGeom prst="chevron">
              <a:avLst>
                <a:gd name="adj" fmla="val 50000"/>
              </a:avLst>
            </a:prstGeom>
            <a:solidFill>
              <a:srgbClr val="3D3D3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rgbClr val="FFFFFF"/>
                  </a:solidFill>
                  <a:latin typeface="Roboto"/>
                  <a:ea typeface="Roboto"/>
                  <a:cs typeface="Roboto"/>
                  <a:sym typeface="Roboto"/>
                </a:rPr>
                <a:t>Module  2</a:t>
              </a:r>
              <a:endParaRPr>
                <a:solidFill>
                  <a:srgbClr val="FFFFFF"/>
                </a:solidFill>
                <a:latin typeface="Roboto"/>
                <a:ea typeface="Roboto"/>
                <a:cs typeface="Roboto"/>
                <a:sym typeface="Roboto"/>
              </a:endParaRPr>
            </a:p>
          </p:txBody>
        </p:sp>
        <p:sp>
          <p:nvSpPr>
            <p:cNvPr id="198" name="Google Shape;198;p22"/>
            <p:cNvSpPr txBox="1"/>
            <p:nvPr/>
          </p:nvSpPr>
          <p:spPr>
            <a:xfrm>
              <a:off x="2512200" y="2057125"/>
              <a:ext cx="20598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IN" dirty="0">
                  <a:solidFill>
                    <a:schemeClr val="lt1"/>
                  </a:solidFill>
                  <a:latin typeface="Times New Roman"/>
                  <a:ea typeface="Times New Roman"/>
                  <a:cs typeface="Times New Roman"/>
                  <a:sym typeface="Times New Roman"/>
                </a:rPr>
                <a:t>Specification , Transaction flow of the Protocol &amp; Cryptography</a:t>
              </a:r>
              <a:endParaRPr sz="1200">
                <a:latin typeface="Roboto"/>
                <a:ea typeface="Roboto"/>
                <a:cs typeface="Roboto"/>
                <a:sym typeface="Roboto"/>
              </a:endParaRPr>
            </a:p>
          </p:txBody>
        </p:sp>
      </p:grpSp>
      <p:grpSp>
        <p:nvGrpSpPr>
          <p:cNvPr id="199" name="Google Shape;199;p22"/>
          <p:cNvGrpSpPr/>
          <p:nvPr/>
        </p:nvGrpSpPr>
        <p:grpSpPr>
          <a:xfrm>
            <a:off x="4329974" y="1660450"/>
            <a:ext cx="2541300" cy="3483050"/>
            <a:chOff x="4329974" y="1189775"/>
            <a:chExt cx="2541300" cy="3483050"/>
          </a:xfrm>
        </p:grpSpPr>
        <p:sp>
          <p:nvSpPr>
            <p:cNvPr id="200" name="Google Shape;200;p22"/>
            <p:cNvSpPr/>
            <p:nvPr/>
          </p:nvSpPr>
          <p:spPr>
            <a:xfrm>
              <a:off x="4329974" y="1189775"/>
              <a:ext cx="2541300" cy="669000"/>
            </a:xfrm>
            <a:prstGeom prst="chevron">
              <a:avLst>
                <a:gd name="adj" fmla="val 50000"/>
              </a:avLst>
            </a:prstGeom>
            <a:solidFill>
              <a:srgbClr val="41414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a:solidFill>
                    <a:srgbClr val="FFFFFF"/>
                  </a:solidFill>
                  <a:latin typeface="Roboto"/>
                  <a:ea typeface="Roboto"/>
                  <a:cs typeface="Roboto"/>
                  <a:sym typeface="Roboto"/>
                </a:rPr>
                <a:t>Module 3</a:t>
              </a:r>
              <a:endParaRPr>
                <a:solidFill>
                  <a:srgbClr val="FFFFFF"/>
                </a:solidFill>
                <a:latin typeface="Roboto"/>
                <a:ea typeface="Roboto"/>
                <a:cs typeface="Roboto"/>
                <a:sym typeface="Roboto"/>
              </a:endParaRPr>
            </a:p>
          </p:txBody>
        </p:sp>
        <p:sp>
          <p:nvSpPr>
            <p:cNvPr id="201" name="Google Shape;201;p22"/>
            <p:cNvSpPr txBox="1"/>
            <p:nvPr/>
          </p:nvSpPr>
          <p:spPr>
            <a:xfrm>
              <a:off x="4613553" y="2057125"/>
              <a:ext cx="19050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IN">
                  <a:solidFill>
                    <a:schemeClr val="lt1"/>
                  </a:solidFill>
                  <a:latin typeface="Times New Roman"/>
                  <a:ea typeface="Times New Roman"/>
                  <a:cs typeface="Times New Roman"/>
                  <a:sym typeface="Times New Roman"/>
                </a:rPr>
                <a:t>System analysis with various Internet threats &amp; Technology </a:t>
              </a:r>
              <a:r>
                <a:rPr lang="en-IN" sz="1200">
                  <a:latin typeface="Roboto"/>
                  <a:ea typeface="Roboto"/>
                  <a:cs typeface="Roboto"/>
                  <a:sym typeface="Roboto"/>
                </a:rPr>
                <a:t>.</a:t>
              </a:r>
              <a:endParaRPr sz="1200">
                <a:latin typeface="Roboto"/>
                <a:ea typeface="Roboto"/>
                <a:cs typeface="Roboto"/>
                <a:sym typeface="Roboto"/>
              </a:endParaRPr>
            </a:p>
          </p:txBody>
        </p:sp>
      </p:grpSp>
      <p:grpSp>
        <p:nvGrpSpPr>
          <p:cNvPr id="202" name="Google Shape;202;p22"/>
          <p:cNvGrpSpPr/>
          <p:nvPr/>
        </p:nvGrpSpPr>
        <p:grpSpPr>
          <a:xfrm>
            <a:off x="6396739" y="1660450"/>
            <a:ext cx="2541300" cy="3483050"/>
            <a:chOff x="6396739" y="1189775"/>
            <a:chExt cx="2541300" cy="3483050"/>
          </a:xfrm>
        </p:grpSpPr>
        <p:sp>
          <p:nvSpPr>
            <p:cNvPr id="203" name="Google Shape;203;p22"/>
            <p:cNvSpPr/>
            <p:nvPr/>
          </p:nvSpPr>
          <p:spPr>
            <a:xfrm>
              <a:off x="6396739" y="1189775"/>
              <a:ext cx="2541300" cy="669000"/>
            </a:xfrm>
            <a:prstGeom prst="chevron">
              <a:avLst>
                <a:gd name="adj" fmla="val 50000"/>
              </a:avLst>
            </a:prstGeom>
            <a:solidFill>
              <a:srgbClr val="46464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a:solidFill>
                    <a:srgbClr val="FFFFFF"/>
                  </a:solidFill>
                  <a:latin typeface="Roboto"/>
                  <a:ea typeface="Roboto"/>
                  <a:cs typeface="Roboto"/>
                  <a:sym typeface="Roboto"/>
                </a:rPr>
                <a:t>Module 4</a:t>
              </a:r>
              <a:endParaRPr>
                <a:solidFill>
                  <a:srgbClr val="FFFFFF"/>
                </a:solidFill>
                <a:latin typeface="Roboto"/>
                <a:ea typeface="Roboto"/>
                <a:cs typeface="Roboto"/>
                <a:sym typeface="Roboto"/>
              </a:endParaRPr>
            </a:p>
          </p:txBody>
        </p:sp>
        <p:sp>
          <p:nvSpPr>
            <p:cNvPr id="204" name="Google Shape;204;p22"/>
            <p:cNvSpPr txBox="1"/>
            <p:nvPr/>
          </p:nvSpPr>
          <p:spPr>
            <a:xfrm>
              <a:off x="6714905" y="2057125"/>
              <a:ext cx="19050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IN">
                  <a:solidFill>
                    <a:schemeClr val="lt1"/>
                  </a:solidFill>
                  <a:latin typeface="Times New Roman"/>
                  <a:ea typeface="Times New Roman"/>
                  <a:cs typeface="Times New Roman"/>
                  <a:sym typeface="Times New Roman"/>
                </a:rPr>
                <a:t>System implementation &amp; simulation results</a:t>
              </a:r>
              <a:endParaRPr sz="1200">
                <a:latin typeface="Roboto"/>
                <a:ea typeface="Roboto"/>
                <a:cs typeface="Roboto"/>
                <a:sym typeface="Roboto"/>
              </a:endParaRPr>
            </a:p>
          </p:txBody>
        </p:sp>
      </p:grpSp>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193"/>
                                        </p:tgtEl>
                                        <p:attrNameLst>
                                          <p:attrName>style.visibility</p:attrName>
                                        </p:attrNameLst>
                                      </p:cBhvr>
                                      <p:to>
                                        <p:strVal val="visible"/>
                                      </p:to>
                                    </p:set>
                                    <p:anim calcmode="lin" valueType="num">
                                      <p:cBhvr>
                                        <p:cTn id="7" dur="1000" fill="hold"/>
                                        <p:tgtEl>
                                          <p:spTgt spid="193"/>
                                        </p:tgtEl>
                                        <p:attrNameLst>
                                          <p:attrName>ppt_w</p:attrName>
                                        </p:attrNameLst>
                                      </p:cBhvr>
                                      <p:tavLst>
                                        <p:tav tm="0">
                                          <p:val>
                                            <p:fltVal val="0"/>
                                          </p:val>
                                        </p:tav>
                                        <p:tav tm="100000">
                                          <p:val>
                                            <p:strVal val="#ppt_w"/>
                                          </p:val>
                                        </p:tav>
                                      </p:tavLst>
                                    </p:anim>
                                    <p:anim calcmode="lin" valueType="num">
                                      <p:cBhvr>
                                        <p:cTn id="8" dur="1000" fill="hold"/>
                                        <p:tgtEl>
                                          <p:spTgt spid="193"/>
                                        </p:tgtEl>
                                        <p:attrNameLst>
                                          <p:attrName>ppt_h</p:attrName>
                                        </p:attrNameLst>
                                      </p:cBhvr>
                                      <p:tavLst>
                                        <p:tav tm="0">
                                          <p:val>
                                            <p:fltVal val="0"/>
                                          </p:val>
                                        </p:tav>
                                        <p:tav tm="100000">
                                          <p:val>
                                            <p:strVal val="#ppt_h"/>
                                          </p:val>
                                        </p:tav>
                                      </p:tavLst>
                                    </p:anim>
                                    <p:anim calcmode="lin" valueType="num">
                                      <p:cBhvr>
                                        <p:cTn id="9" dur="1000" fill="hold"/>
                                        <p:tgtEl>
                                          <p:spTgt spid="193"/>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9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nodeType="clickEffect">
                                  <p:stCondLst>
                                    <p:cond delay="0"/>
                                  </p:stCondLst>
                                  <p:childTnLst>
                                    <p:set>
                                      <p:cBhvr>
                                        <p:cTn id="14" dur="1" fill="hold">
                                          <p:stCondLst>
                                            <p:cond delay="0"/>
                                          </p:stCondLst>
                                        </p:cTn>
                                        <p:tgtEl>
                                          <p:spTgt spid="196"/>
                                        </p:tgtEl>
                                        <p:attrNameLst>
                                          <p:attrName>style.visibility</p:attrName>
                                        </p:attrNameLst>
                                      </p:cBhvr>
                                      <p:to>
                                        <p:strVal val="visible"/>
                                      </p:to>
                                    </p:set>
                                    <p:anim calcmode="lin" valueType="num">
                                      <p:cBhvr>
                                        <p:cTn id="15" dur="1000" fill="hold"/>
                                        <p:tgtEl>
                                          <p:spTgt spid="196"/>
                                        </p:tgtEl>
                                        <p:attrNameLst>
                                          <p:attrName>ppt_w</p:attrName>
                                        </p:attrNameLst>
                                      </p:cBhvr>
                                      <p:tavLst>
                                        <p:tav tm="0">
                                          <p:val>
                                            <p:fltVal val="0"/>
                                          </p:val>
                                        </p:tav>
                                        <p:tav tm="100000">
                                          <p:val>
                                            <p:strVal val="#ppt_w"/>
                                          </p:val>
                                        </p:tav>
                                      </p:tavLst>
                                    </p:anim>
                                    <p:anim calcmode="lin" valueType="num">
                                      <p:cBhvr>
                                        <p:cTn id="16" dur="1000" fill="hold"/>
                                        <p:tgtEl>
                                          <p:spTgt spid="196"/>
                                        </p:tgtEl>
                                        <p:attrNameLst>
                                          <p:attrName>ppt_h</p:attrName>
                                        </p:attrNameLst>
                                      </p:cBhvr>
                                      <p:tavLst>
                                        <p:tav tm="0">
                                          <p:val>
                                            <p:fltVal val="0"/>
                                          </p:val>
                                        </p:tav>
                                        <p:tav tm="100000">
                                          <p:val>
                                            <p:strVal val="#ppt_h"/>
                                          </p:val>
                                        </p:tav>
                                      </p:tavLst>
                                    </p:anim>
                                    <p:anim calcmode="lin" valueType="num">
                                      <p:cBhvr>
                                        <p:cTn id="17" dur="1000" fill="hold"/>
                                        <p:tgtEl>
                                          <p:spTgt spid="196"/>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19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ID="15" presetClass="entr" presetSubtype="0" fill="hold" nodeType="clickEffect">
                                  <p:stCondLst>
                                    <p:cond delay="0"/>
                                  </p:stCondLst>
                                  <p:childTnLst>
                                    <p:set>
                                      <p:cBhvr>
                                        <p:cTn id="22" dur="1" fill="hold">
                                          <p:stCondLst>
                                            <p:cond delay="0"/>
                                          </p:stCondLst>
                                        </p:cTn>
                                        <p:tgtEl>
                                          <p:spTgt spid="199"/>
                                        </p:tgtEl>
                                        <p:attrNameLst>
                                          <p:attrName>style.visibility</p:attrName>
                                        </p:attrNameLst>
                                      </p:cBhvr>
                                      <p:to>
                                        <p:strVal val="visible"/>
                                      </p:to>
                                    </p:set>
                                    <p:anim calcmode="lin" valueType="num">
                                      <p:cBhvr>
                                        <p:cTn id="23" dur="1000" fill="hold"/>
                                        <p:tgtEl>
                                          <p:spTgt spid="199"/>
                                        </p:tgtEl>
                                        <p:attrNameLst>
                                          <p:attrName>ppt_w</p:attrName>
                                        </p:attrNameLst>
                                      </p:cBhvr>
                                      <p:tavLst>
                                        <p:tav tm="0">
                                          <p:val>
                                            <p:fltVal val="0"/>
                                          </p:val>
                                        </p:tav>
                                        <p:tav tm="100000">
                                          <p:val>
                                            <p:strVal val="#ppt_w"/>
                                          </p:val>
                                        </p:tav>
                                      </p:tavLst>
                                    </p:anim>
                                    <p:anim calcmode="lin" valueType="num">
                                      <p:cBhvr>
                                        <p:cTn id="24" dur="1000" fill="hold"/>
                                        <p:tgtEl>
                                          <p:spTgt spid="199"/>
                                        </p:tgtEl>
                                        <p:attrNameLst>
                                          <p:attrName>ppt_h</p:attrName>
                                        </p:attrNameLst>
                                      </p:cBhvr>
                                      <p:tavLst>
                                        <p:tav tm="0">
                                          <p:val>
                                            <p:fltVal val="0"/>
                                          </p:val>
                                        </p:tav>
                                        <p:tav tm="100000">
                                          <p:val>
                                            <p:strVal val="#ppt_h"/>
                                          </p:val>
                                        </p:tav>
                                      </p:tavLst>
                                    </p:anim>
                                    <p:anim calcmode="lin" valueType="num">
                                      <p:cBhvr>
                                        <p:cTn id="25" dur="1000" fill="hold"/>
                                        <p:tgtEl>
                                          <p:spTgt spid="199"/>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19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p:stCondLst>
                        <p:cond delay="indefinite"/>
                      </p:stCondLst>
                      <p:childTnLst>
                        <p:par>
                          <p:cTn id="28" fill="hold">
                            <p:stCondLst>
                              <p:cond delay="0"/>
                            </p:stCondLst>
                            <p:childTnLst>
                              <p:par>
                                <p:cTn id="29" presetID="15" presetClass="entr" presetSubtype="0" fill="hold" nodeType="clickEffect">
                                  <p:stCondLst>
                                    <p:cond delay="0"/>
                                  </p:stCondLst>
                                  <p:childTnLst>
                                    <p:set>
                                      <p:cBhvr>
                                        <p:cTn id="30" dur="1" fill="hold">
                                          <p:stCondLst>
                                            <p:cond delay="0"/>
                                          </p:stCondLst>
                                        </p:cTn>
                                        <p:tgtEl>
                                          <p:spTgt spid="202"/>
                                        </p:tgtEl>
                                        <p:attrNameLst>
                                          <p:attrName>style.visibility</p:attrName>
                                        </p:attrNameLst>
                                      </p:cBhvr>
                                      <p:to>
                                        <p:strVal val="visible"/>
                                      </p:to>
                                    </p:set>
                                    <p:anim calcmode="lin" valueType="num">
                                      <p:cBhvr>
                                        <p:cTn id="31" dur="1000" fill="hold"/>
                                        <p:tgtEl>
                                          <p:spTgt spid="202"/>
                                        </p:tgtEl>
                                        <p:attrNameLst>
                                          <p:attrName>ppt_w</p:attrName>
                                        </p:attrNameLst>
                                      </p:cBhvr>
                                      <p:tavLst>
                                        <p:tav tm="0">
                                          <p:val>
                                            <p:fltVal val="0"/>
                                          </p:val>
                                        </p:tav>
                                        <p:tav tm="100000">
                                          <p:val>
                                            <p:strVal val="#ppt_w"/>
                                          </p:val>
                                        </p:tav>
                                      </p:tavLst>
                                    </p:anim>
                                    <p:anim calcmode="lin" valueType="num">
                                      <p:cBhvr>
                                        <p:cTn id="32" dur="1000" fill="hold"/>
                                        <p:tgtEl>
                                          <p:spTgt spid="202"/>
                                        </p:tgtEl>
                                        <p:attrNameLst>
                                          <p:attrName>ppt_h</p:attrName>
                                        </p:attrNameLst>
                                      </p:cBhvr>
                                      <p:tavLst>
                                        <p:tav tm="0">
                                          <p:val>
                                            <p:fltVal val="0"/>
                                          </p:val>
                                        </p:tav>
                                        <p:tav tm="100000">
                                          <p:val>
                                            <p:strVal val="#ppt_h"/>
                                          </p:val>
                                        </p:tav>
                                      </p:tavLst>
                                    </p:anim>
                                    <p:anim calcmode="lin" valueType="num">
                                      <p:cBhvr>
                                        <p:cTn id="33" dur="1000" fill="hold"/>
                                        <p:tgtEl>
                                          <p:spTgt spid="202"/>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202"/>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343" y="206758"/>
            <a:ext cx="4587000" cy="405135"/>
          </a:xfrm>
        </p:spPr>
        <p:txBody>
          <a:bodyPr/>
          <a:lstStyle/>
          <a:p>
            <a:r>
              <a:rPr lang="en-IN" sz="1600" dirty="0" smtClean="0">
                <a:latin typeface="Times New Roman" pitchFamily="18" charset="0"/>
                <a:cs typeface="Times New Roman" pitchFamily="18" charset="0"/>
              </a:rPr>
              <a:t>Proposed Protocol</a:t>
            </a:r>
            <a:endParaRPr lang="en-IN" sz="1600" dirty="0">
              <a:latin typeface="Times New Roman" pitchFamily="18" charset="0"/>
              <a:cs typeface="Times New Roman" pitchFamily="18" charset="0"/>
            </a:endParaRPr>
          </a:p>
        </p:txBody>
      </p:sp>
      <p:pic>
        <p:nvPicPr>
          <p:cNvPr id="3" name="Picture 2" descr="protocol.png"/>
          <p:cNvPicPr>
            <a:picLocks noChangeAspect="1"/>
          </p:cNvPicPr>
          <p:nvPr/>
        </p:nvPicPr>
        <p:blipFill>
          <a:blip r:embed="rId2"/>
          <a:srcRect t="9137"/>
          <a:stretch>
            <a:fillRect/>
          </a:stretch>
        </p:blipFill>
        <p:spPr>
          <a:xfrm>
            <a:off x="919952" y="838772"/>
            <a:ext cx="7007140" cy="3974717"/>
          </a:xfrm>
          <a:prstGeom prst="rect">
            <a:avLst/>
          </a:prstGeom>
        </p:spPr>
      </p:pic>
    </p:spTree>
  </p:cSld>
  <p:clrMapOvr>
    <a:masterClrMapping/>
  </p:clrMapOvr>
  <p:transition>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343" y="206759"/>
            <a:ext cx="5714987" cy="3547434"/>
          </a:xfrm>
        </p:spPr>
        <p:txBody>
          <a:bodyPr/>
          <a:lstStyle/>
          <a:p>
            <a:r>
              <a:rPr lang="en-IN" sz="1800" dirty="0" smtClean="0">
                <a:latin typeface="Times New Roman" pitchFamily="18" charset="0"/>
                <a:cs typeface="Times New Roman" pitchFamily="18" charset="0"/>
              </a:rPr>
              <a:t>Proposed Protocol</a:t>
            </a:r>
            <a:br>
              <a:rPr lang="en-IN" sz="1800" dirty="0" smtClean="0">
                <a:latin typeface="Times New Roman" pitchFamily="18" charset="0"/>
                <a:cs typeface="Times New Roman" pitchFamily="18" charset="0"/>
              </a:rPr>
            </a:br>
            <a:r>
              <a:rPr lang="en-IN" sz="1400" dirty="0" smtClean="0">
                <a:latin typeface="Times New Roman" pitchFamily="18" charset="0"/>
                <a:cs typeface="Times New Roman" pitchFamily="18" charset="0"/>
              </a:rPr>
              <a:t/>
            </a:r>
            <a:br>
              <a:rPr lang="en-IN" sz="1400" dirty="0" smtClean="0">
                <a:latin typeface="Times New Roman" pitchFamily="18" charset="0"/>
                <a:cs typeface="Times New Roman" pitchFamily="18" charset="0"/>
              </a:rPr>
            </a:br>
            <a:r>
              <a:rPr lang="en-IN" sz="1400" dirty="0" smtClean="0">
                <a:latin typeface="Times New Roman" pitchFamily="18" charset="0"/>
                <a:cs typeface="Times New Roman" pitchFamily="18" charset="0"/>
              </a:rPr>
              <a:t>1. The first authentication of the user by the bank authentication </a:t>
            </a:r>
            <a:br>
              <a:rPr lang="en-IN" sz="1400" dirty="0" smtClean="0">
                <a:latin typeface="Times New Roman" pitchFamily="18" charset="0"/>
                <a:cs typeface="Times New Roman" pitchFamily="18" charset="0"/>
              </a:rPr>
            </a:br>
            <a:r>
              <a:rPr lang="en-IN" sz="1400" dirty="0" smtClean="0">
                <a:latin typeface="Times New Roman" pitchFamily="18" charset="0"/>
                <a:cs typeface="Times New Roman" pitchFamily="18" charset="0"/>
              </a:rPr>
              <a:t>    server i.e. the basic login and password based user authentication.</a:t>
            </a:r>
            <a:br>
              <a:rPr lang="en-IN" sz="1400" dirty="0" smtClean="0">
                <a:latin typeface="Times New Roman" pitchFamily="18" charset="0"/>
                <a:cs typeface="Times New Roman" pitchFamily="18" charset="0"/>
              </a:rPr>
            </a:br>
            <a:r>
              <a:rPr lang="en-IN" sz="1400" dirty="0" smtClean="0">
                <a:latin typeface="Times New Roman" pitchFamily="18" charset="0"/>
                <a:cs typeface="Times New Roman" pitchFamily="18" charset="0"/>
              </a:rPr>
              <a:t/>
            </a:r>
            <a:br>
              <a:rPr lang="en-IN" sz="1400" dirty="0" smtClean="0">
                <a:latin typeface="Times New Roman" pitchFamily="18" charset="0"/>
                <a:cs typeface="Times New Roman" pitchFamily="18" charset="0"/>
              </a:rPr>
            </a:br>
            <a:r>
              <a:rPr lang="en-IN" sz="1400" dirty="0" smtClean="0">
                <a:latin typeface="Times New Roman" pitchFamily="18" charset="0"/>
                <a:cs typeface="Times New Roman" pitchFamily="18" charset="0"/>
              </a:rPr>
              <a:t>2. Two way authentication i.e. authentication of the merchant / vendor /                           service provider.</a:t>
            </a:r>
            <a:br>
              <a:rPr lang="en-IN" sz="1400" dirty="0" smtClean="0">
                <a:latin typeface="Times New Roman" pitchFamily="18" charset="0"/>
                <a:cs typeface="Times New Roman" pitchFamily="18" charset="0"/>
              </a:rPr>
            </a:br>
            <a:r>
              <a:rPr lang="en-IN" sz="1400" dirty="0" smtClean="0">
                <a:latin typeface="Times New Roman" pitchFamily="18" charset="0"/>
                <a:cs typeface="Times New Roman" pitchFamily="18" charset="0"/>
              </a:rPr>
              <a:t/>
            </a:r>
            <a:br>
              <a:rPr lang="en-IN" sz="1400" dirty="0" smtClean="0">
                <a:latin typeface="Times New Roman" pitchFamily="18" charset="0"/>
                <a:cs typeface="Times New Roman" pitchFamily="18" charset="0"/>
              </a:rPr>
            </a:br>
            <a:r>
              <a:rPr lang="en-IN" sz="1400" dirty="0" smtClean="0">
                <a:latin typeface="Times New Roman" pitchFamily="18" charset="0"/>
                <a:cs typeface="Times New Roman" pitchFamily="18" charset="0"/>
              </a:rPr>
              <a:t>3. The second authentication of the user and the transaction using TIC.</a:t>
            </a:r>
            <a:br>
              <a:rPr lang="en-IN" sz="1400" dirty="0" smtClean="0">
                <a:latin typeface="Times New Roman" pitchFamily="18" charset="0"/>
                <a:cs typeface="Times New Roman" pitchFamily="18" charset="0"/>
              </a:rPr>
            </a:br>
            <a:r>
              <a:rPr lang="en-IN" sz="1400" dirty="0" smtClean="0">
                <a:latin typeface="Times New Roman" pitchFamily="18" charset="0"/>
                <a:cs typeface="Times New Roman" pitchFamily="18" charset="0"/>
              </a:rPr>
              <a:t/>
            </a:r>
            <a:br>
              <a:rPr lang="en-IN" sz="1400" dirty="0" smtClean="0">
                <a:latin typeface="Times New Roman" pitchFamily="18" charset="0"/>
                <a:cs typeface="Times New Roman" pitchFamily="18" charset="0"/>
              </a:rPr>
            </a:br>
            <a:r>
              <a:rPr lang="en-IN" sz="1400" dirty="0" smtClean="0">
                <a:latin typeface="Times New Roman" pitchFamily="18" charset="0"/>
                <a:cs typeface="Times New Roman" pitchFamily="18" charset="0"/>
              </a:rPr>
              <a:t>4. The final authentication and confirmation of transaction by the user, </a:t>
            </a:r>
            <a:br>
              <a:rPr lang="en-IN" sz="1400" dirty="0" smtClean="0">
                <a:latin typeface="Times New Roman" pitchFamily="18" charset="0"/>
                <a:cs typeface="Times New Roman" pitchFamily="18" charset="0"/>
              </a:rPr>
            </a:br>
            <a:r>
              <a:rPr lang="en-IN" sz="1400" dirty="0" smtClean="0">
                <a:latin typeface="Times New Roman" pitchFamily="18" charset="0"/>
                <a:cs typeface="Times New Roman" pitchFamily="18" charset="0"/>
              </a:rPr>
              <a:t>    using SMS</a:t>
            </a:r>
            <a:endParaRPr lang="en-IN" sz="1400" dirty="0">
              <a:latin typeface="Times New Roman" pitchFamily="18" charset="0"/>
              <a:cs typeface="Times New Roman" pitchFamily="18" charset="0"/>
            </a:endParaRPr>
          </a:p>
        </p:txBody>
      </p:sp>
    </p:spTree>
  </p:cSld>
  <p:clrMapOvr>
    <a:masterClrMapping/>
  </p:clrMapOvr>
  <p:transition>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038" y="1069644"/>
            <a:ext cx="5714987" cy="3547434"/>
          </a:xfrm>
        </p:spPr>
        <p:txBody>
          <a:bodyPr/>
          <a:lstStyle/>
          <a:p>
            <a:r>
              <a:rPr lang="en-US" sz="1400" b="1" dirty="0" smtClean="0"/>
              <a:t>TIC Authentication:</a:t>
            </a:r>
            <a:r>
              <a:rPr lang="en-IN" sz="1400" dirty="0" smtClean="0"/>
              <a:t/>
            </a:r>
            <a:br>
              <a:rPr lang="en-IN" sz="1400" dirty="0" smtClean="0"/>
            </a:br>
            <a:r>
              <a:rPr lang="en-US" sz="1400" dirty="0" smtClean="0"/>
              <a:t>After authenticating the user using username/password, the web authentication server demands a TIC code from the user. Now Cell phone/ PDA user will insert a one time TIC code to uniquely identify their transaction and prove his/her authentication to the </a:t>
            </a:r>
            <a:r>
              <a:rPr lang="en-US" sz="1400" dirty="0" err="1" smtClean="0"/>
              <a:t>webauthentication</a:t>
            </a:r>
            <a:r>
              <a:rPr lang="en-US" sz="1400" dirty="0" smtClean="0"/>
              <a:t> server. TIC code would be selected from the stored list of TICs which were issued by authorized financial institution and uniquely assigned to its customers.</a:t>
            </a:r>
            <a:r>
              <a:rPr lang="en-IN" sz="1400" dirty="0" smtClean="0"/>
              <a:t/>
            </a:r>
            <a:br>
              <a:rPr lang="en-IN" sz="1400" dirty="0" smtClean="0"/>
            </a:br>
            <a:endParaRPr lang="en-IN" sz="1400" dirty="0">
              <a:latin typeface="Times New Roman" pitchFamily="18" charset="0"/>
              <a:cs typeface="Times New Roman" pitchFamily="18" charset="0"/>
            </a:endParaRPr>
          </a:p>
        </p:txBody>
      </p:sp>
    </p:spTree>
  </p:cSld>
  <p:clrMapOvr>
    <a:masterClrMapping/>
  </p:clrMapOvr>
  <p:transition>
    <p:cover/>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256"/>
        <p:cNvGrpSpPr/>
        <p:nvPr/>
      </p:nvGrpSpPr>
      <p:grpSpPr>
        <a:xfrm>
          <a:off x="0" y="0"/>
          <a:ext cx="0" cy="0"/>
          <a:chOff x="0" y="0"/>
          <a:chExt cx="0" cy="0"/>
        </a:xfrm>
      </p:grpSpPr>
      <p:sp>
        <p:nvSpPr>
          <p:cNvPr id="257" name="Google Shape;257;p31"/>
          <p:cNvSpPr txBox="1">
            <a:spLocks noGrp="1"/>
          </p:cNvSpPr>
          <p:nvPr>
            <p:ph type="title"/>
          </p:nvPr>
        </p:nvSpPr>
        <p:spPr>
          <a:xfrm>
            <a:off x="444976" y="235621"/>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IN">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58" name="Google Shape;258;p31"/>
          <p:cNvSpPr txBox="1">
            <a:spLocks noGrp="1"/>
          </p:cNvSpPr>
          <p:nvPr>
            <p:ph type="body" idx="1"/>
          </p:nvPr>
        </p:nvSpPr>
        <p:spPr>
          <a:xfrm>
            <a:off x="1036243" y="1196290"/>
            <a:ext cx="7038900" cy="29112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None/>
            </a:pPr>
            <a:r>
              <a:rPr lang="en-IN" sz="1400">
                <a:latin typeface="Times New Roman"/>
                <a:ea typeface="Times New Roman"/>
                <a:cs typeface="Times New Roman"/>
                <a:sym typeface="Times New Roman"/>
              </a:rPr>
              <a:t>The current authentication technique for online payment system is not very secure to protect</a:t>
            </a:r>
            <a:endParaRPr/>
          </a:p>
          <a:p>
            <a:pPr marL="457200" lvl="0" indent="-311150" algn="l" rtl="0">
              <a:lnSpc>
                <a:spcPct val="115000"/>
              </a:lnSpc>
              <a:spcBef>
                <a:spcPts val="0"/>
              </a:spcBef>
              <a:spcAft>
                <a:spcPts val="0"/>
              </a:spcAft>
              <a:buSzPts val="1300"/>
              <a:buNone/>
            </a:pPr>
            <a:r>
              <a:rPr lang="en-IN" sz="1400">
                <a:latin typeface="Times New Roman"/>
                <a:ea typeface="Times New Roman"/>
                <a:cs typeface="Times New Roman"/>
                <a:sym typeface="Times New Roman"/>
              </a:rPr>
              <a:t>user from identity theft, as a the result any attacker gain the access on confidential</a:t>
            </a:r>
            <a:endParaRPr/>
          </a:p>
          <a:p>
            <a:pPr marL="457200" lvl="0" indent="-311150" algn="l" rtl="0">
              <a:lnSpc>
                <a:spcPct val="115000"/>
              </a:lnSpc>
              <a:spcBef>
                <a:spcPts val="0"/>
              </a:spcBef>
              <a:spcAft>
                <a:spcPts val="0"/>
              </a:spcAft>
              <a:buSzPts val="1300"/>
              <a:buNone/>
            </a:pPr>
            <a:r>
              <a:rPr lang="en-IN" sz="1400">
                <a:latin typeface="Times New Roman"/>
                <a:ea typeface="Times New Roman"/>
                <a:cs typeface="Times New Roman"/>
                <a:sym typeface="Times New Roman"/>
              </a:rPr>
              <a:t>information of user like credit card number or account password and make illegal transfer of</a:t>
            </a:r>
            <a:endParaRPr/>
          </a:p>
          <a:p>
            <a:pPr marL="457200" lvl="0" indent="-311150" algn="l" rtl="0">
              <a:lnSpc>
                <a:spcPct val="115000"/>
              </a:lnSpc>
              <a:spcBef>
                <a:spcPts val="0"/>
              </a:spcBef>
              <a:spcAft>
                <a:spcPts val="0"/>
              </a:spcAft>
              <a:buSzPts val="1300"/>
              <a:buNone/>
            </a:pPr>
            <a:r>
              <a:rPr lang="en-IN" sz="1400">
                <a:latin typeface="Times New Roman"/>
                <a:ea typeface="Times New Roman"/>
                <a:cs typeface="Times New Roman"/>
                <a:sym typeface="Times New Roman"/>
              </a:rPr>
              <a:t>fund which will be charged to the valid user’s account</a:t>
            </a:r>
            <a:endParaRPr sz="1400">
              <a:latin typeface="Times New Roman"/>
              <a:ea typeface="Times New Roman"/>
              <a:cs typeface="Times New Roman"/>
              <a:sym typeface="Times New Roman"/>
            </a:endParaRPr>
          </a:p>
          <a:p>
            <a:pPr marL="457200" lvl="0" indent="-311150" algn="l" rtl="0">
              <a:lnSpc>
                <a:spcPct val="115000"/>
              </a:lnSpc>
              <a:spcBef>
                <a:spcPts val="0"/>
              </a:spcBef>
              <a:spcAft>
                <a:spcPts val="0"/>
              </a:spcAft>
              <a:buSzPts val="1300"/>
              <a:buNone/>
            </a:pPr>
            <a:endParaRPr sz="1400">
              <a:latin typeface="Times New Roman"/>
              <a:ea typeface="Times New Roman"/>
              <a:cs typeface="Times New Roman"/>
              <a:sym typeface="Times New Roman"/>
            </a:endParaRPr>
          </a:p>
          <a:p>
            <a:pPr marL="457200" lvl="0" indent="-311150" algn="l" rtl="0">
              <a:lnSpc>
                <a:spcPct val="115000"/>
              </a:lnSpc>
              <a:spcBef>
                <a:spcPts val="0"/>
              </a:spcBef>
              <a:spcAft>
                <a:spcPts val="0"/>
              </a:spcAft>
              <a:buSzPts val="1300"/>
              <a:buNone/>
            </a:pPr>
            <a:r>
              <a:rPr lang="en-IN" sz="1400">
                <a:latin typeface="Times New Roman"/>
                <a:ea typeface="Times New Roman"/>
                <a:cs typeface="Times New Roman"/>
                <a:sym typeface="Times New Roman"/>
              </a:rPr>
              <a:t>In the presented protocol we have focused on an application-layer security solution for</a:t>
            </a:r>
            <a:endParaRPr/>
          </a:p>
          <a:p>
            <a:pPr marL="457200" lvl="0" indent="-311150" algn="l" rtl="0">
              <a:lnSpc>
                <a:spcPct val="115000"/>
              </a:lnSpc>
              <a:spcBef>
                <a:spcPts val="0"/>
              </a:spcBef>
              <a:spcAft>
                <a:spcPts val="0"/>
              </a:spcAft>
              <a:buSzPts val="1300"/>
              <a:buNone/>
            </a:pPr>
            <a:r>
              <a:rPr lang="en-IN" sz="1400">
                <a:latin typeface="Times New Roman"/>
                <a:ea typeface="Times New Roman"/>
                <a:cs typeface="Times New Roman"/>
                <a:sym typeface="Times New Roman"/>
              </a:rPr>
              <a:t>wireless payment system to implement an end-to-end authentication and data</a:t>
            </a:r>
            <a:endParaRPr/>
          </a:p>
          <a:p>
            <a:pPr marL="457200" lvl="0" indent="-311150" algn="l" rtl="0">
              <a:lnSpc>
                <a:spcPct val="115000"/>
              </a:lnSpc>
              <a:spcBef>
                <a:spcPts val="0"/>
              </a:spcBef>
              <a:spcAft>
                <a:spcPts val="0"/>
              </a:spcAft>
              <a:buSzPts val="1300"/>
              <a:buNone/>
            </a:pPr>
            <a:r>
              <a:rPr lang="en-IN" sz="1400">
                <a:latin typeface="Times New Roman"/>
                <a:ea typeface="Times New Roman"/>
                <a:cs typeface="Times New Roman"/>
                <a:sym typeface="Times New Roman"/>
              </a:rPr>
              <a:t>confidentiality between wireless client and java based secure server. The presented work</a:t>
            </a:r>
            <a:endParaRPr/>
          </a:p>
          <a:p>
            <a:pPr marL="457200" lvl="0" indent="-311150" algn="l" rtl="0">
              <a:lnSpc>
                <a:spcPct val="115000"/>
              </a:lnSpc>
              <a:spcBef>
                <a:spcPts val="0"/>
              </a:spcBef>
              <a:spcAft>
                <a:spcPts val="0"/>
              </a:spcAft>
              <a:buSzPts val="1300"/>
              <a:buNone/>
            </a:pPr>
            <a:r>
              <a:rPr lang="en-IN" sz="1400">
                <a:latin typeface="Times New Roman"/>
                <a:ea typeface="Times New Roman"/>
                <a:cs typeface="Times New Roman"/>
                <a:sym typeface="Times New Roman"/>
              </a:rPr>
              <a:t>proposed a new protocol for web user authentication based on multifactor authentication</a:t>
            </a:r>
            <a:endParaRPr/>
          </a:p>
          <a:p>
            <a:pPr marL="457200" lvl="0" indent="-311150" algn="l" rtl="0">
              <a:lnSpc>
                <a:spcPct val="115000"/>
              </a:lnSpc>
              <a:spcBef>
                <a:spcPts val="0"/>
              </a:spcBef>
              <a:spcAft>
                <a:spcPts val="0"/>
              </a:spcAft>
              <a:buSzPts val="1300"/>
              <a:buNone/>
            </a:pPr>
            <a:r>
              <a:rPr lang="en-IN" sz="1400">
                <a:latin typeface="Times New Roman"/>
                <a:ea typeface="Times New Roman"/>
                <a:cs typeface="Times New Roman"/>
                <a:sym typeface="Times New Roman"/>
              </a:rPr>
              <a:t>approach which is completely secure and easy to implement</a:t>
            </a:r>
            <a:endParaRPr sz="1400">
              <a:latin typeface="Times New Roman"/>
              <a:ea typeface="Times New Roman"/>
              <a:cs typeface="Times New Roman"/>
              <a:sym typeface="Times New Roman"/>
            </a:endParaRPr>
          </a:p>
        </p:txBody>
      </p:sp>
    </p:spTree>
  </p:cSld>
  <p:clrMapOvr>
    <a:masterClrMapping/>
  </p:clrMapOvr>
  <p:transition>
    <p:cov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262"/>
        <p:cNvGrpSpPr/>
        <p:nvPr/>
      </p:nvGrpSpPr>
      <p:grpSpPr>
        <a:xfrm>
          <a:off x="0" y="0"/>
          <a:ext cx="0" cy="0"/>
          <a:chOff x="0" y="0"/>
          <a:chExt cx="0" cy="0"/>
        </a:xfrm>
      </p:grpSpPr>
      <p:sp>
        <p:nvSpPr>
          <p:cNvPr id="263" name="Google Shape;263;p32"/>
          <p:cNvSpPr txBox="1">
            <a:spLocks noGrp="1"/>
          </p:cNvSpPr>
          <p:nvPr>
            <p:ph type="title"/>
          </p:nvPr>
        </p:nvSpPr>
        <p:spPr>
          <a:xfrm>
            <a:off x="451852" y="276871"/>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IN">
                <a:latin typeface="Times New Roman"/>
                <a:ea typeface="Times New Roman"/>
                <a:cs typeface="Times New Roman"/>
                <a:sym typeface="Times New Roman"/>
              </a:rPr>
              <a:t>Future Work</a:t>
            </a:r>
            <a:endParaRPr>
              <a:latin typeface="Times New Roman"/>
              <a:ea typeface="Times New Roman"/>
              <a:cs typeface="Times New Roman"/>
              <a:sym typeface="Times New Roman"/>
            </a:endParaRPr>
          </a:p>
        </p:txBody>
      </p:sp>
      <p:sp>
        <p:nvSpPr>
          <p:cNvPr id="264" name="Google Shape;264;p32"/>
          <p:cNvSpPr txBox="1">
            <a:spLocks noGrp="1"/>
          </p:cNvSpPr>
          <p:nvPr>
            <p:ph type="body" idx="1"/>
          </p:nvPr>
        </p:nvSpPr>
        <p:spPr>
          <a:xfrm>
            <a:off x="1118746" y="1251292"/>
            <a:ext cx="7038900" cy="29112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None/>
            </a:pPr>
            <a:r>
              <a:rPr lang="en-IN" sz="1400">
                <a:latin typeface="Times New Roman"/>
                <a:ea typeface="Times New Roman"/>
                <a:cs typeface="Times New Roman"/>
                <a:sym typeface="Times New Roman"/>
              </a:rPr>
              <a:t>Future work will focus on developing a new and efficient way for TIC codes generation</a:t>
            </a:r>
            <a:endParaRPr/>
          </a:p>
          <a:p>
            <a:pPr marL="457200" lvl="0" indent="-311150" algn="l" rtl="0">
              <a:lnSpc>
                <a:spcPct val="115000"/>
              </a:lnSpc>
              <a:spcBef>
                <a:spcPts val="0"/>
              </a:spcBef>
              <a:spcAft>
                <a:spcPts val="0"/>
              </a:spcAft>
              <a:buSzPts val="1300"/>
              <a:buNone/>
            </a:pPr>
            <a:r>
              <a:rPr lang="en-IN" sz="1400">
                <a:latin typeface="Times New Roman"/>
                <a:ea typeface="Times New Roman"/>
                <a:cs typeface="Times New Roman"/>
                <a:sym typeface="Times New Roman"/>
              </a:rPr>
              <a:t>at the financial institutions. TIC code installation on the user’s cell phone must also be an</a:t>
            </a:r>
            <a:endParaRPr/>
          </a:p>
          <a:p>
            <a:pPr marL="457200" lvl="0" indent="-311150" algn="l" rtl="0">
              <a:lnSpc>
                <a:spcPct val="115000"/>
              </a:lnSpc>
              <a:spcBef>
                <a:spcPts val="0"/>
              </a:spcBef>
              <a:spcAft>
                <a:spcPts val="0"/>
              </a:spcAft>
              <a:buSzPts val="1300"/>
              <a:buNone/>
            </a:pPr>
            <a:r>
              <a:rPr lang="en-IN" sz="1400">
                <a:latin typeface="Times New Roman"/>
                <a:ea typeface="Times New Roman"/>
                <a:cs typeface="Times New Roman"/>
                <a:sym typeface="Times New Roman"/>
              </a:rPr>
              <a:t>easy task to avoid repeated visits by the customers to the bank or financial institution.</a:t>
            </a:r>
            <a:endParaRPr/>
          </a:p>
          <a:p>
            <a:pPr marL="457200" lvl="0" indent="-311150" algn="l" rtl="0">
              <a:lnSpc>
                <a:spcPct val="115000"/>
              </a:lnSpc>
              <a:spcBef>
                <a:spcPts val="0"/>
              </a:spcBef>
              <a:spcAft>
                <a:spcPts val="0"/>
              </a:spcAft>
              <a:buSzPts val="1300"/>
              <a:buNone/>
            </a:pPr>
            <a:r>
              <a:rPr lang="en-IN" sz="1400">
                <a:latin typeface="Times New Roman"/>
                <a:ea typeface="Times New Roman"/>
                <a:cs typeface="Times New Roman"/>
                <a:sym typeface="Times New Roman"/>
              </a:rPr>
              <a:t>Server side TIC maintenance, management mechanism and distribution to satisfy the</a:t>
            </a:r>
            <a:endParaRPr/>
          </a:p>
          <a:p>
            <a:pPr marL="457200" lvl="0" indent="-311150" algn="l" rtl="0">
              <a:lnSpc>
                <a:spcPct val="115000"/>
              </a:lnSpc>
              <a:spcBef>
                <a:spcPts val="0"/>
              </a:spcBef>
              <a:spcAft>
                <a:spcPts val="0"/>
              </a:spcAft>
              <a:buSzPts val="1300"/>
              <a:buNone/>
            </a:pPr>
            <a:r>
              <a:rPr lang="en-IN" sz="1400">
                <a:latin typeface="Times New Roman"/>
                <a:ea typeface="Times New Roman"/>
                <a:cs typeface="Times New Roman"/>
                <a:sym typeface="Times New Roman"/>
              </a:rPr>
              <a:t>demand from a large number of users are also part of future work.</a:t>
            </a:r>
            <a:endParaRPr sz="1400">
              <a:latin typeface="Times New Roman"/>
              <a:ea typeface="Times New Roman"/>
              <a:cs typeface="Times New Roman"/>
              <a:sym typeface="Times New Roman"/>
            </a:endParaRPr>
          </a:p>
        </p:txBody>
      </p:sp>
    </p:spTree>
  </p:cSld>
  <p:clrMapOvr>
    <a:masterClrMapping/>
  </p:clrMapOvr>
  <p:transition>
    <p:cove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268"/>
        <p:cNvGrpSpPr/>
        <p:nvPr/>
      </p:nvGrpSpPr>
      <p:grpSpPr>
        <a:xfrm>
          <a:off x="0" y="0"/>
          <a:ext cx="0" cy="0"/>
          <a:chOff x="0" y="0"/>
          <a:chExt cx="0" cy="0"/>
        </a:xfrm>
      </p:grpSpPr>
      <p:sp>
        <p:nvSpPr>
          <p:cNvPr id="269" name="Google Shape;269;p33"/>
          <p:cNvSpPr txBox="1">
            <a:spLocks noGrp="1"/>
          </p:cNvSpPr>
          <p:nvPr>
            <p:ph type="title"/>
          </p:nvPr>
        </p:nvSpPr>
        <p:spPr>
          <a:xfrm>
            <a:off x="389975" y="208120"/>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IN">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270" name="Google Shape;270;p33"/>
          <p:cNvSpPr txBox="1">
            <a:spLocks noGrp="1"/>
          </p:cNvSpPr>
          <p:nvPr>
            <p:ph type="body" idx="1"/>
          </p:nvPr>
        </p:nvSpPr>
        <p:spPr>
          <a:xfrm>
            <a:off x="719984" y="1120662"/>
            <a:ext cx="7038900" cy="29112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None/>
            </a:pPr>
            <a:r>
              <a:rPr lang="en-IN" u="sng">
                <a:solidFill>
                  <a:schemeClr val="hlink"/>
                </a:solidFill>
                <a:hlinkClick r:id="rId3"/>
              </a:rPr>
              <a:t>https://www.cmu.edu/iso/news/mfa-article.html#:~:text=Multi%2Dfactor%20authentication%20should%20be,protect%20highly%20sensitive%20personal%20information</a:t>
            </a:r>
            <a:endParaRPr/>
          </a:p>
          <a:p>
            <a:pPr marL="457200" lvl="0" indent="-311150" algn="l" rtl="0">
              <a:lnSpc>
                <a:spcPct val="115000"/>
              </a:lnSpc>
              <a:spcBef>
                <a:spcPts val="0"/>
              </a:spcBef>
              <a:spcAft>
                <a:spcPts val="0"/>
              </a:spcAft>
              <a:buSzPts val="1300"/>
              <a:buNone/>
            </a:pPr>
            <a:endParaRPr u="sng">
              <a:solidFill>
                <a:schemeClr val="hlink"/>
              </a:solidFill>
              <a:hlinkClick r:id="rId3"/>
            </a:endParaRPr>
          </a:p>
          <a:p>
            <a:pPr marL="457200" lvl="0" indent="-311150" algn="l" rtl="0">
              <a:lnSpc>
                <a:spcPct val="115000"/>
              </a:lnSpc>
              <a:spcBef>
                <a:spcPts val="0"/>
              </a:spcBef>
              <a:spcAft>
                <a:spcPts val="0"/>
              </a:spcAft>
              <a:buSzPts val="1300"/>
              <a:buNone/>
            </a:pPr>
            <a:r>
              <a:rPr lang="en-IN" u="sng">
                <a:solidFill>
                  <a:schemeClr val="hlink"/>
                </a:solidFill>
                <a:hlinkClick r:id="rId3"/>
              </a:rPr>
              <a:t>https://ieeexplore.ieee.org/document/8701960</a:t>
            </a:r>
            <a:endParaRPr/>
          </a:p>
          <a:p>
            <a:pPr marL="457200" lvl="0" indent="-311150" algn="l" rtl="0">
              <a:lnSpc>
                <a:spcPct val="115000"/>
              </a:lnSpc>
              <a:spcBef>
                <a:spcPts val="0"/>
              </a:spcBef>
              <a:spcAft>
                <a:spcPts val="0"/>
              </a:spcAft>
              <a:buSzPts val="1300"/>
              <a:buNone/>
            </a:pPr>
            <a:endParaRPr u="sng">
              <a:solidFill>
                <a:schemeClr val="hlink"/>
              </a:solidFill>
              <a:hlinkClick r:id="rId3"/>
            </a:endParaRPr>
          </a:p>
          <a:p>
            <a:pPr marL="457200" lvl="0" indent="-311150" algn="l" rtl="0">
              <a:lnSpc>
                <a:spcPct val="115000"/>
              </a:lnSpc>
              <a:spcBef>
                <a:spcPts val="0"/>
              </a:spcBef>
              <a:spcAft>
                <a:spcPts val="0"/>
              </a:spcAft>
              <a:buSzPts val="1300"/>
              <a:buNone/>
            </a:pPr>
            <a:r>
              <a:rPr lang="en-IN" u="sng">
                <a:solidFill>
                  <a:schemeClr val="hlink"/>
                </a:solidFill>
                <a:hlinkClick r:id="rId3"/>
              </a:rPr>
              <a:t>https://ieeexplore.ieee.org/document/8356384</a:t>
            </a:r>
            <a:endParaRPr/>
          </a:p>
          <a:p>
            <a:pPr marL="457200" lvl="0" indent="-311150" algn="l" rtl="0">
              <a:lnSpc>
                <a:spcPct val="115000"/>
              </a:lnSpc>
              <a:spcBef>
                <a:spcPts val="0"/>
              </a:spcBef>
              <a:spcAft>
                <a:spcPts val="0"/>
              </a:spcAft>
              <a:buSzPts val="1300"/>
              <a:buNone/>
            </a:pPr>
            <a:endParaRPr/>
          </a:p>
          <a:p>
            <a:pPr marL="457200" lvl="0" indent="-311150" algn="l" rtl="0">
              <a:lnSpc>
                <a:spcPct val="115000"/>
              </a:lnSpc>
              <a:spcBef>
                <a:spcPts val="0"/>
              </a:spcBef>
              <a:spcAft>
                <a:spcPts val="0"/>
              </a:spcAft>
              <a:buSzPts val="1300"/>
              <a:buNone/>
            </a:pPr>
            <a:r>
              <a:rPr lang="en-IN" u="sng">
                <a:solidFill>
                  <a:schemeClr val="hlink"/>
                </a:solidFill>
                <a:hlinkClick r:id="rId4"/>
              </a:rPr>
              <a:t>https://ieeexplore.ieee.org/document/5069395</a:t>
            </a:r>
            <a:endParaRPr/>
          </a:p>
          <a:p>
            <a:pPr marL="457200" lvl="0" indent="-311150" algn="l" rtl="0">
              <a:lnSpc>
                <a:spcPct val="115000"/>
              </a:lnSpc>
              <a:spcBef>
                <a:spcPts val="0"/>
              </a:spcBef>
              <a:spcAft>
                <a:spcPts val="0"/>
              </a:spcAft>
              <a:buSzPts val="1300"/>
              <a:buNone/>
            </a:pPr>
            <a:endParaRPr/>
          </a:p>
          <a:p>
            <a:pPr marL="457200" lvl="0" indent="-311150" algn="l" rtl="0">
              <a:lnSpc>
                <a:spcPct val="115000"/>
              </a:lnSpc>
              <a:spcBef>
                <a:spcPts val="0"/>
              </a:spcBef>
              <a:spcAft>
                <a:spcPts val="0"/>
              </a:spcAft>
              <a:buSzPts val="1300"/>
              <a:buNone/>
            </a:pPr>
            <a:r>
              <a:rPr lang="en-IN" u="sng">
                <a:solidFill>
                  <a:schemeClr val="hlink"/>
                </a:solidFill>
                <a:hlinkClick r:id="rId5"/>
              </a:rPr>
              <a:t>https://ieeexplore.ieee.org/stamp/stamp.jsp?tp=&amp;arnumber=8701353</a:t>
            </a:r>
            <a:endParaRPr/>
          </a:p>
          <a:p>
            <a:pPr marL="457200" lvl="0" indent="-311150" algn="l" rtl="0">
              <a:lnSpc>
                <a:spcPct val="115000"/>
              </a:lnSpc>
              <a:spcBef>
                <a:spcPts val="0"/>
              </a:spcBef>
              <a:spcAft>
                <a:spcPts val="0"/>
              </a:spcAft>
              <a:buSzPts val="1300"/>
              <a:buNone/>
            </a:pPr>
            <a:endParaRPr/>
          </a:p>
          <a:p>
            <a:pPr marL="457200" lvl="0" indent="-311150" algn="l" rtl="0">
              <a:lnSpc>
                <a:spcPct val="115000"/>
              </a:lnSpc>
              <a:spcBef>
                <a:spcPts val="0"/>
              </a:spcBef>
              <a:spcAft>
                <a:spcPts val="0"/>
              </a:spcAft>
              <a:buSzPts val="1300"/>
              <a:buNone/>
            </a:pPr>
            <a:r>
              <a:rPr lang="en-IN" u="sng">
                <a:solidFill>
                  <a:schemeClr val="hlink"/>
                </a:solidFill>
                <a:hlinkClick r:id="rId6"/>
              </a:rPr>
              <a:t>https://patentimages.storage.googleapis.com/72/48/2b/771c690320fa7b/US20050143051A1.pdf</a:t>
            </a:r>
            <a:endParaRPr/>
          </a:p>
          <a:p>
            <a:pPr marL="457200" lvl="0" indent="-311150" algn="l" rtl="0">
              <a:lnSpc>
                <a:spcPct val="115000"/>
              </a:lnSpc>
              <a:spcBef>
                <a:spcPts val="0"/>
              </a:spcBef>
              <a:spcAft>
                <a:spcPts val="0"/>
              </a:spcAft>
              <a:buSzPts val="1300"/>
              <a:buNone/>
            </a:pPr>
            <a:endParaRPr/>
          </a:p>
          <a:p>
            <a:pPr marL="457200" lvl="0" indent="-311150" algn="l" rtl="0">
              <a:lnSpc>
                <a:spcPct val="115000"/>
              </a:lnSpc>
              <a:spcBef>
                <a:spcPts val="0"/>
              </a:spcBef>
              <a:spcAft>
                <a:spcPts val="0"/>
              </a:spcAft>
              <a:buSzPts val="1300"/>
              <a:buNone/>
            </a:pPr>
            <a:r>
              <a:rPr lang="en-IN" u="sng">
                <a:solidFill>
                  <a:schemeClr val="hlink"/>
                </a:solidFill>
                <a:hlinkClick r:id="rId7"/>
              </a:rPr>
              <a:t>https://www.tifr.res.in/~sanyal/papers/Multifactor%20Secure%20Authentication.pdf</a:t>
            </a:r>
            <a:endParaRPr/>
          </a:p>
          <a:p>
            <a:pPr marL="457200" lvl="0" indent="-311150" algn="l" rtl="0">
              <a:lnSpc>
                <a:spcPct val="115000"/>
              </a:lnSpc>
              <a:spcBef>
                <a:spcPts val="0"/>
              </a:spcBef>
              <a:spcAft>
                <a:spcPts val="0"/>
              </a:spcAft>
              <a:buSzPts val="1300"/>
              <a:buNone/>
            </a:pPr>
            <a:endParaRPr/>
          </a:p>
          <a:p>
            <a:pPr marL="457200" lvl="0" indent="-311150" algn="l" rtl="0">
              <a:lnSpc>
                <a:spcPct val="115000"/>
              </a:lnSpc>
              <a:spcBef>
                <a:spcPts val="0"/>
              </a:spcBef>
              <a:spcAft>
                <a:spcPts val="0"/>
              </a:spcAft>
              <a:buSzPts val="1300"/>
              <a:buNone/>
            </a:pPr>
            <a:endParaRPr/>
          </a:p>
        </p:txBody>
      </p:sp>
    </p:spTree>
  </p:cSld>
  <p:clrMapOvr>
    <a:masterClrMapping/>
  </p:clrMapOvr>
  <p:transition>
    <p:cove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274"/>
        <p:cNvGrpSpPr/>
        <p:nvPr/>
      </p:nvGrpSpPr>
      <p:grpSpPr>
        <a:xfrm>
          <a:off x="0" y="0"/>
          <a:ext cx="0" cy="0"/>
          <a:chOff x="0" y="0"/>
          <a:chExt cx="0" cy="0"/>
        </a:xfrm>
      </p:grpSpPr>
      <p:sp>
        <p:nvSpPr>
          <p:cNvPr id="276" name="Google Shape;276;p34"/>
          <p:cNvSpPr txBox="1">
            <a:spLocks noGrp="1"/>
          </p:cNvSpPr>
          <p:nvPr>
            <p:ph type="body" idx="1"/>
          </p:nvPr>
        </p:nvSpPr>
        <p:spPr>
          <a:xfrm>
            <a:off x="988117" y="1038161"/>
            <a:ext cx="7038900" cy="29112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None/>
            </a:pPr>
            <a:r>
              <a:rPr lang="en-IN" u="sng">
                <a:solidFill>
                  <a:schemeClr val="hlink"/>
                </a:solidFill>
                <a:hlinkClick r:id="rId3"/>
              </a:rPr>
              <a:t>https://computerresearch.org/index.php/computer/article/view/272/272</a:t>
            </a:r>
            <a:endParaRPr/>
          </a:p>
          <a:p>
            <a:pPr marL="457200" lvl="0" indent="-311150" algn="l" rtl="0">
              <a:lnSpc>
                <a:spcPct val="115000"/>
              </a:lnSpc>
              <a:spcBef>
                <a:spcPts val="0"/>
              </a:spcBef>
              <a:spcAft>
                <a:spcPts val="0"/>
              </a:spcAft>
              <a:buSzPts val="1300"/>
              <a:buNone/>
            </a:pPr>
            <a:endParaRPr/>
          </a:p>
          <a:p>
            <a:pPr marL="457200" lvl="0" indent="-311150" algn="l" rtl="0">
              <a:lnSpc>
                <a:spcPct val="115000"/>
              </a:lnSpc>
              <a:spcBef>
                <a:spcPts val="0"/>
              </a:spcBef>
              <a:spcAft>
                <a:spcPts val="0"/>
              </a:spcAft>
              <a:buSzPts val="1300"/>
              <a:buNone/>
            </a:pPr>
            <a:r>
              <a:rPr lang="en-IN" u="sng">
                <a:solidFill>
                  <a:schemeClr val="hlink"/>
                </a:solidFill>
                <a:hlinkClick r:id="rId4"/>
              </a:rPr>
              <a:t>https://patentimages.storage.googleapis.com/a3/05/ed/e476c9ce65dc6e/US20130124364A1.pdf</a:t>
            </a:r>
            <a:endParaRPr/>
          </a:p>
          <a:p>
            <a:pPr marL="457200" lvl="0" indent="-311150" algn="l" rtl="0">
              <a:lnSpc>
                <a:spcPct val="115000"/>
              </a:lnSpc>
              <a:spcBef>
                <a:spcPts val="0"/>
              </a:spcBef>
              <a:spcAft>
                <a:spcPts val="0"/>
              </a:spcAft>
              <a:buSzPts val="1300"/>
              <a:buNone/>
            </a:pPr>
            <a:endParaRPr u="sng">
              <a:solidFill>
                <a:schemeClr val="hlink"/>
              </a:solidFill>
              <a:hlinkClick r:id="rId5"/>
            </a:endParaRPr>
          </a:p>
          <a:p>
            <a:pPr marL="457200" lvl="0" indent="-311150" algn="l" rtl="0">
              <a:lnSpc>
                <a:spcPct val="115000"/>
              </a:lnSpc>
              <a:spcBef>
                <a:spcPts val="0"/>
              </a:spcBef>
              <a:spcAft>
                <a:spcPts val="0"/>
              </a:spcAft>
              <a:buSzPts val="1300"/>
              <a:buNone/>
            </a:pPr>
            <a:r>
              <a:rPr lang="en-IN" u="sng">
                <a:solidFill>
                  <a:schemeClr val="hlink"/>
                </a:solidFill>
                <a:hlinkClick r:id="rId5"/>
              </a:rPr>
              <a:t>https://ieeexplore.ieee.org/document/8356383</a:t>
            </a:r>
            <a:endParaRPr/>
          </a:p>
          <a:p>
            <a:pPr marL="457200" lvl="0" indent="-311150" algn="l" rtl="0">
              <a:lnSpc>
                <a:spcPct val="115000"/>
              </a:lnSpc>
              <a:spcBef>
                <a:spcPts val="0"/>
              </a:spcBef>
              <a:spcAft>
                <a:spcPts val="0"/>
              </a:spcAft>
              <a:buSzPts val="1300"/>
              <a:buNone/>
            </a:pPr>
            <a:endParaRPr/>
          </a:p>
          <a:p>
            <a:pPr marL="457200" lvl="0" indent="-311150" algn="l" rtl="0">
              <a:lnSpc>
                <a:spcPct val="115000"/>
              </a:lnSpc>
              <a:spcBef>
                <a:spcPts val="0"/>
              </a:spcBef>
              <a:spcAft>
                <a:spcPts val="0"/>
              </a:spcAft>
              <a:buSzPts val="1300"/>
              <a:buNone/>
            </a:pPr>
            <a:r>
              <a:rPr lang="en-IN" u="sng">
                <a:solidFill>
                  <a:schemeClr val="hlink"/>
                </a:solidFill>
                <a:hlinkClick r:id="rId6"/>
              </a:rPr>
              <a:t>https://ieeexplore.ieee.org/abstract/document/8255200</a:t>
            </a:r>
            <a:endParaRPr/>
          </a:p>
          <a:p>
            <a:pPr marL="457200" lvl="0" indent="-311150" algn="l" rtl="0">
              <a:lnSpc>
                <a:spcPct val="115000"/>
              </a:lnSpc>
              <a:spcBef>
                <a:spcPts val="0"/>
              </a:spcBef>
              <a:spcAft>
                <a:spcPts val="0"/>
              </a:spcAft>
              <a:buSzPts val="1300"/>
              <a:buNone/>
            </a:pPr>
            <a:endParaRPr/>
          </a:p>
          <a:p>
            <a:pPr marL="457200" lvl="0" indent="-311150" algn="l" rtl="0">
              <a:lnSpc>
                <a:spcPct val="115000"/>
              </a:lnSpc>
              <a:spcBef>
                <a:spcPts val="0"/>
              </a:spcBef>
              <a:spcAft>
                <a:spcPts val="0"/>
              </a:spcAft>
              <a:buSzPts val="1300"/>
              <a:buNone/>
            </a:pPr>
            <a:r>
              <a:rPr lang="en-IN"/>
              <a:t>Adi W., Mabrouk A., Al-Qayedi A., Zahro A. , “Combined Web/Mobile</a:t>
            </a:r>
            <a:endParaRPr/>
          </a:p>
          <a:p>
            <a:pPr marL="457200" lvl="0" indent="-311150" algn="l" rtl="0">
              <a:lnSpc>
                <a:spcPct val="115000"/>
              </a:lnSpc>
              <a:spcBef>
                <a:spcPts val="0"/>
              </a:spcBef>
              <a:spcAft>
                <a:spcPts val="0"/>
              </a:spcAft>
              <a:buSzPts val="1300"/>
              <a:buNone/>
            </a:pPr>
            <a:r>
              <a:rPr lang="en-IN"/>
              <a:t>Authentication for Secure Web Access Control”, In Wireless communications and</a:t>
            </a:r>
            <a:endParaRPr/>
          </a:p>
          <a:p>
            <a:pPr marL="457200" lvl="0" indent="-311150" algn="l" rtl="0">
              <a:lnSpc>
                <a:spcPct val="115000"/>
              </a:lnSpc>
              <a:spcBef>
                <a:spcPts val="0"/>
              </a:spcBef>
              <a:spcAft>
                <a:spcPts val="0"/>
              </a:spcAft>
              <a:buSzPts val="1300"/>
              <a:buNone/>
            </a:pPr>
            <a:r>
              <a:rPr lang="en-IN"/>
              <a:t>Networking conference, IEEE Communications Society, Atlanta, GA USA,</a:t>
            </a:r>
            <a:endParaRPr/>
          </a:p>
          <a:p>
            <a:pPr marL="457200" lvl="0" indent="-311150" algn="l" rtl="0">
              <a:lnSpc>
                <a:spcPct val="115000"/>
              </a:lnSpc>
              <a:spcBef>
                <a:spcPts val="0"/>
              </a:spcBef>
              <a:spcAft>
                <a:spcPts val="0"/>
              </a:spcAft>
              <a:buSzPts val="1300"/>
              <a:buNone/>
            </a:pPr>
            <a:r>
              <a:rPr lang="en-IN"/>
              <a:t>volume 2, pp. 677- 681, March 2004.</a:t>
            </a:r>
            <a:endParaRPr/>
          </a:p>
          <a:p>
            <a:pPr marL="457200" lvl="0" indent="-311150" algn="l" rtl="0">
              <a:lnSpc>
                <a:spcPct val="115000"/>
              </a:lnSpc>
              <a:spcBef>
                <a:spcPts val="0"/>
              </a:spcBef>
              <a:spcAft>
                <a:spcPts val="0"/>
              </a:spcAft>
              <a:buSzPts val="1300"/>
              <a:buNone/>
            </a:pPr>
            <a:endParaRPr/>
          </a:p>
          <a:p>
            <a:pPr marL="457200" lvl="0" indent="-311150" algn="l" rtl="0">
              <a:lnSpc>
                <a:spcPct val="115000"/>
              </a:lnSpc>
              <a:spcBef>
                <a:spcPts val="0"/>
              </a:spcBef>
              <a:spcAft>
                <a:spcPts val="0"/>
              </a:spcAft>
              <a:buSzPts val="1300"/>
              <a:buNone/>
            </a:pPr>
            <a:endParaRPr/>
          </a:p>
          <a:p>
            <a:pPr marL="457200" lvl="0" indent="-311150" algn="l" rtl="0">
              <a:lnSpc>
                <a:spcPct val="115000"/>
              </a:lnSpc>
              <a:spcBef>
                <a:spcPts val="0"/>
              </a:spcBef>
              <a:spcAft>
                <a:spcPts val="0"/>
              </a:spcAft>
              <a:buSzPts val="1300"/>
              <a:buNone/>
            </a:pPr>
            <a:endParaRPr/>
          </a:p>
          <a:p>
            <a:pPr marL="457200" lvl="0" indent="-311150" algn="l" rtl="0">
              <a:lnSpc>
                <a:spcPct val="115000"/>
              </a:lnSpc>
              <a:spcBef>
                <a:spcPts val="0"/>
              </a:spcBef>
              <a:spcAft>
                <a:spcPts val="0"/>
              </a:spcAft>
              <a:buSzPts val="1300"/>
              <a:buNone/>
            </a:pPr>
            <a:endParaRPr/>
          </a:p>
        </p:txBody>
      </p:sp>
    </p:spTree>
  </p:cSld>
  <p:clrMapOvr>
    <a:masterClrMapping/>
  </p:clrMapOvr>
  <p:transition>
    <p:cove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5"/>
          <p:cNvSpPr txBox="1">
            <a:spLocks noGrp="1"/>
          </p:cNvSpPr>
          <p:nvPr>
            <p:ph type="title"/>
          </p:nvPr>
        </p:nvSpPr>
        <p:spPr>
          <a:xfrm>
            <a:off x="481263" y="1269227"/>
            <a:ext cx="5280221" cy="2202741"/>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en-IN" i="1" dirty="0">
                <a:latin typeface="Times New Roman"/>
                <a:ea typeface="Times New Roman"/>
                <a:cs typeface="Times New Roman"/>
                <a:sym typeface="Times New Roman"/>
              </a:rPr>
              <a:t>Thank You!</a:t>
            </a:r>
            <a:r>
              <a:rPr lang="en-IN" sz="2400" dirty="0">
                <a:latin typeface="Times New Roman"/>
                <a:ea typeface="Times New Roman"/>
                <a:cs typeface="Times New Roman"/>
                <a:sym typeface="Times New Roman"/>
              </a:rPr>
              <a:t/>
            </a:r>
            <a:br>
              <a:rPr lang="en-IN" sz="2400" dirty="0">
                <a:latin typeface="Times New Roman"/>
                <a:ea typeface="Times New Roman"/>
                <a:cs typeface="Times New Roman"/>
                <a:sym typeface="Times New Roman"/>
              </a:rPr>
            </a:br>
            <a:r>
              <a:rPr lang="en-IN" sz="2400" dirty="0">
                <a:latin typeface="Times New Roman"/>
                <a:ea typeface="Times New Roman"/>
                <a:cs typeface="Times New Roman"/>
                <a:sym typeface="Times New Roman"/>
              </a:rPr>
              <a:t>				</a:t>
            </a:r>
            <a:br>
              <a:rPr lang="en-IN" sz="2400" dirty="0">
                <a:latin typeface="Times New Roman"/>
                <a:ea typeface="Times New Roman"/>
                <a:cs typeface="Times New Roman"/>
                <a:sym typeface="Times New Roman"/>
              </a:rPr>
            </a:br>
            <a:r>
              <a:rPr lang="en-IN" sz="2400" dirty="0">
                <a:latin typeface="Times New Roman"/>
                <a:ea typeface="Times New Roman"/>
                <a:cs typeface="Times New Roman"/>
                <a:sym typeface="Times New Roman"/>
              </a:rPr>
              <a:t/>
            </a:r>
            <a:br>
              <a:rPr lang="en-IN" sz="2400" dirty="0">
                <a:latin typeface="Times New Roman"/>
                <a:ea typeface="Times New Roman"/>
                <a:cs typeface="Times New Roman"/>
                <a:sym typeface="Times New Roman"/>
              </a:rPr>
            </a:br>
            <a:r>
              <a:rPr lang="en-IN" sz="2400" dirty="0">
                <a:latin typeface="Times New Roman"/>
                <a:ea typeface="Times New Roman"/>
                <a:cs typeface="Times New Roman"/>
                <a:sym typeface="Times New Roman"/>
              </a:rPr>
              <a:t/>
            </a:r>
            <a:br>
              <a:rPr lang="en-IN" sz="2400" dirty="0">
                <a:latin typeface="Times New Roman"/>
                <a:ea typeface="Times New Roman"/>
                <a:cs typeface="Times New Roman"/>
                <a:sym typeface="Times New Roman"/>
              </a:rPr>
            </a:br>
            <a:r>
              <a:rPr lang="en-IN" sz="2400" dirty="0">
                <a:latin typeface="Times New Roman"/>
                <a:ea typeface="Times New Roman"/>
                <a:cs typeface="Times New Roman"/>
                <a:sym typeface="Times New Roman"/>
              </a:rPr>
              <a:t>-</a:t>
            </a:r>
            <a:r>
              <a:rPr lang="en-IN" sz="1800" i="1" dirty="0">
                <a:latin typeface="Times New Roman"/>
                <a:ea typeface="Times New Roman"/>
                <a:cs typeface="Times New Roman"/>
                <a:sym typeface="Times New Roman"/>
              </a:rPr>
              <a:t>Batch No-281</a:t>
            </a:r>
            <a:endParaRPr sz="2400" i="1">
              <a:latin typeface="Times New Roman"/>
              <a:ea typeface="Times New Roman"/>
              <a:cs typeface="Times New Roman"/>
              <a:sym typeface="Times New Roman"/>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281"/>
                                        </p:tgtEl>
                                        <p:attrNameLst>
                                          <p:attrName>style.visibility</p:attrName>
                                        </p:attrNameLst>
                                      </p:cBhvr>
                                      <p:to>
                                        <p:strVal val="visible"/>
                                      </p:to>
                                    </p:set>
                                    <p:animEffect transition="in" filter="wedge">
                                      <p:cBhvr>
                                        <p:cTn id="7" dur="2000"/>
                                        <p:tgtEl>
                                          <p:spTgt spid="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dk1"/>
        </a:solidFill>
        <a:effectLst/>
      </p:bgPr>
    </p:bg>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410602" y="165005"/>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SzPts val="2400"/>
              <a:buNone/>
            </a:pPr>
            <a:r>
              <a:rPr lang="en-IN" b="1" dirty="0">
                <a:latin typeface="Times New Roman"/>
                <a:ea typeface="Times New Roman"/>
                <a:cs typeface="Times New Roman"/>
                <a:sym typeface="Times New Roman"/>
              </a:rPr>
              <a:t>Abstract</a:t>
            </a:r>
            <a:endParaRPr>
              <a:latin typeface="Times New Roman"/>
              <a:ea typeface="Times New Roman"/>
              <a:cs typeface="Times New Roman"/>
              <a:sym typeface="Times New Roman"/>
            </a:endParaRPr>
          </a:p>
        </p:txBody>
      </p:sp>
      <p:sp>
        <p:nvSpPr>
          <p:cNvPr id="148" name="Google Shape;148;p15"/>
          <p:cNvSpPr txBox="1">
            <a:spLocks noGrp="1"/>
          </p:cNvSpPr>
          <p:nvPr>
            <p:ph type="body" idx="1"/>
          </p:nvPr>
        </p:nvSpPr>
        <p:spPr>
          <a:xfrm>
            <a:off x="130628" y="935026"/>
            <a:ext cx="8367103" cy="4296991"/>
          </a:xfrm>
          <a:prstGeom prst="rect">
            <a:avLst/>
          </a:prstGeom>
          <a:noFill/>
          <a:ln>
            <a:noFill/>
          </a:ln>
        </p:spPr>
        <p:txBody>
          <a:bodyPr spcFirstLastPara="1" wrap="square" lIns="91425" tIns="91425" rIns="91425" bIns="91425" anchor="t" anchorCtr="0">
            <a:noAutofit/>
          </a:bodyPr>
          <a:lstStyle/>
          <a:p>
            <a:pPr marL="457200" lvl="0" indent="-311150" algn="just" rtl="0">
              <a:lnSpc>
                <a:spcPct val="115000"/>
              </a:lnSpc>
              <a:spcBef>
                <a:spcPts val="0"/>
              </a:spcBef>
              <a:spcAft>
                <a:spcPts val="0"/>
              </a:spcAft>
              <a:buSzPts val="1300"/>
              <a:buNone/>
            </a:pPr>
            <a:r>
              <a:rPr lang="en-IN" sz="1400" dirty="0"/>
              <a:t>	</a:t>
            </a:r>
            <a:r>
              <a:rPr lang="en-IN" sz="1400" dirty="0">
                <a:latin typeface="Times New Roman"/>
                <a:ea typeface="Times New Roman"/>
                <a:cs typeface="Times New Roman"/>
                <a:sym typeface="Times New Roman"/>
              </a:rPr>
              <a:t>The Cell phones have revolutionized the way we live. Cellular phones and PDA's have largely grown in popularity and as a result users have started online banking, purchasing of internet-based products and other online services. Previous web access authentication systems have used either the Internet or the wireless Mobile channel independently to authenticate the identity of remote user. </a:t>
            </a:r>
            <a:endParaRPr sz="1400">
              <a:latin typeface="Times New Roman"/>
              <a:ea typeface="Times New Roman"/>
              <a:cs typeface="Times New Roman"/>
              <a:sym typeface="Times New Roman"/>
            </a:endParaRPr>
          </a:p>
          <a:p>
            <a:pPr marL="457200" lvl="0" indent="-311150" algn="just" rtl="0">
              <a:lnSpc>
                <a:spcPct val="115000"/>
              </a:lnSpc>
              <a:spcBef>
                <a:spcPts val="0"/>
              </a:spcBef>
              <a:spcAft>
                <a:spcPts val="0"/>
              </a:spcAft>
              <a:buSzPts val="1300"/>
              <a:buNone/>
            </a:pPr>
            <a:r>
              <a:rPr lang="en-IN" sz="1400" dirty="0">
                <a:latin typeface="Times New Roman"/>
                <a:ea typeface="Times New Roman"/>
                <a:cs typeface="Times New Roman"/>
                <a:sym typeface="Times New Roman"/>
              </a:rPr>
              <a:t>	Accessing today's web-based services always requires a username and password to authenticate the user identity. This is a significant vulnerability since the password can be hacked by the man in the middle attack and later used for making illegal access to the user’s account. Our goal is to create an authentication system that is both secure and highly usable based on multifactor authentication approach. It uses a novel approach to create an authentication system based on TICs (Transaction Identification code) and SMS (Short Message Service) to enforce an extra security level with the traditional Login/password system. </a:t>
            </a:r>
            <a:endParaRPr sz="1400">
              <a:latin typeface="Times New Roman"/>
              <a:ea typeface="Times New Roman"/>
              <a:cs typeface="Times New Roman"/>
              <a:sym typeface="Times New Roman"/>
            </a:endParaRPr>
          </a:p>
          <a:p>
            <a:pPr marL="457200" lvl="0" indent="-311150" algn="just" rtl="0">
              <a:lnSpc>
                <a:spcPct val="115000"/>
              </a:lnSpc>
              <a:spcBef>
                <a:spcPts val="0"/>
              </a:spcBef>
              <a:spcAft>
                <a:spcPts val="0"/>
              </a:spcAft>
              <a:buSzPts val="1300"/>
              <a:buNone/>
            </a:pPr>
            <a:r>
              <a:rPr lang="en-IN" sz="1400" dirty="0">
                <a:latin typeface="Times New Roman"/>
                <a:ea typeface="Times New Roman"/>
                <a:cs typeface="Times New Roman"/>
                <a:sym typeface="Times New Roman"/>
              </a:rPr>
              <a:t>	</a:t>
            </a:r>
            <a:r>
              <a:rPr lang="en-IN" sz="1400" dirty="0" smtClean="0">
                <a:latin typeface="Times New Roman"/>
                <a:ea typeface="Times New Roman"/>
                <a:cs typeface="Times New Roman"/>
                <a:sym typeface="Times New Roman"/>
              </a:rPr>
              <a:t>We </a:t>
            </a:r>
            <a:r>
              <a:rPr lang="en-IN" sz="1400" dirty="0">
                <a:latin typeface="Times New Roman"/>
                <a:ea typeface="Times New Roman"/>
                <a:cs typeface="Times New Roman"/>
                <a:sym typeface="Times New Roman"/>
              </a:rPr>
              <a:t>have also used an encryption/decryption technique which is based on symmetric key and an iterated block cipher concept. This concept has been used to keep TICs as secret code on cell phones/PDAs and is also used to initiate secure web transaction using cell phones/PDAs. Finally we extend the system for two way authentication which authenticates both parties (user and e- service provider). A detailed threat analysis demonstrates that the proposed system is secure against various types of internet attacks like phishing, man-in-the-middle, viruses etc.</a:t>
            </a:r>
            <a:endParaRPr sz="1400">
              <a:latin typeface="Times New Roman"/>
              <a:ea typeface="Times New Roman"/>
              <a:cs typeface="Times New Roman"/>
              <a:sym typeface="Times New Roman"/>
            </a:endParaRPr>
          </a:p>
          <a:p>
            <a:pPr marL="457200" lvl="0" indent="-311150" algn="l" rtl="0">
              <a:lnSpc>
                <a:spcPct val="115000"/>
              </a:lnSpc>
              <a:spcBef>
                <a:spcPts val="0"/>
              </a:spcBef>
              <a:spcAft>
                <a:spcPts val="0"/>
              </a:spcAft>
              <a:buSzPts val="1300"/>
              <a:buNone/>
            </a:pPr>
            <a:r>
              <a:rPr lang="en-IN" dirty="0"/>
              <a:t>	</a:t>
            </a:r>
            <a:endParaRPr>
              <a:latin typeface="Times New Roman"/>
              <a:ea typeface="Times New Roman"/>
              <a:cs typeface="Times New Roman"/>
              <a:sym typeface="Times New Roman"/>
            </a:endParaRPr>
          </a:p>
          <a:p>
            <a:pPr marL="0" lvl="0" indent="0" algn="l" rtl="0">
              <a:lnSpc>
                <a:spcPct val="100000"/>
              </a:lnSpc>
              <a:spcBef>
                <a:spcPts val="0"/>
              </a:spcBef>
              <a:spcAft>
                <a:spcPts val="1600"/>
              </a:spcAft>
              <a:buSzPts val="1300"/>
              <a:buNone/>
            </a:pPr>
            <a:endParaRPr>
              <a:latin typeface="Times New Roman"/>
              <a:ea typeface="Times New Roman"/>
              <a:cs typeface="Times New Roman"/>
              <a:sym typeface="Times New Roman"/>
            </a:endParaRPr>
          </a:p>
        </p:txBody>
      </p:sp>
    </p:spTree>
  </p:cSld>
  <p:clrMapOvr>
    <a:masterClrMapping/>
  </p:clrMapOvr>
  <p:transition>
    <p:cov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410601" y="0"/>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IN"/>
              <a:t/>
            </a:r>
            <a:br>
              <a:rPr lang="en-IN"/>
            </a:br>
            <a:r>
              <a:rPr lang="en-IN" b="1">
                <a:latin typeface="Times New Roman"/>
                <a:ea typeface="Times New Roman"/>
                <a:cs typeface="Times New Roman"/>
                <a:sym typeface="Times New Roman"/>
              </a:rPr>
              <a:t>Objective</a:t>
            </a:r>
            <a:endParaRPr>
              <a:latin typeface="Times New Roman"/>
              <a:ea typeface="Times New Roman"/>
              <a:cs typeface="Times New Roman"/>
              <a:sym typeface="Times New Roman"/>
            </a:endParaRPr>
          </a:p>
        </p:txBody>
      </p:sp>
      <p:sp>
        <p:nvSpPr>
          <p:cNvPr id="154" name="Google Shape;154;p16"/>
          <p:cNvSpPr txBox="1">
            <a:spLocks noGrp="1"/>
          </p:cNvSpPr>
          <p:nvPr>
            <p:ph type="body" idx="1"/>
          </p:nvPr>
        </p:nvSpPr>
        <p:spPr>
          <a:xfrm>
            <a:off x="563764" y="857255"/>
            <a:ext cx="8112723" cy="4154757"/>
          </a:xfrm>
          <a:prstGeom prst="rect">
            <a:avLst/>
          </a:prstGeom>
          <a:noFill/>
          <a:ln>
            <a:noFill/>
          </a:ln>
        </p:spPr>
        <p:txBody>
          <a:bodyPr spcFirstLastPara="1" wrap="square" lIns="91425" tIns="91425" rIns="91425" bIns="91425" anchor="t" anchorCtr="0">
            <a:noAutofit/>
          </a:bodyPr>
          <a:lstStyle/>
          <a:p>
            <a:pPr marL="457200" lvl="0" indent="-311150" algn="just" rtl="0">
              <a:lnSpc>
                <a:spcPct val="115000"/>
              </a:lnSpc>
              <a:spcBef>
                <a:spcPts val="0"/>
              </a:spcBef>
              <a:spcAft>
                <a:spcPts val="0"/>
              </a:spcAft>
              <a:buSzPts val="1300"/>
              <a:buNone/>
            </a:pPr>
            <a:r>
              <a:rPr lang="en-IN"/>
              <a:t>	</a:t>
            </a:r>
            <a:endParaRPr/>
          </a:p>
          <a:p>
            <a:pPr marL="0" lvl="0" indent="0" algn="just" rtl="0">
              <a:lnSpc>
                <a:spcPct val="100000"/>
              </a:lnSpc>
              <a:spcBef>
                <a:spcPts val="0"/>
              </a:spcBef>
              <a:spcAft>
                <a:spcPts val="0"/>
              </a:spcAft>
              <a:buSzPts val="1300"/>
              <a:buNone/>
            </a:pPr>
            <a:endParaRPr sz="1600">
              <a:latin typeface="Times New Roman"/>
              <a:ea typeface="Times New Roman"/>
              <a:cs typeface="Times New Roman"/>
              <a:sym typeface="Times New Roman"/>
            </a:endParaRPr>
          </a:p>
          <a:p>
            <a:pPr marL="0" lvl="0" indent="0" algn="just" rtl="0">
              <a:lnSpc>
                <a:spcPct val="100000"/>
              </a:lnSpc>
              <a:spcBef>
                <a:spcPts val="1600"/>
              </a:spcBef>
              <a:spcAft>
                <a:spcPts val="0"/>
              </a:spcAft>
              <a:buSzPts val="1300"/>
              <a:buNone/>
            </a:pPr>
            <a:r>
              <a:rPr lang="en-IN" sz="1600">
                <a:latin typeface="Times New Roman"/>
                <a:ea typeface="Times New Roman"/>
                <a:cs typeface="Times New Roman"/>
                <a:sym typeface="Times New Roman"/>
              </a:rPr>
              <a:t>Th</a:t>
            </a:r>
            <a:r>
              <a:rPr lang="en-IN" sz="1400">
                <a:latin typeface="Times New Roman"/>
                <a:ea typeface="Times New Roman"/>
                <a:cs typeface="Times New Roman"/>
                <a:sym typeface="Times New Roman"/>
              </a:rPr>
              <a:t>e main objective of the present work is to provide a highly secure wireless environment for financial web transactions that is simple to use and deploy, that does not require any change in existing wireless networks or protocol. </a:t>
            </a:r>
            <a:endParaRPr sz="1400">
              <a:latin typeface="Times New Roman"/>
              <a:ea typeface="Times New Roman"/>
              <a:cs typeface="Times New Roman"/>
              <a:sym typeface="Times New Roman"/>
            </a:endParaRPr>
          </a:p>
          <a:p>
            <a:pPr marL="0" lvl="0" indent="0" algn="just" rtl="0">
              <a:lnSpc>
                <a:spcPct val="100000"/>
              </a:lnSpc>
              <a:spcBef>
                <a:spcPts val="1600"/>
              </a:spcBef>
              <a:spcAft>
                <a:spcPts val="1600"/>
              </a:spcAft>
              <a:buSzPts val="1300"/>
              <a:buNone/>
            </a:pPr>
            <a:r>
              <a:rPr lang="en-IN" sz="1400">
                <a:latin typeface="Times New Roman"/>
                <a:ea typeface="Times New Roman"/>
                <a:cs typeface="Times New Roman"/>
                <a:sym typeface="Times New Roman"/>
              </a:rPr>
              <a:t>This Protocol for Wireless Payment is used to achieve secure web transaction using cell phones / PDAs. The system is based on Multi-factor Authentication concept to provide secure wireless environment to the users to increase faith of the users in online financial web transactions using mobile devices</a:t>
            </a:r>
            <a:endParaRPr sz="1600">
              <a:latin typeface="Times New Roman"/>
              <a:ea typeface="Times New Roman"/>
              <a:cs typeface="Times New Roman"/>
              <a:sym typeface="Times New Roman"/>
            </a:endParaRPr>
          </a:p>
        </p:txBody>
      </p:sp>
    </p:spTree>
  </p:cSld>
  <p:clrMapOvr>
    <a:masterClrMapping/>
  </p:clrMapOvr>
  <p:transition>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417476" y="144379"/>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IN" b="1">
                <a:latin typeface="Times New Roman"/>
                <a:ea typeface="Times New Roman"/>
                <a:cs typeface="Times New Roman"/>
                <a:sym typeface="Times New Roman"/>
              </a:rPr>
              <a:t>Introduction</a:t>
            </a:r>
            <a:endParaRPr b="1">
              <a:latin typeface="Times New Roman"/>
              <a:ea typeface="Times New Roman"/>
              <a:cs typeface="Times New Roman"/>
              <a:sym typeface="Times New Roman"/>
            </a:endParaRPr>
          </a:p>
        </p:txBody>
      </p:sp>
      <p:sp>
        <p:nvSpPr>
          <p:cNvPr id="160" name="Google Shape;160;p17"/>
          <p:cNvSpPr txBox="1">
            <a:spLocks noGrp="1"/>
          </p:cNvSpPr>
          <p:nvPr>
            <p:ph type="body" idx="1"/>
          </p:nvPr>
        </p:nvSpPr>
        <p:spPr>
          <a:xfrm>
            <a:off x="446885" y="988743"/>
            <a:ext cx="8298351" cy="4154757"/>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None/>
            </a:pPr>
            <a:r>
              <a:rPr lang="en-IN" sz="1400" dirty="0">
                <a:latin typeface="Times New Roman"/>
                <a:ea typeface="Times New Roman"/>
                <a:cs typeface="Times New Roman"/>
                <a:sym typeface="Times New Roman"/>
              </a:rPr>
              <a:t>As computing becomes pervasive, people increasingly rely their business over the Internet by using </a:t>
            </a:r>
            <a:endParaRPr/>
          </a:p>
          <a:p>
            <a:pPr marL="457200" lvl="0" indent="-311150" algn="l" rtl="0">
              <a:lnSpc>
                <a:spcPct val="115000"/>
              </a:lnSpc>
              <a:spcBef>
                <a:spcPts val="0"/>
              </a:spcBef>
              <a:spcAft>
                <a:spcPts val="0"/>
              </a:spcAft>
              <a:buSzPts val="1300"/>
              <a:buNone/>
            </a:pPr>
            <a:r>
              <a:rPr lang="en-IN" sz="1400" dirty="0">
                <a:latin typeface="Times New Roman"/>
                <a:ea typeface="Times New Roman"/>
                <a:cs typeface="Times New Roman"/>
                <a:sym typeface="Times New Roman"/>
              </a:rPr>
              <a:t>e-commerce. Now, the Internet is a preferred source to access online eservices such as e-commerce, </a:t>
            </a:r>
            <a:endParaRPr/>
          </a:p>
          <a:p>
            <a:pPr marL="457200" lvl="0" indent="-311150" algn="l" rtl="0">
              <a:lnSpc>
                <a:spcPct val="115000"/>
              </a:lnSpc>
              <a:spcBef>
                <a:spcPts val="0"/>
              </a:spcBef>
              <a:spcAft>
                <a:spcPts val="0"/>
              </a:spcAft>
              <a:buSzPts val="1300"/>
              <a:buNone/>
            </a:pPr>
            <a:r>
              <a:rPr lang="en-IN" sz="1400" dirty="0">
                <a:latin typeface="Times New Roman"/>
                <a:ea typeface="Times New Roman"/>
                <a:cs typeface="Times New Roman"/>
                <a:sym typeface="Times New Roman"/>
              </a:rPr>
              <a:t>e-voting, e-banking, e-government, etc. </a:t>
            </a:r>
            <a:endParaRPr/>
          </a:p>
          <a:p>
            <a:pPr marL="457200" lvl="0" indent="-311150" algn="l" rtl="0">
              <a:lnSpc>
                <a:spcPct val="115000"/>
              </a:lnSpc>
              <a:spcBef>
                <a:spcPts val="0"/>
              </a:spcBef>
              <a:spcAft>
                <a:spcPts val="0"/>
              </a:spcAft>
              <a:buSzPts val="1300"/>
              <a:buNone/>
            </a:pPr>
            <a:endParaRPr sz="1400">
              <a:latin typeface="Times New Roman"/>
              <a:ea typeface="Times New Roman"/>
              <a:cs typeface="Times New Roman"/>
              <a:sym typeface="Times New Roman"/>
            </a:endParaRPr>
          </a:p>
          <a:p>
            <a:pPr marL="457200" lvl="0" indent="-311150" algn="l" rtl="0">
              <a:lnSpc>
                <a:spcPct val="115000"/>
              </a:lnSpc>
              <a:spcBef>
                <a:spcPts val="0"/>
              </a:spcBef>
              <a:spcAft>
                <a:spcPts val="0"/>
              </a:spcAft>
              <a:buSzPts val="1300"/>
              <a:buNone/>
            </a:pPr>
            <a:r>
              <a:rPr lang="en-IN" sz="1400" dirty="0">
                <a:latin typeface="Times New Roman"/>
                <a:ea typeface="Times New Roman"/>
                <a:cs typeface="Times New Roman"/>
                <a:sym typeface="Times New Roman"/>
              </a:rPr>
              <a:t>Online applications require a strong security feature to protect  user confidential data. Security is a major </a:t>
            </a:r>
            <a:endParaRPr/>
          </a:p>
          <a:p>
            <a:pPr marL="457200" lvl="0" indent="-311150" algn="l" rtl="0">
              <a:lnSpc>
                <a:spcPct val="115000"/>
              </a:lnSpc>
              <a:spcBef>
                <a:spcPts val="0"/>
              </a:spcBef>
              <a:spcAft>
                <a:spcPts val="0"/>
              </a:spcAft>
              <a:buSzPts val="1300"/>
              <a:buNone/>
            </a:pPr>
            <a:r>
              <a:rPr lang="en-IN" sz="1400" dirty="0">
                <a:latin typeface="Times New Roman"/>
                <a:ea typeface="Times New Roman"/>
                <a:cs typeface="Times New Roman"/>
                <a:sym typeface="Times New Roman"/>
              </a:rPr>
              <a:t>issue in internet based online payment system. There are  various internet threats which affect the </a:t>
            </a:r>
            <a:endParaRPr/>
          </a:p>
          <a:p>
            <a:pPr marL="457200" lvl="0" indent="-311150" algn="l" rtl="0">
              <a:lnSpc>
                <a:spcPct val="115000"/>
              </a:lnSpc>
              <a:spcBef>
                <a:spcPts val="0"/>
              </a:spcBef>
              <a:spcAft>
                <a:spcPts val="0"/>
              </a:spcAft>
              <a:buSzPts val="1300"/>
              <a:buNone/>
            </a:pPr>
            <a:r>
              <a:rPr lang="en-IN" sz="1400" dirty="0">
                <a:latin typeface="Times New Roman"/>
                <a:ea typeface="Times New Roman"/>
                <a:cs typeface="Times New Roman"/>
                <a:sym typeface="Times New Roman"/>
              </a:rPr>
              <a:t>security system of internet and increase risk for electronic transaction. Most of the authentication system </a:t>
            </a:r>
            <a:endParaRPr/>
          </a:p>
          <a:p>
            <a:pPr marL="457200" lvl="0" indent="-311150" algn="l" rtl="0">
              <a:lnSpc>
                <a:spcPct val="115000"/>
              </a:lnSpc>
              <a:spcBef>
                <a:spcPts val="0"/>
              </a:spcBef>
              <a:spcAft>
                <a:spcPts val="0"/>
              </a:spcAft>
              <a:buSzPts val="1300"/>
              <a:buNone/>
            </a:pPr>
            <a:r>
              <a:rPr lang="en-IN" sz="1400" dirty="0">
                <a:latin typeface="Times New Roman"/>
                <a:ea typeface="Times New Roman"/>
                <a:cs typeface="Times New Roman"/>
                <a:sym typeface="Times New Roman"/>
              </a:rPr>
              <a:t>relies on passwords, personal identification numbers and keys to access  their personal account information</a:t>
            </a:r>
            <a:endParaRPr/>
          </a:p>
          <a:p>
            <a:pPr marL="457200" lvl="0" indent="-311150" algn="l" rtl="0">
              <a:lnSpc>
                <a:spcPct val="115000"/>
              </a:lnSpc>
              <a:spcBef>
                <a:spcPts val="0"/>
              </a:spcBef>
              <a:spcAft>
                <a:spcPts val="0"/>
              </a:spcAft>
              <a:buSzPts val="1300"/>
              <a:buNone/>
            </a:pPr>
            <a:r>
              <a:rPr lang="en-IN" sz="1400" dirty="0">
                <a:latin typeface="Times New Roman"/>
                <a:ea typeface="Times New Roman"/>
                <a:cs typeface="Times New Roman"/>
                <a:sym typeface="Times New Roman"/>
              </a:rPr>
              <a:t>This type of authentication system can not verify or authenticate the identity of the users who he or she claims  </a:t>
            </a:r>
            <a:endParaRPr/>
          </a:p>
          <a:p>
            <a:pPr marL="457200" lvl="0" indent="-311150" algn="l" rtl="0">
              <a:lnSpc>
                <a:spcPct val="115000"/>
              </a:lnSpc>
              <a:spcBef>
                <a:spcPts val="0"/>
              </a:spcBef>
              <a:spcAft>
                <a:spcPts val="0"/>
              </a:spcAft>
              <a:buSzPts val="1300"/>
              <a:buNone/>
            </a:pPr>
            <a:r>
              <a:rPr lang="en-IN" sz="1400" dirty="0">
                <a:latin typeface="Times New Roman"/>
                <a:ea typeface="Times New Roman"/>
                <a:cs typeface="Times New Roman"/>
                <a:sym typeface="Times New Roman"/>
              </a:rPr>
              <a:t>to be Accessing today's web-based services always requires a username and password to authenticate the user </a:t>
            </a:r>
            <a:endParaRPr/>
          </a:p>
          <a:p>
            <a:pPr marL="457200" lvl="0" indent="-311150" algn="l" rtl="0">
              <a:lnSpc>
                <a:spcPct val="115000"/>
              </a:lnSpc>
              <a:spcBef>
                <a:spcPts val="0"/>
              </a:spcBef>
              <a:spcAft>
                <a:spcPts val="0"/>
              </a:spcAft>
              <a:buSzPts val="1300"/>
              <a:buNone/>
            </a:pPr>
            <a:r>
              <a:rPr lang="en-IN" sz="1400" dirty="0">
                <a:latin typeface="Times New Roman"/>
                <a:ea typeface="Times New Roman"/>
                <a:cs typeface="Times New Roman"/>
                <a:sym typeface="Times New Roman"/>
              </a:rPr>
              <a:t> identity. This is a significant vulnerability since the password can be hacked by the man in the middle attack </a:t>
            </a:r>
            <a:endParaRPr/>
          </a:p>
          <a:p>
            <a:pPr marL="457200" lvl="0" indent="-311150" algn="l" rtl="0">
              <a:lnSpc>
                <a:spcPct val="115000"/>
              </a:lnSpc>
              <a:spcBef>
                <a:spcPts val="0"/>
              </a:spcBef>
              <a:spcAft>
                <a:spcPts val="0"/>
              </a:spcAft>
              <a:buSzPts val="1300"/>
              <a:buNone/>
            </a:pPr>
            <a:r>
              <a:rPr lang="en-IN" sz="1400" dirty="0">
                <a:latin typeface="Times New Roman"/>
                <a:ea typeface="Times New Roman"/>
                <a:cs typeface="Times New Roman"/>
                <a:sym typeface="Times New Roman"/>
              </a:rPr>
              <a:t>and later used for making illegal access to the user’s account.</a:t>
            </a:r>
            <a:endParaRPr/>
          </a:p>
          <a:p>
            <a:pPr marL="457200" lvl="0" indent="-311150" algn="l" rtl="0">
              <a:lnSpc>
                <a:spcPct val="115000"/>
              </a:lnSpc>
              <a:spcBef>
                <a:spcPts val="0"/>
              </a:spcBef>
              <a:spcAft>
                <a:spcPts val="0"/>
              </a:spcAft>
              <a:buSzPts val="1300"/>
              <a:buNone/>
            </a:pPr>
            <a:endParaRPr sz="1400">
              <a:latin typeface="Times New Roman"/>
              <a:ea typeface="Times New Roman"/>
              <a:cs typeface="Times New Roman"/>
              <a:sym typeface="Times New Roman"/>
            </a:endParaRPr>
          </a:p>
        </p:txBody>
      </p:sp>
    </p:spTree>
  </p:cSld>
  <p:clrMapOvr>
    <a:masterClrMapping/>
  </p:clrMapOvr>
  <p:transition>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64"/>
        <p:cNvGrpSpPr/>
        <p:nvPr/>
      </p:nvGrpSpPr>
      <p:grpSpPr>
        <a:xfrm>
          <a:off x="0" y="0"/>
          <a:ext cx="0" cy="0"/>
          <a:chOff x="0" y="0"/>
          <a:chExt cx="0" cy="0"/>
        </a:xfrm>
      </p:grpSpPr>
      <p:sp>
        <p:nvSpPr>
          <p:cNvPr id="165" name="Google Shape;165;p18"/>
          <p:cNvSpPr txBox="1">
            <a:spLocks noGrp="1"/>
          </p:cNvSpPr>
          <p:nvPr>
            <p:ph type="title"/>
          </p:nvPr>
        </p:nvSpPr>
        <p:spPr>
          <a:xfrm>
            <a:off x="660018" y="503752"/>
            <a:ext cx="7569582" cy="212256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IN" sz="1400" dirty="0">
                <a:latin typeface="Times New Roman"/>
                <a:ea typeface="Times New Roman"/>
                <a:cs typeface="Times New Roman"/>
                <a:sym typeface="Times New Roman"/>
              </a:rPr>
              <a:t>When it comes to the communication of sensitive data security has always been an important topic. </a:t>
            </a:r>
            <a:br>
              <a:rPr lang="en-IN" sz="1400" dirty="0">
                <a:latin typeface="Times New Roman"/>
                <a:ea typeface="Times New Roman"/>
                <a:cs typeface="Times New Roman"/>
                <a:sym typeface="Times New Roman"/>
              </a:rPr>
            </a:br>
            <a:r>
              <a:rPr lang="en-IN" sz="1400" dirty="0">
                <a:latin typeface="Times New Roman"/>
                <a:ea typeface="Times New Roman"/>
                <a:cs typeface="Times New Roman"/>
                <a:sym typeface="Times New Roman"/>
              </a:rPr>
              <a:t>With hardware advances allowing users the advantage of accessibility used in mobile devices, </a:t>
            </a:r>
            <a:br>
              <a:rPr lang="en-IN" sz="1400" dirty="0">
                <a:latin typeface="Times New Roman"/>
                <a:ea typeface="Times New Roman"/>
                <a:cs typeface="Times New Roman"/>
                <a:sym typeface="Times New Roman"/>
              </a:rPr>
            </a:br>
            <a:r>
              <a:rPr lang="en-IN" sz="1400" dirty="0">
                <a:latin typeface="Times New Roman"/>
                <a:ea typeface="Times New Roman"/>
                <a:cs typeface="Times New Roman"/>
                <a:sym typeface="Times New Roman"/>
              </a:rPr>
              <a:t>individuals are now spending more and more time on these devices. Additionally, with the viral </a:t>
            </a:r>
            <a:br>
              <a:rPr lang="en-IN" sz="1400" dirty="0">
                <a:latin typeface="Times New Roman"/>
                <a:ea typeface="Times New Roman"/>
                <a:cs typeface="Times New Roman"/>
                <a:sym typeface="Times New Roman"/>
              </a:rPr>
            </a:br>
            <a:r>
              <a:rPr lang="en-IN" sz="1400" dirty="0">
                <a:latin typeface="Times New Roman"/>
                <a:ea typeface="Times New Roman"/>
                <a:cs typeface="Times New Roman"/>
                <a:sym typeface="Times New Roman"/>
              </a:rPr>
              <a:t>popularity of social media applications and single sign-on, users do not always take as many precautions </a:t>
            </a:r>
            <a:r>
              <a:rPr lang="en-IN" sz="1400" dirty="0" smtClean="0">
                <a:latin typeface="Times New Roman"/>
                <a:ea typeface="Times New Roman"/>
                <a:cs typeface="Times New Roman"/>
                <a:sym typeface="Times New Roman"/>
              </a:rPr>
              <a:t>as </a:t>
            </a:r>
            <a:r>
              <a:rPr lang="en-IN" sz="1400" dirty="0">
                <a:latin typeface="Times New Roman"/>
                <a:ea typeface="Times New Roman"/>
                <a:cs typeface="Times New Roman"/>
                <a:sym typeface="Times New Roman"/>
              </a:rPr>
              <a:t>needed with their information. Multi-factor authentication creates more and varied walls to block </a:t>
            </a:r>
            <a:r>
              <a:rPr lang="en-IN" sz="1400" dirty="0" smtClean="0">
                <a:latin typeface="Times New Roman"/>
                <a:ea typeface="Times New Roman"/>
                <a:cs typeface="Times New Roman"/>
                <a:sym typeface="Times New Roman"/>
              </a:rPr>
              <a:t>out </a:t>
            </a:r>
            <a:r>
              <a:rPr lang="en-IN" sz="1400" dirty="0">
                <a:latin typeface="Times New Roman"/>
                <a:ea typeface="Times New Roman"/>
                <a:cs typeface="Times New Roman"/>
                <a:sym typeface="Times New Roman"/>
              </a:rPr>
              <a:t>the wrong people from seeing your information</a:t>
            </a:r>
            <a:br>
              <a:rPr lang="en-IN" sz="1400" dirty="0">
                <a:latin typeface="Times New Roman"/>
                <a:ea typeface="Times New Roman"/>
                <a:cs typeface="Times New Roman"/>
                <a:sym typeface="Times New Roman"/>
              </a:rPr>
            </a:br>
            <a:endParaRPr sz="1400"/>
          </a:p>
        </p:txBody>
      </p:sp>
      <p:pic>
        <p:nvPicPr>
          <p:cNvPr id="166" name="Google Shape;166;p18" descr="mfa1.png"/>
          <p:cNvPicPr preferRelativeResize="0"/>
          <p:nvPr/>
        </p:nvPicPr>
        <p:blipFill rotWithShape="1">
          <a:blip r:embed="rId3">
            <a:alphaModFix/>
          </a:blip>
          <a:srcRect/>
          <a:stretch/>
        </p:blipFill>
        <p:spPr>
          <a:xfrm>
            <a:off x="1127531" y="2620683"/>
            <a:ext cx="7074569" cy="2268837"/>
          </a:xfrm>
          <a:prstGeom prst="rect">
            <a:avLst/>
          </a:prstGeom>
          <a:noFill/>
          <a:ln>
            <a:noFill/>
          </a:ln>
        </p:spPr>
      </p:pic>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6"/>
                                        </p:tgtEl>
                                        <p:attrNameLst>
                                          <p:attrName>style.visibility</p:attrName>
                                        </p:attrNameLst>
                                      </p:cBhvr>
                                      <p:to>
                                        <p:strVal val="visible"/>
                                      </p:to>
                                    </p:set>
                                    <p:anim calcmode="lin" valueType="num">
                                      <p:cBhvr additive="base">
                                        <p:cTn id="7" dur="500" fill="hold"/>
                                        <p:tgtEl>
                                          <p:spTgt spid="166"/>
                                        </p:tgtEl>
                                        <p:attrNameLst>
                                          <p:attrName>ppt_x</p:attrName>
                                        </p:attrNameLst>
                                      </p:cBhvr>
                                      <p:tavLst>
                                        <p:tav tm="0">
                                          <p:val>
                                            <p:strVal val="#ppt_x"/>
                                          </p:val>
                                        </p:tav>
                                        <p:tav tm="100000">
                                          <p:val>
                                            <p:strVal val="#ppt_x"/>
                                          </p:val>
                                        </p:tav>
                                      </p:tavLst>
                                    </p:anim>
                                    <p:anim calcmode="lin" valueType="num">
                                      <p:cBhvr additive="base">
                                        <p:cTn id="8" dur="500" fill="hold"/>
                                        <p:tgtEl>
                                          <p:spTgt spid="1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70"/>
        <p:cNvGrpSpPr/>
        <p:nvPr/>
      </p:nvGrpSpPr>
      <p:grpSpPr>
        <a:xfrm>
          <a:off x="0" y="0"/>
          <a:ext cx="0" cy="0"/>
          <a:chOff x="0" y="0"/>
          <a:chExt cx="0" cy="0"/>
        </a:xfrm>
      </p:grpSpPr>
      <p:sp>
        <p:nvSpPr>
          <p:cNvPr id="172" name="Google Shape;172;p19"/>
          <p:cNvSpPr txBox="1">
            <a:spLocks noGrp="1"/>
          </p:cNvSpPr>
          <p:nvPr>
            <p:ph type="body" idx="1"/>
          </p:nvPr>
        </p:nvSpPr>
        <p:spPr>
          <a:xfrm>
            <a:off x="446886" y="488139"/>
            <a:ext cx="8257101" cy="4176242"/>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None/>
            </a:pPr>
            <a:r>
              <a:rPr lang="en-IN" sz="1400" b="1" i="1">
                <a:latin typeface="Times New Roman"/>
                <a:ea typeface="Times New Roman"/>
                <a:cs typeface="Times New Roman"/>
                <a:sym typeface="Times New Roman"/>
              </a:rPr>
              <a:t>What is Single-factor Authentication (SFA):</a:t>
            </a:r>
            <a:endParaRPr/>
          </a:p>
          <a:p>
            <a:pPr marL="457200" lvl="0" indent="-311150" algn="l" rtl="0">
              <a:lnSpc>
                <a:spcPct val="115000"/>
              </a:lnSpc>
              <a:spcBef>
                <a:spcPts val="0"/>
              </a:spcBef>
              <a:spcAft>
                <a:spcPts val="0"/>
              </a:spcAft>
              <a:buSzPts val="1300"/>
              <a:buNone/>
            </a:pPr>
            <a:r>
              <a:rPr lang="en-IN" sz="1400">
                <a:latin typeface="Times New Roman"/>
                <a:ea typeface="Times New Roman"/>
                <a:cs typeface="Times New Roman"/>
                <a:sym typeface="Times New Roman"/>
              </a:rPr>
              <a:t>Single-factor authentication is the simplest form of authentication methods. With SFA, a person </a:t>
            </a:r>
            <a:endParaRPr sz="1400">
              <a:latin typeface="Times New Roman"/>
              <a:ea typeface="Times New Roman"/>
              <a:cs typeface="Times New Roman"/>
              <a:sym typeface="Times New Roman"/>
            </a:endParaRPr>
          </a:p>
          <a:p>
            <a:pPr marL="457200" lvl="0" indent="-311150" algn="l" rtl="0">
              <a:lnSpc>
                <a:spcPct val="115000"/>
              </a:lnSpc>
              <a:spcBef>
                <a:spcPts val="0"/>
              </a:spcBef>
              <a:spcAft>
                <a:spcPts val="0"/>
              </a:spcAft>
              <a:buSzPts val="1300"/>
              <a:buNone/>
            </a:pPr>
            <a:r>
              <a:rPr lang="en-IN" sz="1400">
                <a:latin typeface="Times New Roman"/>
                <a:ea typeface="Times New Roman"/>
                <a:cs typeface="Times New Roman"/>
                <a:sym typeface="Times New Roman"/>
              </a:rPr>
              <a:t>matches one credential to verify himself or herself online. The most popular example of this would be </a:t>
            </a:r>
            <a:endParaRPr sz="1400">
              <a:latin typeface="Times New Roman"/>
              <a:ea typeface="Times New Roman"/>
              <a:cs typeface="Times New Roman"/>
              <a:sym typeface="Times New Roman"/>
            </a:endParaRPr>
          </a:p>
          <a:p>
            <a:pPr marL="457200" lvl="0" indent="-311150" algn="l" rtl="0">
              <a:lnSpc>
                <a:spcPct val="115000"/>
              </a:lnSpc>
              <a:spcBef>
                <a:spcPts val="0"/>
              </a:spcBef>
              <a:spcAft>
                <a:spcPts val="0"/>
              </a:spcAft>
              <a:buSzPts val="1300"/>
              <a:buNone/>
            </a:pPr>
            <a:r>
              <a:rPr lang="en-IN" sz="1400">
                <a:latin typeface="Times New Roman"/>
                <a:ea typeface="Times New Roman"/>
                <a:cs typeface="Times New Roman"/>
                <a:sym typeface="Times New Roman"/>
              </a:rPr>
              <a:t>a password (credential) to a username. Most verification today uses this type of authentication </a:t>
            </a:r>
            <a:endParaRPr sz="1400">
              <a:latin typeface="Times New Roman"/>
              <a:ea typeface="Times New Roman"/>
              <a:cs typeface="Times New Roman"/>
              <a:sym typeface="Times New Roman"/>
            </a:endParaRPr>
          </a:p>
          <a:p>
            <a:pPr marL="457200" lvl="0" indent="-311150" algn="l" rtl="0">
              <a:lnSpc>
                <a:spcPct val="115000"/>
              </a:lnSpc>
              <a:spcBef>
                <a:spcPts val="0"/>
              </a:spcBef>
              <a:spcAft>
                <a:spcPts val="0"/>
              </a:spcAft>
              <a:buSzPts val="1300"/>
              <a:buNone/>
            </a:pPr>
            <a:r>
              <a:rPr lang="en-IN" sz="1400">
                <a:latin typeface="Times New Roman"/>
                <a:ea typeface="Times New Roman"/>
                <a:cs typeface="Times New Roman"/>
                <a:sym typeface="Times New Roman"/>
              </a:rPr>
              <a:t>method.</a:t>
            </a:r>
            <a:endParaRPr/>
          </a:p>
          <a:p>
            <a:pPr marL="457200" lvl="0" indent="-311150" algn="l" rtl="0">
              <a:lnSpc>
                <a:spcPct val="115000"/>
              </a:lnSpc>
              <a:spcBef>
                <a:spcPts val="0"/>
              </a:spcBef>
              <a:spcAft>
                <a:spcPts val="0"/>
              </a:spcAft>
              <a:buSzPts val="1300"/>
              <a:buNone/>
            </a:pPr>
            <a:r>
              <a:rPr lang="en-IN" sz="1400">
                <a:latin typeface="Times New Roman"/>
                <a:ea typeface="Times New Roman"/>
                <a:cs typeface="Times New Roman"/>
                <a:sym typeface="Times New Roman"/>
              </a:rPr>
              <a:t> </a:t>
            </a:r>
            <a:endParaRPr/>
          </a:p>
        </p:txBody>
      </p:sp>
      <p:pic>
        <p:nvPicPr>
          <p:cNvPr id="173" name="Google Shape;173;p19" descr="One-factor-authentication-1.png"/>
          <p:cNvPicPr preferRelativeResize="0"/>
          <p:nvPr/>
        </p:nvPicPr>
        <p:blipFill rotWithShape="1">
          <a:blip r:embed="rId3">
            <a:alphaModFix/>
          </a:blip>
          <a:srcRect l="3308" t="21073" r="32857" b="25312"/>
          <a:stretch/>
        </p:blipFill>
        <p:spPr>
          <a:xfrm>
            <a:off x="1416288" y="2358190"/>
            <a:ext cx="6057041" cy="2358189"/>
          </a:xfrm>
          <a:prstGeom prst="rect">
            <a:avLst/>
          </a:prstGeom>
          <a:noFill/>
          <a:ln>
            <a:noFill/>
          </a:ln>
        </p:spPr>
      </p:pic>
    </p:spTree>
  </p:cSld>
  <p:clrMapOvr>
    <a:masterClrMapping/>
  </p:clrMapOvr>
  <p:transition>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3"/>
                                        </p:tgtEl>
                                        <p:attrNameLst>
                                          <p:attrName>style.visibility</p:attrName>
                                        </p:attrNameLst>
                                      </p:cBhvr>
                                      <p:to>
                                        <p:strVal val="visible"/>
                                      </p:to>
                                    </p:set>
                                    <p:anim calcmode="lin" valueType="num">
                                      <p:cBhvr additive="base">
                                        <p:cTn id="7" dur="500" fill="hold"/>
                                        <p:tgtEl>
                                          <p:spTgt spid="173"/>
                                        </p:tgtEl>
                                        <p:attrNameLst>
                                          <p:attrName>ppt_x</p:attrName>
                                        </p:attrNameLst>
                                      </p:cBhvr>
                                      <p:tavLst>
                                        <p:tav tm="0">
                                          <p:val>
                                            <p:strVal val="#ppt_x"/>
                                          </p:val>
                                        </p:tav>
                                        <p:tav tm="100000">
                                          <p:val>
                                            <p:strVal val="#ppt_x"/>
                                          </p:val>
                                        </p:tav>
                                      </p:tavLst>
                                    </p:anim>
                                    <p:anim calcmode="lin" valueType="num">
                                      <p:cBhvr additive="base">
                                        <p:cTn id="8" dur="500" fill="hold"/>
                                        <p:tgtEl>
                                          <p:spTgt spid="1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77"/>
        <p:cNvGrpSpPr/>
        <p:nvPr/>
      </p:nvGrpSpPr>
      <p:grpSpPr>
        <a:xfrm>
          <a:off x="0" y="0"/>
          <a:ext cx="0" cy="0"/>
          <a:chOff x="0" y="0"/>
          <a:chExt cx="0" cy="0"/>
        </a:xfrm>
      </p:grpSpPr>
      <p:sp>
        <p:nvSpPr>
          <p:cNvPr id="179" name="Google Shape;179;p20"/>
          <p:cNvSpPr txBox="1">
            <a:spLocks noGrp="1"/>
          </p:cNvSpPr>
          <p:nvPr>
            <p:ph type="body" idx="1"/>
          </p:nvPr>
        </p:nvSpPr>
        <p:spPr>
          <a:xfrm>
            <a:off x="268133" y="433136"/>
            <a:ext cx="8236475" cy="3296218"/>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None/>
            </a:pPr>
            <a:r>
              <a:rPr lang="en-IN" sz="1400" b="1" i="1">
                <a:latin typeface="Times New Roman"/>
                <a:ea typeface="Times New Roman"/>
                <a:cs typeface="Times New Roman"/>
                <a:sym typeface="Times New Roman"/>
              </a:rPr>
              <a:t>What is Two-factor Authentication (2FA):</a:t>
            </a:r>
            <a:endParaRPr/>
          </a:p>
          <a:p>
            <a:pPr marL="457200" lvl="0" indent="-311150" algn="l" rtl="0">
              <a:lnSpc>
                <a:spcPct val="115000"/>
              </a:lnSpc>
              <a:spcBef>
                <a:spcPts val="0"/>
              </a:spcBef>
              <a:spcAft>
                <a:spcPts val="0"/>
              </a:spcAft>
              <a:buSzPts val="1300"/>
              <a:buNone/>
            </a:pPr>
            <a:r>
              <a:rPr lang="en-IN" sz="1400">
                <a:latin typeface="Times New Roman"/>
                <a:ea typeface="Times New Roman"/>
                <a:cs typeface="Times New Roman"/>
                <a:sym typeface="Times New Roman"/>
              </a:rPr>
              <a:t>Two-factor authentication uses the same password/username combination, but with the addition of being</a:t>
            </a:r>
            <a:endParaRPr/>
          </a:p>
          <a:p>
            <a:pPr marL="457200" lvl="0" indent="-311150" algn="l" rtl="0">
              <a:lnSpc>
                <a:spcPct val="115000"/>
              </a:lnSpc>
              <a:spcBef>
                <a:spcPts val="0"/>
              </a:spcBef>
              <a:spcAft>
                <a:spcPts val="0"/>
              </a:spcAft>
              <a:buSzPts val="1300"/>
              <a:buNone/>
            </a:pPr>
            <a:r>
              <a:rPr lang="en-IN" sz="1400">
                <a:latin typeface="Times New Roman"/>
                <a:ea typeface="Times New Roman"/>
                <a:cs typeface="Times New Roman"/>
                <a:sym typeface="Times New Roman"/>
              </a:rPr>
              <a:t> asked to verify who a person is by using something only he or she owns, such as a mobile device. Putting it</a:t>
            </a:r>
            <a:endParaRPr/>
          </a:p>
          <a:p>
            <a:pPr marL="457200" lvl="0" indent="-311150" algn="l" rtl="0">
              <a:lnSpc>
                <a:spcPct val="115000"/>
              </a:lnSpc>
              <a:spcBef>
                <a:spcPts val="0"/>
              </a:spcBef>
              <a:spcAft>
                <a:spcPts val="0"/>
              </a:spcAft>
              <a:buSzPts val="1300"/>
              <a:buNone/>
            </a:pPr>
            <a:r>
              <a:rPr lang="en-IN" sz="1400">
                <a:latin typeface="Times New Roman"/>
                <a:ea typeface="Times New Roman"/>
                <a:cs typeface="Times New Roman"/>
                <a:sym typeface="Times New Roman"/>
              </a:rPr>
              <a:t> simply: it uses two factors to confirm an identity</a:t>
            </a:r>
            <a:endParaRPr sz="1400"/>
          </a:p>
        </p:txBody>
      </p:sp>
      <p:pic>
        <p:nvPicPr>
          <p:cNvPr id="180" name="Google Shape;180;p20" descr="2FA-1-1-1.png"/>
          <p:cNvPicPr preferRelativeResize="0"/>
          <p:nvPr/>
        </p:nvPicPr>
        <p:blipFill rotWithShape="1">
          <a:blip r:embed="rId3">
            <a:alphaModFix/>
          </a:blip>
          <a:srcRect t="16040" b="18329"/>
          <a:stretch/>
        </p:blipFill>
        <p:spPr>
          <a:xfrm>
            <a:off x="1168782" y="1904799"/>
            <a:ext cx="6706643" cy="2797829"/>
          </a:xfrm>
          <a:prstGeom prst="rect">
            <a:avLst/>
          </a:prstGeom>
          <a:noFill/>
          <a:ln>
            <a:noFill/>
          </a:ln>
        </p:spPr>
      </p:pic>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0"/>
                                        </p:tgtEl>
                                        <p:attrNameLst>
                                          <p:attrName>style.visibility</p:attrName>
                                        </p:attrNameLst>
                                      </p:cBhvr>
                                      <p:to>
                                        <p:strVal val="visible"/>
                                      </p:to>
                                    </p:set>
                                    <p:anim calcmode="lin" valueType="num">
                                      <p:cBhvr additive="base">
                                        <p:cTn id="7" dur="500" fill="hold"/>
                                        <p:tgtEl>
                                          <p:spTgt spid="180"/>
                                        </p:tgtEl>
                                        <p:attrNameLst>
                                          <p:attrName>ppt_x</p:attrName>
                                        </p:attrNameLst>
                                      </p:cBhvr>
                                      <p:tavLst>
                                        <p:tav tm="0">
                                          <p:val>
                                            <p:strVal val="#ppt_x"/>
                                          </p:val>
                                        </p:tav>
                                        <p:tav tm="100000">
                                          <p:val>
                                            <p:strVal val="#ppt_x"/>
                                          </p:val>
                                        </p:tav>
                                      </p:tavLst>
                                    </p:anim>
                                    <p:anim calcmode="lin" valueType="num">
                                      <p:cBhvr additive="base">
                                        <p:cTn id="8" dur="500" fill="hold"/>
                                        <p:tgtEl>
                                          <p:spTgt spid="1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84"/>
        <p:cNvGrpSpPr/>
        <p:nvPr/>
      </p:nvGrpSpPr>
      <p:grpSpPr>
        <a:xfrm>
          <a:off x="0" y="0"/>
          <a:ext cx="0" cy="0"/>
          <a:chOff x="0" y="0"/>
          <a:chExt cx="0" cy="0"/>
        </a:xfrm>
      </p:grpSpPr>
      <p:sp>
        <p:nvSpPr>
          <p:cNvPr id="186" name="Google Shape;186;p21"/>
          <p:cNvSpPr txBox="1">
            <a:spLocks noGrp="1"/>
          </p:cNvSpPr>
          <p:nvPr>
            <p:ph type="body" idx="1"/>
          </p:nvPr>
        </p:nvSpPr>
        <p:spPr>
          <a:xfrm>
            <a:off x="410600" y="357517"/>
            <a:ext cx="7365237" cy="29112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None/>
            </a:pPr>
            <a:r>
              <a:rPr lang="en-IN" sz="1400" dirty="0">
                <a:latin typeface="Times New Roman"/>
                <a:ea typeface="Times New Roman"/>
                <a:cs typeface="Times New Roman"/>
                <a:sym typeface="Times New Roman"/>
              </a:rPr>
              <a:t> </a:t>
            </a:r>
            <a:endParaRPr/>
          </a:p>
          <a:p>
            <a:pPr marL="457200" lvl="0" indent="-311150" algn="l" rtl="0">
              <a:lnSpc>
                <a:spcPct val="115000"/>
              </a:lnSpc>
              <a:spcBef>
                <a:spcPts val="0"/>
              </a:spcBef>
              <a:spcAft>
                <a:spcPts val="0"/>
              </a:spcAft>
              <a:buSzPts val="1300"/>
              <a:buNone/>
            </a:pPr>
            <a:r>
              <a:rPr lang="en-IN" sz="1400" b="1" i="1" dirty="0">
                <a:latin typeface="Times New Roman"/>
                <a:ea typeface="Times New Roman"/>
                <a:cs typeface="Times New Roman"/>
                <a:sym typeface="Times New Roman"/>
              </a:rPr>
              <a:t>What is Multi-factor Authentication (MFA):</a:t>
            </a:r>
            <a:endParaRPr/>
          </a:p>
          <a:p>
            <a:pPr marL="457200" lvl="0" indent="-311150" algn="l" rtl="0">
              <a:lnSpc>
                <a:spcPct val="115000"/>
              </a:lnSpc>
              <a:spcBef>
                <a:spcPts val="0"/>
              </a:spcBef>
              <a:spcAft>
                <a:spcPts val="0"/>
              </a:spcAft>
              <a:buSzPts val="1300"/>
              <a:buNone/>
            </a:pPr>
            <a:r>
              <a:rPr lang="en-IN" sz="1400" dirty="0">
                <a:latin typeface="Times New Roman"/>
                <a:ea typeface="Times New Roman"/>
                <a:cs typeface="Times New Roman"/>
                <a:sym typeface="Times New Roman"/>
              </a:rPr>
              <a:t>Multi-factor Authentication uses a combination of the following factors: something you know,</a:t>
            </a:r>
            <a:endParaRPr/>
          </a:p>
          <a:p>
            <a:pPr marL="457200" lvl="0" indent="-311150" algn="l" rtl="0">
              <a:lnSpc>
                <a:spcPct val="115000"/>
              </a:lnSpc>
              <a:spcBef>
                <a:spcPts val="0"/>
              </a:spcBef>
              <a:spcAft>
                <a:spcPts val="0"/>
              </a:spcAft>
              <a:buSzPts val="1300"/>
              <a:buNone/>
            </a:pPr>
            <a:r>
              <a:rPr lang="en-IN" sz="1400" dirty="0">
                <a:latin typeface="Times New Roman"/>
                <a:ea typeface="Times New Roman"/>
                <a:cs typeface="Times New Roman"/>
                <a:sym typeface="Times New Roman"/>
              </a:rPr>
              <a:t> something you have and something you are. 2FA is a subset of MFA</a:t>
            </a:r>
            <a:endParaRPr/>
          </a:p>
          <a:p>
            <a:pPr marL="457200" lvl="0" indent="-311150" algn="l" rtl="0">
              <a:lnSpc>
                <a:spcPct val="115000"/>
              </a:lnSpc>
              <a:spcBef>
                <a:spcPts val="0"/>
              </a:spcBef>
              <a:spcAft>
                <a:spcPts val="0"/>
              </a:spcAft>
              <a:buSzPts val="1300"/>
              <a:buNone/>
            </a:pPr>
            <a:endParaRPr/>
          </a:p>
        </p:txBody>
      </p:sp>
      <p:pic>
        <p:nvPicPr>
          <p:cNvPr id="187" name="Google Shape;187;p21" descr="Multi-factor-authentication-1-1.png"/>
          <p:cNvPicPr preferRelativeResize="0"/>
          <p:nvPr/>
        </p:nvPicPr>
        <p:blipFill rotWithShape="1">
          <a:blip r:embed="rId3">
            <a:alphaModFix/>
          </a:blip>
          <a:srcRect t="10693" b="9641"/>
          <a:stretch/>
        </p:blipFill>
        <p:spPr>
          <a:xfrm>
            <a:off x="1265035" y="1712126"/>
            <a:ext cx="6366424" cy="3079879"/>
          </a:xfrm>
          <a:prstGeom prst="rect">
            <a:avLst/>
          </a:prstGeom>
          <a:noFill/>
          <a:ln>
            <a:noFill/>
          </a:ln>
        </p:spPr>
      </p:pic>
    </p:spTree>
  </p:cSld>
  <p:clrMapOvr>
    <a:masterClrMapping/>
  </p:clrMapOvr>
  <p:transition>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7"/>
                                        </p:tgtEl>
                                        <p:attrNameLst>
                                          <p:attrName>style.visibility</p:attrName>
                                        </p:attrNameLst>
                                      </p:cBhvr>
                                      <p:to>
                                        <p:strVal val="visible"/>
                                      </p:to>
                                    </p:set>
                                    <p:animEffect transition="in" filter="blinds(horizontal)">
                                      <p:cBhvr>
                                        <p:cTn id="7" dur="500"/>
                                        <p:tgtEl>
                                          <p:spTgt spid="18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87"/>
                                        </p:tgtEl>
                                        <p:attrNameLst>
                                          <p:attrName>style.visibility</p:attrName>
                                        </p:attrNameLst>
                                      </p:cBhvr>
                                      <p:to>
                                        <p:strVal val="visible"/>
                                      </p:to>
                                    </p:set>
                                    <p:anim calcmode="lin" valueType="num">
                                      <p:cBhvr additive="base">
                                        <p:cTn id="12" dur="500" fill="hold"/>
                                        <p:tgtEl>
                                          <p:spTgt spid="187"/>
                                        </p:tgtEl>
                                        <p:attrNameLst>
                                          <p:attrName>ppt_x</p:attrName>
                                        </p:attrNameLst>
                                      </p:cBhvr>
                                      <p:tavLst>
                                        <p:tav tm="0">
                                          <p:val>
                                            <p:strVal val="#ppt_x"/>
                                          </p:val>
                                        </p:tav>
                                        <p:tav tm="100000">
                                          <p:val>
                                            <p:strVal val="#ppt_x"/>
                                          </p:val>
                                        </p:tav>
                                      </p:tavLst>
                                    </p:anim>
                                    <p:anim calcmode="lin" valueType="num">
                                      <p:cBhvr additive="base">
                                        <p:cTn id="13" dur="500" fill="hold"/>
                                        <p:tgtEl>
                                          <p:spTgt spid="1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501" y="0"/>
            <a:ext cx="5512158" cy="4984124"/>
          </a:xfrm>
        </p:spPr>
        <p:txBody>
          <a:bodyPr/>
          <a:lstStyle/>
          <a:p>
            <a:r>
              <a:rPr lang="en-US" sz="1400" b="1" dirty="0" smtClean="0">
                <a:latin typeface="Times New Roman" pitchFamily="18" charset="0"/>
                <a:cs typeface="Times New Roman" pitchFamily="18" charset="0"/>
              </a:rPr>
              <a:t>TIC Authentication:</a:t>
            </a:r>
            <a:r>
              <a:rPr lang="en-US" sz="1400" dirty="0" smtClean="0">
                <a:latin typeface="Times New Roman" pitchFamily="18" charset="0"/>
                <a:cs typeface="Times New Roman" pitchFamily="18" charset="0"/>
              </a:rPr>
              <a:t> TIC (Transaction Identification Code) Authentication is the technique which is used to identify both the user and the ongoing transaction. TIC code certifies that the current transaction has been initiated by the right person and it is a valid user who is trying to access his/her account</a:t>
            </a:r>
            <a:r>
              <a:rPr lang="en-IN" sz="1400" dirty="0" smtClean="0">
                <a:latin typeface="Times New Roman" pitchFamily="18" charset="0"/>
                <a:cs typeface="Times New Roman" pitchFamily="18" charset="0"/>
              </a:rPr>
              <a:t/>
            </a:r>
            <a:br>
              <a:rPr lang="en-IN" sz="1400" dirty="0" smtClean="0">
                <a:latin typeface="Times New Roman" pitchFamily="18" charset="0"/>
                <a:cs typeface="Times New Roman" pitchFamily="18" charset="0"/>
              </a:rPr>
            </a:br>
            <a:r>
              <a:rPr lang="en-IN" sz="1400" dirty="0" smtClean="0">
                <a:latin typeface="Times New Roman" pitchFamily="18" charset="0"/>
                <a:cs typeface="Times New Roman" pitchFamily="18" charset="0"/>
              </a:rPr>
              <a:t/>
            </a:r>
            <a:br>
              <a:rPr lang="en-IN"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TIC </a:t>
            </a:r>
            <a:r>
              <a:rPr lang="en-US" sz="1400" dirty="0" smtClean="0">
                <a:latin typeface="Times New Roman" pitchFamily="18" charset="0"/>
                <a:cs typeface="Times New Roman" pitchFamily="18" charset="0"/>
              </a:rPr>
              <a:t>codes are:</a:t>
            </a:r>
            <a:r>
              <a:rPr lang="en-IN" sz="1400" dirty="0" smtClean="0">
                <a:latin typeface="Times New Roman" pitchFamily="18" charset="0"/>
                <a:cs typeface="Times New Roman" pitchFamily="18" charset="0"/>
              </a:rPr>
              <a:t/>
            </a:r>
            <a:br>
              <a:rPr lang="en-IN"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Issued by the Bank or Financial institution to its customer. </a:t>
            </a:r>
            <a:r>
              <a:rPr lang="en-IN" sz="1400" dirty="0" smtClean="0">
                <a:latin typeface="Times New Roman" pitchFamily="18" charset="0"/>
                <a:cs typeface="Times New Roman" pitchFamily="18" charset="0"/>
              </a:rPr>
              <a:t/>
            </a:r>
            <a:br>
              <a:rPr lang="en-IN"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8 bit or 16 bit Pseudo randomly generated code which is assigned to the customers. </a:t>
            </a:r>
            <a:r>
              <a:rPr lang="en-IN" sz="1400" dirty="0" smtClean="0">
                <a:latin typeface="Times New Roman" pitchFamily="18" charset="0"/>
                <a:cs typeface="Times New Roman" pitchFamily="18" charset="0"/>
              </a:rPr>
              <a:t/>
            </a:r>
            <a:br>
              <a:rPr lang="en-IN"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May be complicated digit sequence or combination of numeric or alpha numeric characters. </a:t>
            </a:r>
            <a:r>
              <a:rPr lang="en-IN" sz="1400" dirty="0" smtClean="0">
                <a:latin typeface="Times New Roman" pitchFamily="18" charset="0"/>
                <a:cs typeface="Times New Roman" pitchFamily="18" charset="0"/>
              </a:rPr>
              <a:t/>
            </a:r>
            <a:br>
              <a:rPr lang="en-IN"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One TIC code is used only once, i.e. a unique TIC is used for each transaction.</a:t>
            </a:r>
            <a:r>
              <a:rPr lang="en-IN" sz="1400" dirty="0" smtClean="0">
                <a:latin typeface="Times New Roman" pitchFamily="18" charset="0"/>
                <a:cs typeface="Times New Roman" pitchFamily="18" charset="0"/>
              </a:rPr>
              <a:t/>
            </a:r>
            <a:br>
              <a:rPr lang="en-IN" sz="1400" dirty="0" smtClean="0">
                <a:latin typeface="Times New Roman" pitchFamily="18" charset="0"/>
                <a:cs typeface="Times New Roman" pitchFamily="18" charset="0"/>
              </a:rPr>
            </a:br>
            <a:endParaRPr lang="en-IN" sz="1400" dirty="0">
              <a:latin typeface="Times New Roman" pitchFamily="18" charset="0"/>
              <a:cs typeface="Times New Roman" pitchFamily="18" charset="0"/>
            </a:endParaRPr>
          </a:p>
        </p:txBody>
      </p:sp>
    </p:spTree>
  </p:cSld>
  <p:clrMapOvr>
    <a:masterClrMapping/>
  </p:clrMapOvr>
  <p:transition>
    <p:cover/>
  </p:transition>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1125</TotalTime>
  <Words>608</Words>
  <PresentationFormat>On-screen Show (16:9)</PresentationFormat>
  <Paragraphs>104</Paragraphs>
  <Slides>18</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Times New Roman</vt:lpstr>
      <vt:lpstr>Libre Baskerville</vt:lpstr>
      <vt:lpstr>Montserrat</vt:lpstr>
      <vt:lpstr>Lato</vt:lpstr>
      <vt:lpstr>Roboto</vt:lpstr>
      <vt:lpstr>Focus</vt:lpstr>
      <vt:lpstr>           A Multi-factor Security Protocol for                   Wireless Payment-Secure Web        Authentication using Mobile Devices </vt:lpstr>
      <vt:lpstr>Abstract</vt:lpstr>
      <vt:lpstr> Objective</vt:lpstr>
      <vt:lpstr>Introduction</vt:lpstr>
      <vt:lpstr>When it comes to the communication of sensitive data security has always been an important topic.  With hardware advances allowing users the advantage of accessibility used in mobile devices,  individuals are now spending more and more time on these devices. Additionally, with the viral  popularity of social media applications and single sign-on, users do not always take as many precautions as needed with their information. Multi-factor authentication creates more and varied walls to block out the wrong people from seeing your information </vt:lpstr>
      <vt:lpstr>Slide 6</vt:lpstr>
      <vt:lpstr>Slide 7</vt:lpstr>
      <vt:lpstr>Slide 8</vt:lpstr>
      <vt:lpstr>TIC Authentication: TIC (Transaction Identification Code) Authentication is the technique which is used to identify both the user and the ongoing transaction. TIC code certifies that the current transaction has been initiated by the right person and it is a valid user who is trying to access his/her account  TIC codes are: Issued by the Bank or Financial institution to its customer.  8 bit or 16 bit Pseudo randomly generated code which is assigned to the customers.  May be complicated digit sequence or combination of numeric or alpha numeric characters.  One TIC code is used only once, i.e. a unique TIC is used for each transaction. </vt:lpstr>
      <vt:lpstr>Division of Modules  </vt:lpstr>
      <vt:lpstr>Proposed Protocol</vt:lpstr>
      <vt:lpstr>Proposed Protocol  1. The first authentication of the user by the bank authentication      server i.e. the basic login and password based user authentication.  2. Two way authentication i.e. authentication of the merchant / vendor /                           service provider.  3. The second authentication of the user and the transaction using TIC.  4. The final authentication and confirmation of transaction by the user,      using SMS</vt:lpstr>
      <vt:lpstr>TIC Authentication: After authenticating the user using username/password, the web authentication server demands a TIC code from the user. Now Cell phone/ PDA user will insert a one time TIC code to uniquely identify their transaction and prove his/her authentication to the webauthentication server. TIC code would be selected from the stored list of TICs which were issued by authorized financial institution and uniquely assigned to its customers. </vt:lpstr>
      <vt:lpstr>Conclusion</vt:lpstr>
      <vt:lpstr>Future Work</vt:lpstr>
      <vt:lpstr>References</vt:lpstr>
      <vt:lpstr>Slide 17</vt:lpstr>
      <vt:lpstr>Thank You!        -Batch No-281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Multi-factor Security Protocol for                   Wireless Payment-Secure Web        Authentication using Mobile Devices</dc:title>
  <dc:creator>pranith challa</dc:creator>
  <cp:lastModifiedBy>pranith challa</cp:lastModifiedBy>
  <cp:revision>41</cp:revision>
  <dcterms:modified xsi:type="dcterms:W3CDTF">2020-12-05T18:06:14Z</dcterms:modified>
</cp:coreProperties>
</file>