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314" r:id="rId3"/>
    <p:sldId id="259" r:id="rId4"/>
    <p:sldId id="262" r:id="rId5"/>
    <p:sldId id="318" r:id="rId6"/>
    <p:sldId id="264" r:id="rId7"/>
    <p:sldId id="287" r:id="rId8"/>
    <p:sldId id="322" r:id="rId9"/>
    <p:sldId id="323" r:id="rId10"/>
    <p:sldId id="317" r:id="rId11"/>
    <p:sldId id="320" r:id="rId12"/>
    <p:sldId id="321" r:id="rId13"/>
    <p:sldId id="324" r:id="rId14"/>
    <p:sldId id="325" r:id="rId15"/>
    <p:sldId id="326" r:id="rId16"/>
    <p:sldId id="327" r:id="rId17"/>
    <p:sldId id="328" r:id="rId18"/>
    <p:sldId id="329" r:id="rId19"/>
    <p:sldId id="330" r:id="rId20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  <p:embeddedFont>
      <p:font typeface="Karl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ÙI CÔNG LỢI" initials="BCL" lastIdx="2" clrIdx="0">
    <p:extLst>
      <p:ext uri="{19B8F6BF-5375-455C-9EA6-DF929625EA0E}">
        <p15:presenceInfo xmlns:p15="http://schemas.microsoft.com/office/powerpoint/2012/main" userId="39fab099d153d8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009999"/>
    <a:srgbClr val="008080"/>
    <a:srgbClr val="006600"/>
    <a:srgbClr val="336600"/>
    <a:srgbClr val="006666"/>
    <a:srgbClr val="006699"/>
    <a:srgbClr val="086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DAC48E-C2D2-43BA-A002-B06B685772FB}">
  <a:tblStyle styleId="{6FDAC48E-C2D2-43BA-A002-B06B68577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9" autoAdjust="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8039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32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1104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668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095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9466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068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2377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003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0474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921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46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777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83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ABE3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Shape 3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Shape 53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54" name="Shape 54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Shape 57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Shape 86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Shape 87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Shape 88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Shape 89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Shape 9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8100" y="1991850"/>
            <a:ext cx="9067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ĐỒ </a:t>
            </a:r>
            <a:r>
              <a:rPr lang="en-U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ÁN MÔN HỌC</a:t>
            </a:r>
            <a:br>
              <a:rPr lang="en-U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LẬP TRÌNH HƯỚNG ĐỐI TƯỢNG</a:t>
            </a:r>
            <a:r>
              <a:rPr lang="en-U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199" y="57150"/>
            <a:ext cx="8468833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Môn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endParaRPr sz="36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304800" y="1200150"/>
            <a:ext cx="4208802" cy="3276600"/>
            <a:chOff x="533400" y="1352550"/>
            <a:chExt cx="2427000" cy="1889447"/>
          </a:xfrm>
        </p:grpSpPr>
        <p:sp>
          <p:nvSpPr>
            <p:cNvPr id="6" name="Shape 296"/>
            <p:cNvSpPr/>
            <p:nvPr/>
          </p:nvSpPr>
          <p:spPr>
            <a:xfrm>
              <a:off x="533400" y="1352550"/>
              <a:ext cx="2427000" cy="1889447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10" name="Picture 9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413" y="1440431"/>
              <a:ext cx="2240972" cy="145004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4660744" y="1200150"/>
            <a:ext cx="4208802" cy="3276600"/>
            <a:chOff x="4953000" y="1352550"/>
            <a:chExt cx="2427000" cy="1889447"/>
          </a:xfrm>
        </p:grpSpPr>
        <p:sp>
          <p:nvSpPr>
            <p:cNvPr id="11" name="Shape 296"/>
            <p:cNvSpPr/>
            <p:nvPr/>
          </p:nvSpPr>
          <p:spPr>
            <a:xfrm>
              <a:off x="4953000" y="1352550"/>
              <a:ext cx="2427000" cy="1889447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13" name="Picture 12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11" y="1440431"/>
              <a:ext cx="2237753" cy="1450040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123201" y="4562474"/>
            <a:ext cx="4572000" cy="5017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Danh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Sách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Sinh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Viên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05062" y="4732361"/>
            <a:ext cx="3905538" cy="277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Danh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Sách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Môn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Học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56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81000" y="57150"/>
            <a:ext cx="9067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Theo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Từng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vi-V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79" name="Group 178"/>
          <p:cNvGrpSpPr/>
          <p:nvPr/>
        </p:nvGrpSpPr>
        <p:grpSpPr>
          <a:xfrm>
            <a:off x="608590" y="742950"/>
            <a:ext cx="5716010" cy="4069080"/>
            <a:chOff x="1713994" y="742950"/>
            <a:chExt cx="5716010" cy="4069080"/>
          </a:xfrm>
        </p:grpSpPr>
        <p:sp>
          <p:nvSpPr>
            <p:cNvPr id="16" name="Shape 296"/>
            <p:cNvSpPr/>
            <p:nvPr/>
          </p:nvSpPr>
          <p:spPr>
            <a:xfrm>
              <a:off x="1713994" y="742950"/>
              <a:ext cx="5716010" cy="4069080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992" y="914550"/>
              <a:ext cx="5307881" cy="3105000"/>
            </a:xfrm>
            <a:prstGeom prst="rect">
              <a:avLst/>
            </a:prstGeom>
          </p:spPr>
        </p:pic>
      </p:grpSp>
      <p:cxnSp>
        <p:nvCxnSpPr>
          <p:cNvPr id="3" name="Straight Arrow Connector 2"/>
          <p:cNvCxnSpPr/>
          <p:nvPr/>
        </p:nvCxnSpPr>
        <p:spPr>
          <a:xfrm flipV="1">
            <a:off x="2819400" y="1885950"/>
            <a:ext cx="3844636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81800" y="1600350"/>
            <a:ext cx="2278188" cy="224676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xem</a:t>
            </a:r>
            <a:r>
              <a:rPr lang="en-US" dirty="0">
                <a:solidFill>
                  <a:schemeClr val="bg1"/>
                </a:solidFill>
              </a:rPr>
              <a:t> chi </a:t>
            </a:r>
            <a:r>
              <a:rPr lang="en-US" dirty="0" err="1">
                <a:solidFill>
                  <a:schemeClr val="bg1"/>
                </a:solidFill>
              </a:rPr>
              <a:t>tiết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của </a:t>
            </a:r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đó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Mã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phải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Tồn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Mã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tồn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CSDL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Này </a:t>
            </a:r>
            <a:r>
              <a:rPr lang="en-US" dirty="0" err="1" smtClean="0">
                <a:solidFill>
                  <a:schemeClr val="bg1"/>
                </a:solidFill>
              </a:rPr>
              <a:t>chưa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đó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43000" y="4836271"/>
            <a:ext cx="4724400" cy="277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Hình</a:t>
            </a:r>
            <a:r>
              <a:rPr lang="en-US" sz="2000" i="1" dirty="0" smtClean="0">
                <a:solidFill>
                  <a:schemeClr val="tx1"/>
                </a:solidFill>
              </a:rPr>
              <a:t> 5.4 </a:t>
            </a:r>
            <a:r>
              <a:rPr lang="en-US" sz="2000" i="1" dirty="0" err="1" smtClean="0">
                <a:solidFill>
                  <a:schemeClr val="tx1"/>
                </a:solidFill>
              </a:rPr>
              <a:t>Nhập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Điểm</a:t>
            </a:r>
            <a:r>
              <a:rPr lang="en-US" sz="2000" i="1" dirty="0" smtClean="0">
                <a:solidFill>
                  <a:schemeClr val="tx1"/>
                </a:solidFill>
              </a:rPr>
              <a:t> Cho </a:t>
            </a:r>
            <a:r>
              <a:rPr lang="en-US" sz="2000" i="1" dirty="0" err="1" smtClean="0">
                <a:solidFill>
                  <a:schemeClr val="tx1"/>
                </a:solidFill>
              </a:rPr>
              <a:t>Sinh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Viên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4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81000" y="57150"/>
            <a:ext cx="9067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Theo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Từng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vi-V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79" name="Group 178"/>
          <p:cNvGrpSpPr/>
          <p:nvPr/>
        </p:nvGrpSpPr>
        <p:grpSpPr>
          <a:xfrm>
            <a:off x="608590" y="742950"/>
            <a:ext cx="5716010" cy="4069080"/>
            <a:chOff x="1713994" y="742950"/>
            <a:chExt cx="5716010" cy="4069080"/>
          </a:xfrm>
        </p:grpSpPr>
        <p:sp>
          <p:nvSpPr>
            <p:cNvPr id="16" name="Shape 296"/>
            <p:cNvSpPr/>
            <p:nvPr/>
          </p:nvSpPr>
          <p:spPr>
            <a:xfrm>
              <a:off x="1713994" y="742950"/>
              <a:ext cx="5716010" cy="4069080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992" y="914550"/>
              <a:ext cx="5307881" cy="3104999"/>
            </a:xfrm>
            <a:prstGeom prst="rect">
              <a:avLst/>
            </a:prstGeom>
          </p:spPr>
        </p:pic>
      </p:grpSp>
      <p:cxnSp>
        <p:nvCxnSpPr>
          <p:cNvPr id="3" name="Straight Arrow Connector 2"/>
          <p:cNvCxnSpPr/>
          <p:nvPr/>
        </p:nvCxnSpPr>
        <p:spPr>
          <a:xfrm flipV="1">
            <a:off x="3429000" y="1885950"/>
            <a:ext cx="342900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0" y="1600350"/>
            <a:ext cx="2135521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của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86000" y="3562350"/>
            <a:ext cx="4267200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53200" y="3333750"/>
            <a:ext cx="21336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Xếp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loại</a:t>
            </a:r>
            <a:r>
              <a:rPr lang="en-US" dirty="0" smtClean="0">
                <a:solidFill>
                  <a:schemeClr val="bg1"/>
                </a:solidFill>
              </a:rPr>
              <a:t> của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90600" y="4836271"/>
            <a:ext cx="4876800" cy="277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Danh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Sách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Điểm</a:t>
            </a:r>
            <a:r>
              <a:rPr lang="en-US" sz="2000" i="1" dirty="0" smtClean="0">
                <a:solidFill>
                  <a:schemeClr val="tx1"/>
                </a:solidFill>
              </a:rPr>
              <a:t> Của </a:t>
            </a:r>
            <a:r>
              <a:rPr lang="en-US" sz="2000" i="1" dirty="0" err="1" smtClean="0">
                <a:solidFill>
                  <a:schemeClr val="tx1"/>
                </a:solidFill>
              </a:rPr>
              <a:t>Sinh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Viên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96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4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81000" y="57150"/>
            <a:ext cx="9067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Theo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Môn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endParaRPr lang="vi-V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79" name="Group 178"/>
          <p:cNvGrpSpPr/>
          <p:nvPr/>
        </p:nvGrpSpPr>
        <p:grpSpPr>
          <a:xfrm>
            <a:off x="608590" y="742950"/>
            <a:ext cx="5716010" cy="4069080"/>
            <a:chOff x="1713994" y="742950"/>
            <a:chExt cx="5716010" cy="4069080"/>
          </a:xfrm>
        </p:grpSpPr>
        <p:sp>
          <p:nvSpPr>
            <p:cNvPr id="16" name="Shape 296"/>
            <p:cNvSpPr/>
            <p:nvPr/>
          </p:nvSpPr>
          <p:spPr>
            <a:xfrm>
              <a:off x="1713994" y="742950"/>
              <a:ext cx="5716010" cy="4069080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992" y="914550"/>
              <a:ext cx="5307881" cy="3105000"/>
            </a:xfrm>
            <a:prstGeom prst="rect">
              <a:avLst/>
            </a:prstGeom>
          </p:spPr>
        </p:pic>
      </p:grpSp>
      <p:cxnSp>
        <p:nvCxnSpPr>
          <p:cNvPr id="3" name="Straight Arrow Connector 2"/>
          <p:cNvCxnSpPr/>
          <p:nvPr/>
        </p:nvCxnSpPr>
        <p:spPr>
          <a:xfrm flipV="1">
            <a:off x="1828800" y="1885950"/>
            <a:ext cx="5029200" cy="198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0" y="1600350"/>
            <a:ext cx="1606530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Chính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xác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86400" y="3333750"/>
            <a:ext cx="10668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53200" y="3333750"/>
            <a:ext cx="21336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43000" y="4836271"/>
            <a:ext cx="4724400" cy="277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Danh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Sách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Điểm</a:t>
            </a:r>
            <a:r>
              <a:rPr lang="en-US" sz="2000" i="1" dirty="0" smtClean="0">
                <a:solidFill>
                  <a:schemeClr val="tx1"/>
                </a:solidFill>
              </a:rPr>
              <a:t> Theo </a:t>
            </a:r>
            <a:r>
              <a:rPr lang="en-US" sz="2000" i="1" dirty="0" err="1" smtClean="0">
                <a:solidFill>
                  <a:schemeClr val="tx1"/>
                </a:solidFill>
              </a:rPr>
              <a:t>Môn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Học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55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4" grpId="0" animBg="1"/>
      <p:bldP spid="8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81000" y="57150"/>
            <a:ext cx="9067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Theo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endParaRPr lang="vi-V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79" name="Group 178"/>
          <p:cNvGrpSpPr/>
          <p:nvPr/>
        </p:nvGrpSpPr>
        <p:grpSpPr>
          <a:xfrm>
            <a:off x="608590" y="742950"/>
            <a:ext cx="5716010" cy="4069080"/>
            <a:chOff x="1713994" y="742950"/>
            <a:chExt cx="5716010" cy="4069080"/>
          </a:xfrm>
        </p:grpSpPr>
        <p:sp>
          <p:nvSpPr>
            <p:cNvPr id="16" name="Shape 296"/>
            <p:cNvSpPr/>
            <p:nvPr/>
          </p:nvSpPr>
          <p:spPr>
            <a:xfrm>
              <a:off x="1713994" y="742950"/>
              <a:ext cx="5716010" cy="4069080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992" y="914550"/>
              <a:ext cx="5307881" cy="3104999"/>
            </a:xfrm>
            <a:prstGeom prst="rect">
              <a:avLst/>
            </a:prstGeom>
          </p:spPr>
        </p:pic>
      </p:grpSp>
      <p:cxnSp>
        <p:nvCxnSpPr>
          <p:cNvPr id="3" name="Straight Arrow Connector 2"/>
          <p:cNvCxnSpPr/>
          <p:nvPr/>
        </p:nvCxnSpPr>
        <p:spPr>
          <a:xfrm flipV="1">
            <a:off x="1676400" y="1885950"/>
            <a:ext cx="5181600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0" y="1600350"/>
            <a:ext cx="1574470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Lớp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Chính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xác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86400" y="3333750"/>
            <a:ext cx="10668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53200" y="3333750"/>
            <a:ext cx="21336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Lớp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43000" y="4836271"/>
            <a:ext cx="4724400" cy="277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Danh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Sách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Điểm</a:t>
            </a:r>
            <a:r>
              <a:rPr lang="en-US" sz="2000" i="1" dirty="0" smtClean="0">
                <a:solidFill>
                  <a:schemeClr val="tx1"/>
                </a:solidFill>
              </a:rPr>
              <a:t> Theo </a:t>
            </a:r>
            <a:r>
              <a:rPr lang="en-US" sz="2000" i="1" dirty="0" err="1" smtClean="0">
                <a:solidFill>
                  <a:schemeClr val="tx1"/>
                </a:solidFill>
              </a:rPr>
              <a:t>Lớp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Học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21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4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81000" y="57150"/>
            <a:ext cx="9067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endParaRPr lang="vi-V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79" name="Group 178"/>
          <p:cNvGrpSpPr/>
          <p:nvPr/>
        </p:nvGrpSpPr>
        <p:grpSpPr>
          <a:xfrm>
            <a:off x="608590" y="742950"/>
            <a:ext cx="5716010" cy="4069080"/>
            <a:chOff x="1713994" y="742950"/>
            <a:chExt cx="5716010" cy="4069080"/>
          </a:xfrm>
        </p:grpSpPr>
        <p:sp>
          <p:nvSpPr>
            <p:cNvPr id="16" name="Shape 296"/>
            <p:cNvSpPr/>
            <p:nvPr/>
          </p:nvSpPr>
          <p:spPr>
            <a:xfrm>
              <a:off x="1713994" y="742950"/>
              <a:ext cx="5716010" cy="4069080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992" y="914550"/>
              <a:ext cx="5307881" cy="3105000"/>
            </a:xfrm>
            <a:prstGeom prst="rect">
              <a:avLst/>
            </a:prstGeom>
          </p:spPr>
        </p:pic>
      </p:grpSp>
      <p:cxnSp>
        <p:nvCxnSpPr>
          <p:cNvPr id="3" name="Straight Arrow Connector 2"/>
          <p:cNvCxnSpPr/>
          <p:nvPr/>
        </p:nvCxnSpPr>
        <p:spPr>
          <a:xfrm flipV="1">
            <a:off x="1752600" y="1833995"/>
            <a:ext cx="5105400" cy="104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0" y="1600350"/>
            <a:ext cx="1688283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Chính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xác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52600" y="2992519"/>
            <a:ext cx="4800600" cy="455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53200" y="3333750"/>
            <a:ext cx="21336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thỏa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kiện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7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81000" y="57150"/>
            <a:ext cx="9067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endParaRPr lang="vi-V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79" name="Group 178"/>
          <p:cNvGrpSpPr/>
          <p:nvPr/>
        </p:nvGrpSpPr>
        <p:grpSpPr>
          <a:xfrm>
            <a:off x="914400" y="742950"/>
            <a:ext cx="7011410" cy="4069080"/>
            <a:chOff x="1713994" y="742950"/>
            <a:chExt cx="5716010" cy="4069080"/>
          </a:xfrm>
        </p:grpSpPr>
        <p:sp>
          <p:nvSpPr>
            <p:cNvPr id="16" name="Shape 296"/>
            <p:cNvSpPr/>
            <p:nvPr/>
          </p:nvSpPr>
          <p:spPr>
            <a:xfrm>
              <a:off x="1713994" y="742950"/>
              <a:ext cx="5716010" cy="4069080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41" y="914550"/>
              <a:ext cx="5275645" cy="31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1360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199" y="57150"/>
            <a:ext cx="8468833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Cập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Nhật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endParaRPr sz="36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304800" y="1200150"/>
            <a:ext cx="4208802" cy="3276600"/>
            <a:chOff x="533400" y="1352550"/>
            <a:chExt cx="2427000" cy="1889447"/>
          </a:xfrm>
        </p:grpSpPr>
        <p:sp>
          <p:nvSpPr>
            <p:cNvPr id="6" name="Shape 296"/>
            <p:cNvSpPr/>
            <p:nvPr/>
          </p:nvSpPr>
          <p:spPr>
            <a:xfrm>
              <a:off x="533400" y="1352550"/>
              <a:ext cx="2427000" cy="1889447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10" name="Picture 9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413" y="1440431"/>
              <a:ext cx="2240972" cy="145004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4660744" y="1200150"/>
            <a:ext cx="4208802" cy="3276600"/>
            <a:chOff x="4953000" y="1352550"/>
            <a:chExt cx="2427000" cy="1889447"/>
          </a:xfrm>
        </p:grpSpPr>
        <p:sp>
          <p:nvSpPr>
            <p:cNvPr id="11" name="Shape 296"/>
            <p:cNvSpPr/>
            <p:nvPr/>
          </p:nvSpPr>
          <p:spPr>
            <a:xfrm>
              <a:off x="4953000" y="1352550"/>
              <a:ext cx="2427000" cy="1889447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13" name="Picture 12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11" y="1440431"/>
              <a:ext cx="2237753" cy="1450040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123201" y="4562474"/>
            <a:ext cx="4572000" cy="5017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Hình</a:t>
            </a:r>
            <a:r>
              <a:rPr lang="en-US" sz="2000" i="1" dirty="0" smtClean="0">
                <a:solidFill>
                  <a:schemeClr val="tx1"/>
                </a:solidFill>
              </a:rPr>
              <a:t> 5.3 </a:t>
            </a:r>
            <a:r>
              <a:rPr lang="en-US" sz="2000" i="1" dirty="0" err="1" smtClean="0">
                <a:solidFill>
                  <a:schemeClr val="tx1"/>
                </a:solidFill>
              </a:rPr>
              <a:t>Cập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Nhật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Điểm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Học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Lại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05062" y="4732361"/>
            <a:ext cx="3905538" cy="277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Hình</a:t>
            </a:r>
            <a:r>
              <a:rPr lang="en-US" sz="2000" i="1" dirty="0" smtClean="0">
                <a:solidFill>
                  <a:schemeClr val="tx1"/>
                </a:solidFill>
              </a:rPr>
              <a:t> 5.4 </a:t>
            </a:r>
            <a:r>
              <a:rPr lang="en-US" sz="2000" i="1" dirty="0" err="1" smtClean="0">
                <a:solidFill>
                  <a:schemeClr val="tx1"/>
                </a:solidFill>
              </a:rPr>
              <a:t>Cập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Nhật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Điểm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Thi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Lại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50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81000" y="57150"/>
            <a:ext cx="9067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Trượt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Môn</a:t>
            </a:r>
            <a:endParaRPr lang="vi-V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79" name="Group 178"/>
          <p:cNvGrpSpPr/>
          <p:nvPr/>
        </p:nvGrpSpPr>
        <p:grpSpPr>
          <a:xfrm>
            <a:off x="914400" y="742950"/>
            <a:ext cx="7011410" cy="4069080"/>
            <a:chOff x="1713994" y="742950"/>
            <a:chExt cx="5716010" cy="4069080"/>
          </a:xfrm>
        </p:grpSpPr>
        <p:sp>
          <p:nvSpPr>
            <p:cNvPr id="16" name="Shape 296"/>
            <p:cNvSpPr/>
            <p:nvPr/>
          </p:nvSpPr>
          <p:spPr>
            <a:xfrm>
              <a:off x="1713994" y="742950"/>
              <a:ext cx="5716010" cy="4069080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244" y="914550"/>
              <a:ext cx="5274687" cy="31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784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81000" y="57150"/>
            <a:ext cx="9067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Danh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ĐK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HB</a:t>
            </a:r>
            <a:endParaRPr lang="vi-V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79" name="Group 178"/>
          <p:cNvGrpSpPr/>
          <p:nvPr/>
        </p:nvGrpSpPr>
        <p:grpSpPr>
          <a:xfrm>
            <a:off x="914400" y="742950"/>
            <a:ext cx="7011410" cy="4069080"/>
            <a:chOff x="1713994" y="742950"/>
            <a:chExt cx="5716010" cy="4069080"/>
          </a:xfrm>
        </p:grpSpPr>
        <p:sp>
          <p:nvSpPr>
            <p:cNvPr id="16" name="Shape 296"/>
            <p:cNvSpPr/>
            <p:nvPr/>
          </p:nvSpPr>
          <p:spPr>
            <a:xfrm>
              <a:off x="1713994" y="742950"/>
              <a:ext cx="5716010" cy="4069080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773" y="914550"/>
              <a:ext cx="5280335" cy="31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7906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2901" y="895350"/>
            <a:ext cx="8458199" cy="1159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0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40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</a:t>
            </a:r>
            <a:endParaRPr lang="en-US" sz="4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rapezoid 3"/>
          <p:cNvSpPr/>
          <p:nvPr/>
        </p:nvSpPr>
        <p:spPr>
          <a:xfrm rot="16200000">
            <a:off x="1270438" y="2291913"/>
            <a:ext cx="882875" cy="756750"/>
          </a:xfrm>
          <a:prstGeom prst="trapezoid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2257425"/>
            <a:ext cx="3657600" cy="88287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Nguyễn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Hồng</a:t>
            </a:r>
            <a:r>
              <a:rPr lang="en-US" sz="2800" b="1" dirty="0" smtClean="0"/>
              <a:t> </a:t>
            </a:r>
            <a:r>
              <a:rPr lang="en-US" sz="2800" b="1" smtClean="0"/>
              <a:t>Nguyệt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9699" y="2512366"/>
            <a:ext cx="71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GV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 rot="5400000">
            <a:off x="1176337" y="3297458"/>
            <a:ext cx="1457325" cy="1143001"/>
          </a:xfrm>
          <a:prstGeom prst="trapezoid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9363" y="3431232"/>
            <a:ext cx="6091237" cy="8382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/>
              <a:t>Bùi Công </a:t>
            </a:r>
            <a:r>
              <a:rPr lang="en-US" sz="3200" b="1" dirty="0" err="1" smtClean="0"/>
              <a:t>Lợi</a:t>
            </a:r>
            <a:r>
              <a:rPr lang="en-US" sz="3200" b="1" dirty="0" smtClean="0"/>
              <a:t> – 142861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23999" y="3788717"/>
            <a:ext cx="71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SV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43600" y="2512366"/>
            <a:ext cx="2667000" cy="62792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61PM1- </a:t>
            </a:r>
            <a:r>
              <a:rPr lang="en-US" sz="2400" b="1" dirty="0" err="1" smtClean="0"/>
              <a:t>nhóm</a:t>
            </a:r>
            <a:r>
              <a:rPr lang="en-US" sz="2400" b="1" dirty="0" smtClean="0"/>
              <a:t> 02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6024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ABE33F"/>
                </a:solidFill>
              </a:rPr>
              <a:t>Phần I.</a:t>
            </a:r>
            <a:endParaRPr sz="4000" dirty="0">
              <a:solidFill>
                <a:srgbClr val="ABE33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GIỚI THIỆU </a:t>
            </a:r>
            <a:endParaRPr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47" name="Shape 147"/>
          <p:cNvSpPr/>
          <p:nvPr/>
        </p:nvSpPr>
        <p:spPr>
          <a:xfrm rot="10286814">
            <a:off x="6742005" y="1002755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 rot="-1627561">
            <a:off x="7434266" y="487482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 rot="1504353">
            <a:off x="7841214" y="2080539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 rot="1973882">
            <a:off x="8121371" y="1454163"/>
            <a:ext cx="192944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" name="Shape 477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20" name="Shape 47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47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65" y="1018680"/>
            <a:ext cx="1072644" cy="1032729"/>
          </a:xfrm>
          <a:prstGeom prst="rect">
            <a:avLst/>
          </a:prstGeom>
          <a:noFill/>
          <a:ln w="9525">
            <a:solidFill>
              <a:schemeClr val="accent3">
                <a:lumMod val="60000"/>
                <a:lumOff val="40000"/>
                <a:alpha val="53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2942" y="1004906"/>
            <a:ext cx="124336" cy="397802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8864" y="1192764"/>
            <a:ext cx="8339336" cy="641716"/>
            <a:chOff x="778662" y="1909499"/>
            <a:chExt cx="6282655" cy="641716"/>
          </a:xfrm>
        </p:grpSpPr>
        <p:grpSp>
          <p:nvGrpSpPr>
            <p:cNvPr id="7" name="Group 6"/>
            <p:cNvGrpSpPr/>
            <p:nvPr/>
          </p:nvGrpSpPr>
          <p:grpSpPr>
            <a:xfrm>
              <a:off x="778662" y="1909499"/>
              <a:ext cx="609600" cy="609600"/>
              <a:chOff x="845376" y="2033778"/>
              <a:chExt cx="609600" cy="609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45376" y="2033778"/>
                <a:ext cx="609600" cy="6096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012721" y="2208299"/>
                <a:ext cx="260558" cy="260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381086" y="2211124"/>
              <a:ext cx="5680231" cy="340091"/>
              <a:chOff x="1381086" y="2211124"/>
              <a:chExt cx="5680231" cy="340091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381086" y="2211124"/>
                <a:ext cx="371514" cy="3048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746056" y="2515924"/>
                <a:ext cx="5315261" cy="3529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129395" y="3105150"/>
            <a:ext cx="5433205" cy="646756"/>
            <a:chOff x="760950" y="4019550"/>
            <a:chExt cx="4152245" cy="646756"/>
          </a:xfrm>
        </p:grpSpPr>
        <p:grpSp>
          <p:nvGrpSpPr>
            <p:cNvPr id="40" name="Group 39"/>
            <p:cNvGrpSpPr/>
            <p:nvPr/>
          </p:nvGrpSpPr>
          <p:grpSpPr>
            <a:xfrm>
              <a:off x="760950" y="4019550"/>
              <a:ext cx="609600" cy="609600"/>
              <a:chOff x="838200" y="2033778"/>
              <a:chExt cx="609600" cy="6096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38200" y="2033778"/>
                <a:ext cx="609600" cy="6096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012721" y="2208299"/>
                <a:ext cx="260558" cy="260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347729" y="4361506"/>
              <a:ext cx="3565466" cy="304800"/>
              <a:chOff x="1347729" y="4361506"/>
              <a:chExt cx="3565466" cy="3048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347729" y="4361506"/>
                <a:ext cx="371514" cy="3048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711964" y="4663926"/>
                <a:ext cx="3201231" cy="238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129395" y="2114550"/>
            <a:ext cx="5118486" cy="585047"/>
            <a:chOff x="760950" y="2964525"/>
            <a:chExt cx="3944779" cy="624088"/>
          </a:xfrm>
        </p:grpSpPr>
        <p:grpSp>
          <p:nvGrpSpPr>
            <p:cNvPr id="37" name="Group 36"/>
            <p:cNvGrpSpPr/>
            <p:nvPr/>
          </p:nvGrpSpPr>
          <p:grpSpPr>
            <a:xfrm>
              <a:off x="760950" y="2964525"/>
              <a:ext cx="609600" cy="609600"/>
              <a:chOff x="838200" y="2033778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38200" y="2033778"/>
                <a:ext cx="609600" cy="6096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012721" y="2208299"/>
                <a:ext cx="260558" cy="260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61554" y="3283813"/>
              <a:ext cx="3344175" cy="304800"/>
              <a:chOff x="1361554" y="3283813"/>
              <a:chExt cx="3344175" cy="3048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361554" y="3283813"/>
                <a:ext cx="371514" cy="3048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727252" y="3583533"/>
                <a:ext cx="2978477" cy="508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342728" y="1123950"/>
            <a:ext cx="7325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Ghi</a:t>
            </a:r>
            <a:r>
              <a:rPr lang="en-US" sz="3600" dirty="0"/>
              <a:t> </a:t>
            </a:r>
            <a:r>
              <a:rPr lang="en-US" sz="3600" dirty="0" err="1"/>
              <a:t>Nhận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Tin </a:t>
            </a:r>
            <a:r>
              <a:rPr lang="en-US" sz="3600" dirty="0" smtClean="0"/>
              <a:t>SV, </a:t>
            </a:r>
            <a:r>
              <a:rPr lang="en-US" sz="3600" dirty="0" err="1" smtClean="0"/>
              <a:t>Môn</a:t>
            </a:r>
            <a:r>
              <a:rPr lang="en-US" sz="3600" dirty="0" smtClean="0"/>
              <a:t> </a:t>
            </a:r>
            <a:r>
              <a:rPr lang="en-US" sz="3600" dirty="0" err="1" smtClean="0"/>
              <a:t>Học</a:t>
            </a:r>
            <a:r>
              <a:rPr lang="en-US" sz="3600" dirty="0" smtClean="0"/>
              <a:t> 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59" name="TextBox 58"/>
          <p:cNvSpPr txBox="1"/>
          <p:nvPr/>
        </p:nvSpPr>
        <p:spPr>
          <a:xfrm>
            <a:off x="1314845" y="3105150"/>
            <a:ext cx="752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Trượt</a:t>
            </a:r>
            <a:r>
              <a:rPr lang="en-US" sz="3600" dirty="0"/>
              <a:t> </a:t>
            </a:r>
            <a:r>
              <a:rPr lang="en-US" sz="3600" dirty="0" err="1" smtClean="0"/>
              <a:t>Môn</a:t>
            </a: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>
            <a:off x="1346192" y="2038350"/>
            <a:ext cx="538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Quản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Điểm</a:t>
            </a:r>
            <a:r>
              <a:rPr lang="en-US" sz="3600" dirty="0"/>
              <a:t> </a:t>
            </a:r>
            <a:r>
              <a:rPr lang="en-US" sz="3600" dirty="0" err="1"/>
              <a:t>Thi</a:t>
            </a:r>
            <a:endParaRPr lang="en-US" sz="3600" dirty="0"/>
          </a:p>
        </p:txBody>
      </p:sp>
      <p:sp>
        <p:nvSpPr>
          <p:cNvPr id="43" name="Shape 253"/>
          <p:cNvSpPr txBox="1">
            <a:spLocks/>
          </p:cNvSpPr>
          <p:nvPr/>
        </p:nvSpPr>
        <p:spPr>
          <a:xfrm>
            <a:off x="203647" y="-3419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Chung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39314" y="4248150"/>
            <a:ext cx="8209563" cy="585047"/>
            <a:chOff x="760950" y="2964525"/>
            <a:chExt cx="6327049" cy="624088"/>
          </a:xfrm>
        </p:grpSpPr>
        <p:grpSp>
          <p:nvGrpSpPr>
            <p:cNvPr id="45" name="Group 44"/>
            <p:cNvGrpSpPr/>
            <p:nvPr/>
          </p:nvGrpSpPr>
          <p:grpSpPr>
            <a:xfrm>
              <a:off x="760950" y="2964525"/>
              <a:ext cx="609600" cy="609600"/>
              <a:chOff x="838200" y="2033778"/>
              <a:chExt cx="609600" cy="6096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838200" y="2033778"/>
                <a:ext cx="609600" cy="6096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12721" y="2208299"/>
                <a:ext cx="260558" cy="260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361554" y="3283813"/>
              <a:ext cx="5726445" cy="304800"/>
              <a:chOff x="1361554" y="3283813"/>
              <a:chExt cx="5726445" cy="3048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1361554" y="3283813"/>
                <a:ext cx="371514" cy="3048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1727252" y="3568718"/>
                <a:ext cx="5360747" cy="1481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Box 54"/>
          <p:cNvSpPr txBox="1"/>
          <p:nvPr/>
        </p:nvSpPr>
        <p:spPr>
          <a:xfrm>
            <a:off x="1321416" y="4171950"/>
            <a:ext cx="751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Liệt</a:t>
            </a:r>
            <a:r>
              <a:rPr lang="en-US" sz="3600" dirty="0"/>
              <a:t> </a:t>
            </a:r>
            <a:r>
              <a:rPr lang="en-US" sz="3600" dirty="0" err="1"/>
              <a:t>Kê</a:t>
            </a:r>
            <a:r>
              <a:rPr lang="en-US" sz="3600" dirty="0"/>
              <a:t> </a:t>
            </a:r>
            <a:r>
              <a:rPr lang="en-US" sz="3600" dirty="0" err="1"/>
              <a:t>Điểm</a:t>
            </a:r>
            <a:r>
              <a:rPr lang="en-US" sz="3600" dirty="0"/>
              <a:t> </a:t>
            </a:r>
            <a:r>
              <a:rPr lang="en-US" sz="3600" dirty="0" err="1"/>
              <a:t>Thi</a:t>
            </a:r>
            <a:r>
              <a:rPr lang="en-US" sz="3600" dirty="0"/>
              <a:t> Theo </a:t>
            </a:r>
            <a:r>
              <a:rPr lang="en-US" sz="3600" dirty="0" err="1"/>
              <a:t>Nhiều</a:t>
            </a:r>
            <a:r>
              <a:rPr lang="en-US" sz="3600" dirty="0"/>
              <a:t> </a:t>
            </a:r>
            <a:r>
              <a:rPr lang="en-US" sz="3600" dirty="0" err="1" smtClean="0"/>
              <a:t>Loại</a:t>
            </a:r>
            <a:endParaRPr lang="en-US" sz="3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9" grpId="0"/>
      <p:bldP spid="60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838200" y="1888150"/>
            <a:ext cx="723899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ABE33F"/>
                </a:solidFill>
              </a:rPr>
              <a:t>Phần II.</a:t>
            </a:r>
            <a:endParaRPr sz="4000" dirty="0">
              <a:solidFill>
                <a:srgbClr val="ABE33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CÁC CHỨC NĂNG CHÍNH</a:t>
            </a:r>
            <a:endParaRPr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5823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75" y="-19050"/>
            <a:ext cx="9067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Raleway" charset="0"/>
              </a:rPr>
              <a:t>CÁC CH</a:t>
            </a:r>
            <a:r>
              <a:rPr lang="en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Ứ</a:t>
            </a:r>
            <a:r>
              <a:rPr lang="en" sz="4000" dirty="0" smtClean="0">
                <a:latin typeface="Raleway" charset="0"/>
              </a:rPr>
              <a:t>C NĂNG C</a:t>
            </a:r>
            <a:r>
              <a:rPr lang="en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Ủ</a:t>
            </a:r>
            <a:r>
              <a:rPr lang="en" sz="4000" dirty="0" smtClean="0">
                <a:latin typeface="Raleway" charset="0"/>
              </a:rPr>
              <a:t>A HỆ THỐNG</a:t>
            </a:r>
            <a:endParaRPr sz="4000" dirty="0">
              <a:latin typeface="Raleway" charset="0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9" name="Rounded Rectangle 18"/>
          <p:cNvSpPr/>
          <p:nvPr/>
        </p:nvSpPr>
        <p:spPr>
          <a:xfrm>
            <a:off x="1447800" y="2657475"/>
            <a:ext cx="6477000" cy="457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05856" y="1440769"/>
            <a:ext cx="2371344" cy="1216706"/>
            <a:chOff x="2784475" y="1440769"/>
            <a:chExt cx="2371344" cy="1216706"/>
          </a:xfrm>
        </p:grpSpPr>
        <p:sp>
          <p:nvSpPr>
            <p:cNvPr id="9" name="Rounded Rectangle 8"/>
            <p:cNvSpPr/>
            <p:nvPr/>
          </p:nvSpPr>
          <p:spPr>
            <a:xfrm>
              <a:off x="3860800" y="2352675"/>
              <a:ext cx="228600" cy="3048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84475" y="1440769"/>
              <a:ext cx="2371344" cy="93268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.  </a:t>
              </a:r>
              <a:r>
                <a:rPr lang="en-US" sz="2000" dirty="0" err="1" smtClean="0"/>
                <a:t>Quản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Lý</a:t>
              </a:r>
              <a:r>
                <a:rPr lang="en-US" sz="2000" dirty="0" smtClean="0"/>
                <a:t> Theo </a:t>
              </a:r>
              <a:r>
                <a:rPr lang="en-US" sz="2000" dirty="0" err="1" smtClean="0"/>
                <a:t>Lớp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Học</a:t>
              </a:r>
              <a:endParaRPr lang="en-US" sz="2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9199" y="1237869"/>
            <a:ext cx="2359152" cy="1419606"/>
            <a:chOff x="449199" y="1237869"/>
            <a:chExt cx="2359152" cy="1419606"/>
          </a:xfrm>
          <a:solidFill>
            <a:schemeClr val="accent1">
              <a:lumMod val="75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449199" y="1237869"/>
              <a:ext cx="2359152" cy="113385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1.Ghi </a:t>
              </a:r>
              <a:r>
                <a:rPr lang="en-US" sz="2000" dirty="0" err="1" smtClean="0"/>
                <a:t>Nhận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Thông</a:t>
              </a:r>
              <a:r>
                <a:rPr lang="en-US" sz="2000" dirty="0" smtClean="0"/>
                <a:t> Tin </a:t>
              </a:r>
              <a:r>
                <a:rPr lang="en-US" sz="2000" dirty="0" err="1" smtClean="0"/>
                <a:t>Sinh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Viên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Môn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Học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628775" y="2352675"/>
              <a:ext cx="228600" cy="3048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038600" y="2724150"/>
            <a:ext cx="2286000" cy="1219200"/>
            <a:chOff x="3879850" y="2724150"/>
            <a:chExt cx="2286000" cy="1219200"/>
          </a:xfrm>
        </p:grpSpPr>
        <p:sp>
          <p:nvSpPr>
            <p:cNvPr id="23" name="Rounded Rectangle 22"/>
            <p:cNvSpPr/>
            <p:nvPr/>
          </p:nvSpPr>
          <p:spPr>
            <a:xfrm flipV="1">
              <a:off x="4876800" y="2724150"/>
              <a:ext cx="228600" cy="3048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879850" y="3009900"/>
              <a:ext cx="2286000" cy="9334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5. </a:t>
              </a:r>
              <a:r>
                <a:rPr lang="en-US" sz="2000" dirty="0" err="1" smtClean="0"/>
                <a:t>Đăng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Kí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Học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Lại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Thi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Lại</a:t>
              </a:r>
              <a:endParaRPr lang="en-US" sz="2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55617" y="2724150"/>
            <a:ext cx="2247900" cy="1219200"/>
            <a:chOff x="1752600" y="2724150"/>
            <a:chExt cx="2247900" cy="1219200"/>
          </a:xfrm>
          <a:solidFill>
            <a:schemeClr val="accent4">
              <a:lumMod val="75000"/>
            </a:schemeClr>
          </a:solidFill>
        </p:grpSpPr>
        <p:sp>
          <p:nvSpPr>
            <p:cNvPr id="29" name="Rounded Rectangle 28"/>
            <p:cNvSpPr/>
            <p:nvPr/>
          </p:nvSpPr>
          <p:spPr>
            <a:xfrm flipV="1">
              <a:off x="2743200" y="2724150"/>
              <a:ext cx="228600" cy="3048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752600" y="3009900"/>
              <a:ext cx="2247900" cy="93345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4</a:t>
              </a:r>
              <a:r>
                <a:rPr lang="en-US" sz="2000" dirty="0" smtClean="0"/>
                <a:t>. </a:t>
              </a:r>
              <a:r>
                <a:rPr lang="en-US" sz="2000" dirty="0" err="1" smtClean="0"/>
                <a:t>Quản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Lý</a:t>
              </a:r>
              <a:r>
                <a:rPr lang="en-US" sz="2000" dirty="0" smtClean="0"/>
                <a:t> Theo </a:t>
              </a:r>
              <a:r>
                <a:rPr lang="en-US" sz="2000" dirty="0" err="1" smtClean="0"/>
                <a:t>Môn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Học</a:t>
              </a:r>
              <a:endParaRPr lang="en-US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7248" y="1242198"/>
            <a:ext cx="2359152" cy="1419606"/>
            <a:chOff x="449199" y="1237869"/>
            <a:chExt cx="2359152" cy="1419606"/>
          </a:xfrm>
          <a:solidFill>
            <a:schemeClr val="accent1">
              <a:lumMod val="75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449199" y="1237869"/>
              <a:ext cx="2359152" cy="113385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</a:t>
              </a:r>
              <a:r>
                <a:rPr lang="en-US" sz="2000" dirty="0" smtClean="0"/>
                <a:t>.Quản </a:t>
              </a:r>
              <a:r>
                <a:rPr lang="en-US" sz="2000" dirty="0" err="1" smtClean="0"/>
                <a:t>Lý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Điểm</a:t>
              </a:r>
              <a:r>
                <a:rPr lang="en-US" sz="2000" dirty="0" smtClean="0"/>
                <a:t> Theo </a:t>
              </a:r>
              <a:r>
                <a:rPr lang="en-US" sz="2000" dirty="0" err="1" smtClean="0"/>
                <a:t>Từng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Sinh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Viên</a:t>
              </a:r>
              <a:endParaRPr lang="en-US" sz="2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628775" y="2352675"/>
              <a:ext cx="228600" cy="3048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77000" y="2706831"/>
            <a:ext cx="2286000" cy="1219200"/>
            <a:chOff x="3879850" y="2724150"/>
            <a:chExt cx="2286000" cy="1219200"/>
          </a:xfrm>
        </p:grpSpPr>
        <p:sp>
          <p:nvSpPr>
            <p:cNvPr id="25" name="Rounded Rectangle 24"/>
            <p:cNvSpPr/>
            <p:nvPr/>
          </p:nvSpPr>
          <p:spPr>
            <a:xfrm flipV="1">
              <a:off x="4876800" y="2724150"/>
              <a:ext cx="228600" cy="3048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879850" y="3009900"/>
              <a:ext cx="2286000" cy="9334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6</a:t>
              </a:r>
              <a:r>
                <a:rPr lang="en-US" sz="2000" dirty="0" smtClean="0"/>
                <a:t>. </a:t>
              </a:r>
              <a:r>
                <a:rPr lang="en-US" sz="2000" dirty="0" err="1" smtClean="0"/>
                <a:t>Thống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kê</a:t>
              </a:r>
              <a:endParaRPr lang="en-US" sz="2000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81000" y="57150"/>
            <a:ext cx="9067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GIAO DIỆN LỰA CHỌN CHỨC NĂNG</a:t>
            </a:r>
            <a:endParaRPr lang="vi-V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79" name="Group 178"/>
          <p:cNvGrpSpPr/>
          <p:nvPr/>
        </p:nvGrpSpPr>
        <p:grpSpPr>
          <a:xfrm>
            <a:off x="1701001" y="742950"/>
            <a:ext cx="5716010" cy="4069080"/>
            <a:chOff x="1713994" y="742950"/>
            <a:chExt cx="5716010" cy="4069080"/>
          </a:xfrm>
        </p:grpSpPr>
        <p:sp>
          <p:nvSpPr>
            <p:cNvPr id="16" name="Shape 296"/>
            <p:cNvSpPr/>
            <p:nvPr/>
          </p:nvSpPr>
          <p:spPr>
            <a:xfrm>
              <a:off x="1713994" y="742950"/>
              <a:ext cx="5716010" cy="4069080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992" y="914550"/>
              <a:ext cx="5307881" cy="3105000"/>
            </a:xfrm>
            <a:prstGeom prst="rect">
              <a:avLst/>
            </a:prstGeom>
          </p:spPr>
        </p:pic>
      </p:grpSp>
      <p:sp>
        <p:nvSpPr>
          <p:cNvPr id="178" name="Rounded Rectangle 177"/>
          <p:cNvSpPr/>
          <p:nvPr/>
        </p:nvSpPr>
        <p:spPr>
          <a:xfrm>
            <a:off x="2273005" y="4857750"/>
            <a:ext cx="45720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Giao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diện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làm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việc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chính</a:t>
            </a:r>
            <a:endParaRPr lang="en-US" sz="2000" i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1581150"/>
            <a:ext cx="3810000" cy="732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0" y="1352550"/>
            <a:ext cx="1524000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Key: </a:t>
            </a:r>
            <a:r>
              <a:rPr lang="en-US" dirty="0" err="1" smtClean="0">
                <a:solidFill>
                  <a:schemeClr val="bg1"/>
                </a:solidFill>
              </a:rPr>
              <a:t>Chọn</a:t>
            </a:r>
            <a:r>
              <a:rPr lang="en-US" dirty="0" smtClean="0">
                <a:solidFill>
                  <a:schemeClr val="bg1"/>
                </a:solidFill>
              </a:rPr>
              <a:t> công </a:t>
            </a:r>
            <a:r>
              <a:rPr lang="en-US" dirty="0" err="1" smtClean="0">
                <a:solidFill>
                  <a:schemeClr val="bg1"/>
                </a:solidFill>
              </a:rPr>
              <a:t>việc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muốn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3000" y="2359490"/>
            <a:ext cx="2667000" cy="364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0" y="2571750"/>
            <a:ext cx="1371600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Nội</a:t>
            </a:r>
            <a:r>
              <a:rPr lang="en-US" dirty="0" smtClean="0">
                <a:solidFill>
                  <a:schemeClr val="bg1"/>
                </a:solidFill>
              </a:rPr>
              <a:t> dung của Key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14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8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81000" y="57150"/>
            <a:ext cx="9067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endParaRPr lang="vi-V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79" name="Group 178"/>
          <p:cNvGrpSpPr/>
          <p:nvPr/>
        </p:nvGrpSpPr>
        <p:grpSpPr>
          <a:xfrm>
            <a:off x="2437390" y="742950"/>
            <a:ext cx="5716010" cy="4069080"/>
            <a:chOff x="1713994" y="742950"/>
            <a:chExt cx="5716010" cy="4069080"/>
          </a:xfrm>
        </p:grpSpPr>
        <p:sp>
          <p:nvSpPr>
            <p:cNvPr id="16" name="Shape 296"/>
            <p:cNvSpPr/>
            <p:nvPr/>
          </p:nvSpPr>
          <p:spPr>
            <a:xfrm>
              <a:off x="1713994" y="742950"/>
              <a:ext cx="5716010" cy="4069080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992" y="960270"/>
              <a:ext cx="5307881" cy="3059280"/>
            </a:xfrm>
            <a:prstGeom prst="rect">
              <a:avLst/>
            </a:prstGeom>
          </p:spPr>
        </p:pic>
      </p:grpSp>
      <p:sp>
        <p:nvSpPr>
          <p:cNvPr id="178" name="Rounded Rectangle 177"/>
          <p:cNvSpPr/>
          <p:nvPr/>
        </p:nvSpPr>
        <p:spPr>
          <a:xfrm>
            <a:off x="2971800" y="4857750"/>
            <a:ext cx="45720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Giao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diện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làm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việc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chính</a:t>
            </a:r>
            <a:endParaRPr lang="en-US" sz="2000" i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600200" y="2609165"/>
            <a:ext cx="1041188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154" y="2040225"/>
            <a:ext cx="1858201" cy="5232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SV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thể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Trùng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335391" y="3096845"/>
            <a:ext cx="292594" cy="84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645" y="2917984"/>
            <a:ext cx="2255746" cy="738664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Độ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hoặc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Quá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ngắn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18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8" grpId="0" animBg="1"/>
      <p:bldP spid="9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81000" y="57150"/>
            <a:ext cx="9067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Môn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endParaRPr lang="vi-V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79" name="Group 178"/>
          <p:cNvGrpSpPr/>
          <p:nvPr/>
        </p:nvGrpSpPr>
        <p:grpSpPr>
          <a:xfrm>
            <a:off x="2437390" y="742950"/>
            <a:ext cx="5716010" cy="4069080"/>
            <a:chOff x="1713994" y="742950"/>
            <a:chExt cx="5716010" cy="4069080"/>
          </a:xfrm>
        </p:grpSpPr>
        <p:sp>
          <p:nvSpPr>
            <p:cNvPr id="16" name="Shape 296"/>
            <p:cNvSpPr/>
            <p:nvPr/>
          </p:nvSpPr>
          <p:spPr>
            <a:xfrm>
              <a:off x="1713994" y="742950"/>
              <a:ext cx="5716010" cy="4069080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992" y="914550"/>
              <a:ext cx="5307881" cy="3104999"/>
            </a:xfrm>
            <a:prstGeom prst="rect">
              <a:avLst/>
            </a:prstGeom>
          </p:spPr>
        </p:pic>
      </p:grpSp>
      <p:sp>
        <p:nvSpPr>
          <p:cNvPr id="178" name="Rounded Rectangle 177"/>
          <p:cNvSpPr/>
          <p:nvPr/>
        </p:nvSpPr>
        <p:spPr>
          <a:xfrm>
            <a:off x="2971800" y="4857750"/>
            <a:ext cx="45720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</a:rPr>
              <a:t>Giao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diện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làm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việc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chính</a:t>
            </a:r>
            <a:endParaRPr lang="en-US" sz="2000" i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600200" y="2609165"/>
            <a:ext cx="1041188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154" y="2040225"/>
            <a:ext cx="1896673" cy="5232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MH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thể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Trùng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335391" y="3096845"/>
            <a:ext cx="292594" cy="84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645" y="2917984"/>
            <a:ext cx="2255746" cy="738664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Độ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hoặc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Quá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ngắn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40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8" grpId="0" animBg="1"/>
      <p:bldP spid="9" grpId="0" animBg="1"/>
      <p:bldP spid="6" grpId="0" animBg="1"/>
    </p:bld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424</Words>
  <Application>Microsoft Office PowerPoint</Application>
  <PresentationFormat>On-screen Show (16:9)</PresentationFormat>
  <Paragraphs>99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Segoe UI</vt:lpstr>
      <vt:lpstr>Raleway</vt:lpstr>
      <vt:lpstr>Arial</vt:lpstr>
      <vt:lpstr>Karla</vt:lpstr>
      <vt:lpstr>Escalus template</vt:lpstr>
      <vt:lpstr>ĐỒ ÁN MÔN HỌC LẬP TRÌNH HƯỚNG ĐỐI TƯỢNG </vt:lpstr>
      <vt:lpstr>Dự án: Quản Lý Điểm Thi</vt:lpstr>
      <vt:lpstr>Phần I. GIỚI THIỆU </vt:lpstr>
      <vt:lpstr>PowerPoint Presentation</vt:lpstr>
      <vt:lpstr>Phần II. CÁC CHỨC NĂNG CHÍNH</vt:lpstr>
      <vt:lpstr>CÁC CHỨC NĂNG CỦA HỆ THỐNG</vt:lpstr>
      <vt:lpstr>GIAO DIỆN LỰA CHỌN CHỨC NĂNG</vt:lpstr>
      <vt:lpstr>Ghi Nhận Thông Tin Sinh Viên</vt:lpstr>
      <vt:lpstr>Ghi Nhận Thông Tin Môn Học</vt:lpstr>
      <vt:lpstr>Danh sách Sinh Viên và Môn Học</vt:lpstr>
      <vt:lpstr>Quản Lý Điểm Theo Từng Sinh Viên </vt:lpstr>
      <vt:lpstr>Quản Lý Điểm Theo Từng Sinh Viên </vt:lpstr>
      <vt:lpstr>Quản Lý Điểm Theo Môn Học</vt:lpstr>
      <vt:lpstr>Quản Lý Điểm Theo Lớp Học</vt:lpstr>
      <vt:lpstr>Đăng Kí Thi Lại Hoặc Học Lại</vt:lpstr>
      <vt:lpstr>Danh Sách Thi Lại Hoặc Học Lại</vt:lpstr>
      <vt:lpstr>Cập Nhật Điểm Thi Lại Hoặc Học Lại</vt:lpstr>
      <vt:lpstr>Danh Sách Sinh Viên Trượt Môn</vt:lpstr>
      <vt:lpstr>Danh Sách Sinh Viên Đủ ĐK Được HB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BÙI CÔNG LỢI</cp:lastModifiedBy>
  <cp:revision>243</cp:revision>
  <dcterms:modified xsi:type="dcterms:W3CDTF">2019-06-27T15:31:11Z</dcterms:modified>
</cp:coreProperties>
</file>