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88" r:id="rId2"/>
    <p:sldId id="1109" r:id="rId3"/>
    <p:sldId id="1110" r:id="rId4"/>
    <p:sldId id="1108" r:id="rId5"/>
    <p:sldId id="1089" r:id="rId6"/>
    <p:sldId id="1091" r:id="rId7"/>
    <p:sldId id="1090" r:id="rId8"/>
    <p:sldId id="1092" r:id="rId9"/>
    <p:sldId id="1093" r:id="rId10"/>
    <p:sldId id="1094" r:id="rId11"/>
    <p:sldId id="1095" r:id="rId12"/>
    <p:sldId id="1096" r:id="rId13"/>
    <p:sldId id="1099" r:id="rId14"/>
    <p:sldId id="1097" r:id="rId15"/>
    <p:sldId id="1098" r:id="rId16"/>
    <p:sldId id="1100" r:id="rId17"/>
    <p:sldId id="1102" r:id="rId18"/>
    <p:sldId id="1103" r:id="rId19"/>
    <p:sldId id="1104" r:id="rId20"/>
    <p:sldId id="1105" r:id="rId21"/>
    <p:sldId id="1106" r:id="rId22"/>
    <p:sldId id="1107" r:id="rId23"/>
    <p:sldId id="1116" r:id="rId24"/>
    <p:sldId id="1117" r:id="rId25"/>
    <p:sldId id="1113" r:id="rId26"/>
    <p:sldId id="1114" r:id="rId27"/>
    <p:sldId id="1115" r:id="rId2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7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5EB2FC"/>
    <a:srgbClr val="EC3A3B"/>
    <a:srgbClr val="69E781"/>
    <a:srgbClr val="F0BDA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2022. 10. 14.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15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2022. 10. 14.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86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2022. 10. 14.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33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2022. 10. 14.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81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2022. 10. 14.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8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2022. 10. 14.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762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2022. 10. 14.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529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2022. 10. 14.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331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2022. 10. 14.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50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2022. 10. 14.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202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2022. 10. 14.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755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A4E6-1926-4EB0-8C9C-3112EBB7E77C}" type="datetimeFigureOut">
              <a:rPr lang="hu-HU" smtClean="0"/>
              <a:t>2022. 10. 14.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694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07E990-6A2A-3C65-E000-7EFFCDE0E827}"/>
              </a:ext>
            </a:extLst>
          </p:cNvPr>
          <p:cNvSpPr txBox="1"/>
          <p:nvPr/>
        </p:nvSpPr>
        <p:spPr>
          <a:xfrm>
            <a:off x="2701509" y="2012883"/>
            <a:ext cx="8407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streams were introduced starting in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8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introduces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</a:t>
            </a:r>
          </a:p>
          <a:p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Java programming ecosystem </a:t>
            </a:r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A76FFD08-9D52-3486-105D-87C43CEFA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006" y="19711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9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D8246-B63B-2262-A1FB-3EA3B4E132A1}"/>
              </a:ext>
            </a:extLst>
          </p:cNvPr>
          <p:cNvSpPr txBox="1"/>
          <p:nvPr/>
        </p:nvSpPr>
        <p:spPr>
          <a:xfrm>
            <a:off x="1902432" y="1419161"/>
            <a:ext cx="83871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collections are iterated explicitly with iterators (external iteration)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we can use 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 approch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streams 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CALLED INTERNAL ITERATION !!!</a:t>
            </a:r>
          </a:p>
        </p:txBody>
      </p:sp>
    </p:spTree>
    <p:extLst>
      <p:ext uri="{BB962C8B-B14F-4D97-AF65-F5344CB8AC3E}">
        <p14:creationId xmlns:p14="http://schemas.microsoft.com/office/powerpoint/2010/main" val="4050712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899020-F8D7-A9F3-83CA-1F30A1FB9503}"/>
              </a:ext>
            </a:extLst>
          </p:cNvPr>
          <p:cNvSpPr/>
          <p:nvPr/>
        </p:nvSpPr>
        <p:spPr>
          <a:xfrm>
            <a:off x="31527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AF0081-B503-B4C4-3472-6059069F193F}"/>
              </a:ext>
            </a:extLst>
          </p:cNvPr>
          <p:cNvSpPr/>
          <p:nvPr/>
        </p:nvSpPr>
        <p:spPr>
          <a:xfrm>
            <a:off x="38385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B76E15-0223-AF4B-C9FB-7A34DB7C1283}"/>
              </a:ext>
            </a:extLst>
          </p:cNvPr>
          <p:cNvSpPr/>
          <p:nvPr/>
        </p:nvSpPr>
        <p:spPr>
          <a:xfrm>
            <a:off x="45243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4460CD-D653-E1B6-F316-D93A06DE0C18}"/>
              </a:ext>
            </a:extLst>
          </p:cNvPr>
          <p:cNvSpPr/>
          <p:nvPr/>
        </p:nvSpPr>
        <p:spPr>
          <a:xfrm>
            <a:off x="52101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FD05B2-D863-133A-5D03-9CBDE09E97FF}"/>
              </a:ext>
            </a:extLst>
          </p:cNvPr>
          <p:cNvSpPr/>
          <p:nvPr/>
        </p:nvSpPr>
        <p:spPr>
          <a:xfrm>
            <a:off x="58959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BC2146-9089-48A0-1754-06225B3C77FF}"/>
              </a:ext>
            </a:extLst>
          </p:cNvPr>
          <p:cNvSpPr/>
          <p:nvPr/>
        </p:nvSpPr>
        <p:spPr>
          <a:xfrm>
            <a:off x="65817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03F026-BD2C-F5DB-19F1-9FD9069C4E29}"/>
              </a:ext>
            </a:extLst>
          </p:cNvPr>
          <p:cNvSpPr/>
          <p:nvPr/>
        </p:nvSpPr>
        <p:spPr>
          <a:xfrm>
            <a:off x="72675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762F6-BD98-469A-A85B-47D4AC11E36B}"/>
              </a:ext>
            </a:extLst>
          </p:cNvPr>
          <p:cNvSpPr txBox="1"/>
          <p:nvPr/>
        </p:nvSpPr>
        <p:spPr>
          <a:xfrm>
            <a:off x="8446888" y="1831329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Stream&lt;Book&gt;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02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899020-F8D7-A9F3-83CA-1F30A1FB9503}"/>
              </a:ext>
            </a:extLst>
          </p:cNvPr>
          <p:cNvSpPr/>
          <p:nvPr/>
        </p:nvSpPr>
        <p:spPr>
          <a:xfrm>
            <a:off x="31527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AF0081-B503-B4C4-3472-6059069F193F}"/>
              </a:ext>
            </a:extLst>
          </p:cNvPr>
          <p:cNvSpPr/>
          <p:nvPr/>
        </p:nvSpPr>
        <p:spPr>
          <a:xfrm>
            <a:off x="38385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B76E15-0223-AF4B-C9FB-7A34DB7C1283}"/>
              </a:ext>
            </a:extLst>
          </p:cNvPr>
          <p:cNvSpPr/>
          <p:nvPr/>
        </p:nvSpPr>
        <p:spPr>
          <a:xfrm>
            <a:off x="45243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4460CD-D653-E1B6-F316-D93A06DE0C18}"/>
              </a:ext>
            </a:extLst>
          </p:cNvPr>
          <p:cNvSpPr/>
          <p:nvPr/>
        </p:nvSpPr>
        <p:spPr>
          <a:xfrm>
            <a:off x="52101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FD05B2-D863-133A-5D03-9CBDE09E97FF}"/>
              </a:ext>
            </a:extLst>
          </p:cNvPr>
          <p:cNvSpPr/>
          <p:nvPr/>
        </p:nvSpPr>
        <p:spPr>
          <a:xfrm>
            <a:off x="58959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BC2146-9089-48A0-1754-06225B3C77FF}"/>
              </a:ext>
            </a:extLst>
          </p:cNvPr>
          <p:cNvSpPr/>
          <p:nvPr/>
        </p:nvSpPr>
        <p:spPr>
          <a:xfrm>
            <a:off x="65817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03F026-BD2C-F5DB-19F1-9FD9069C4E29}"/>
              </a:ext>
            </a:extLst>
          </p:cNvPr>
          <p:cNvSpPr/>
          <p:nvPr/>
        </p:nvSpPr>
        <p:spPr>
          <a:xfrm>
            <a:off x="72675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762F6-BD98-469A-A85B-47D4AC11E36B}"/>
              </a:ext>
            </a:extLst>
          </p:cNvPr>
          <p:cNvSpPr txBox="1"/>
          <p:nvPr/>
        </p:nvSpPr>
        <p:spPr>
          <a:xfrm>
            <a:off x="8446888" y="1831329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Stream&lt;Book&gt;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44C7FE-358A-37FE-06B0-EA910E22DD46}"/>
              </a:ext>
            </a:extLst>
          </p:cNvPr>
          <p:cNvSpPr/>
          <p:nvPr/>
        </p:nvSpPr>
        <p:spPr>
          <a:xfrm>
            <a:off x="31527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2DABB9-2F0D-DC2B-365B-607DC868BFBB}"/>
              </a:ext>
            </a:extLst>
          </p:cNvPr>
          <p:cNvSpPr/>
          <p:nvPr/>
        </p:nvSpPr>
        <p:spPr>
          <a:xfrm>
            <a:off x="58959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510A3A-524F-5280-016D-D81F964D7552}"/>
              </a:ext>
            </a:extLst>
          </p:cNvPr>
          <p:cNvSpPr/>
          <p:nvPr/>
        </p:nvSpPr>
        <p:spPr>
          <a:xfrm>
            <a:off x="65817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E25E16-4530-105E-E102-C6840884DF84}"/>
              </a:ext>
            </a:extLst>
          </p:cNvPr>
          <p:cNvSpPr/>
          <p:nvPr/>
        </p:nvSpPr>
        <p:spPr>
          <a:xfrm>
            <a:off x="72675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E968A8-C26A-AE5C-E0F8-4C9DA2B70A1F}"/>
              </a:ext>
            </a:extLst>
          </p:cNvPr>
          <p:cNvSpPr txBox="1"/>
          <p:nvPr/>
        </p:nvSpPr>
        <p:spPr>
          <a:xfrm>
            <a:off x="8446888" y="2910543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Stream&lt;Book&gt;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362861-7E62-54BF-E542-C084FCBA8103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34147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570188-7044-0141-F828-624C886F6F76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>
            <a:off x="75295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E10B53-005F-2652-E0DE-6924C87B5073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68437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3A8338-AB42-37E4-6855-4B07D4FE83DA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61579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B0904A6-6A65-8654-7F55-D2CBA6FD5B1A}"/>
              </a:ext>
            </a:extLst>
          </p:cNvPr>
          <p:cNvSpPr txBox="1"/>
          <p:nvPr/>
        </p:nvSpPr>
        <p:spPr>
          <a:xfrm>
            <a:off x="2022039" y="2370936"/>
            <a:ext cx="9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8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18" grpId="0" animBg="1"/>
      <p:bldP spid="19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899020-F8D7-A9F3-83CA-1F30A1FB9503}"/>
              </a:ext>
            </a:extLst>
          </p:cNvPr>
          <p:cNvSpPr/>
          <p:nvPr/>
        </p:nvSpPr>
        <p:spPr>
          <a:xfrm>
            <a:off x="31527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AF0081-B503-B4C4-3472-6059069F193F}"/>
              </a:ext>
            </a:extLst>
          </p:cNvPr>
          <p:cNvSpPr/>
          <p:nvPr/>
        </p:nvSpPr>
        <p:spPr>
          <a:xfrm>
            <a:off x="38385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B76E15-0223-AF4B-C9FB-7A34DB7C1283}"/>
              </a:ext>
            </a:extLst>
          </p:cNvPr>
          <p:cNvSpPr/>
          <p:nvPr/>
        </p:nvSpPr>
        <p:spPr>
          <a:xfrm>
            <a:off x="45243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4460CD-D653-E1B6-F316-D93A06DE0C18}"/>
              </a:ext>
            </a:extLst>
          </p:cNvPr>
          <p:cNvSpPr/>
          <p:nvPr/>
        </p:nvSpPr>
        <p:spPr>
          <a:xfrm>
            <a:off x="52101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FD05B2-D863-133A-5D03-9CBDE09E97FF}"/>
              </a:ext>
            </a:extLst>
          </p:cNvPr>
          <p:cNvSpPr/>
          <p:nvPr/>
        </p:nvSpPr>
        <p:spPr>
          <a:xfrm>
            <a:off x="58959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BC2146-9089-48A0-1754-06225B3C77FF}"/>
              </a:ext>
            </a:extLst>
          </p:cNvPr>
          <p:cNvSpPr/>
          <p:nvPr/>
        </p:nvSpPr>
        <p:spPr>
          <a:xfrm>
            <a:off x="65817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03F026-BD2C-F5DB-19F1-9FD9069C4E29}"/>
              </a:ext>
            </a:extLst>
          </p:cNvPr>
          <p:cNvSpPr/>
          <p:nvPr/>
        </p:nvSpPr>
        <p:spPr>
          <a:xfrm>
            <a:off x="72675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762F6-BD98-469A-A85B-47D4AC11E36B}"/>
              </a:ext>
            </a:extLst>
          </p:cNvPr>
          <p:cNvSpPr txBox="1"/>
          <p:nvPr/>
        </p:nvSpPr>
        <p:spPr>
          <a:xfrm>
            <a:off x="8446888" y="1831329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Stream&lt;Book&gt;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44C7FE-358A-37FE-06B0-EA910E22DD46}"/>
              </a:ext>
            </a:extLst>
          </p:cNvPr>
          <p:cNvSpPr/>
          <p:nvPr/>
        </p:nvSpPr>
        <p:spPr>
          <a:xfrm>
            <a:off x="31527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2DABB9-2F0D-DC2B-365B-607DC868BFBB}"/>
              </a:ext>
            </a:extLst>
          </p:cNvPr>
          <p:cNvSpPr/>
          <p:nvPr/>
        </p:nvSpPr>
        <p:spPr>
          <a:xfrm>
            <a:off x="58959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510A3A-524F-5280-016D-D81F964D7552}"/>
              </a:ext>
            </a:extLst>
          </p:cNvPr>
          <p:cNvSpPr/>
          <p:nvPr/>
        </p:nvSpPr>
        <p:spPr>
          <a:xfrm>
            <a:off x="65817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E25E16-4530-105E-E102-C6840884DF84}"/>
              </a:ext>
            </a:extLst>
          </p:cNvPr>
          <p:cNvSpPr/>
          <p:nvPr/>
        </p:nvSpPr>
        <p:spPr>
          <a:xfrm>
            <a:off x="72675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E968A8-C26A-AE5C-E0F8-4C9DA2B70A1F}"/>
              </a:ext>
            </a:extLst>
          </p:cNvPr>
          <p:cNvSpPr txBox="1"/>
          <p:nvPr/>
        </p:nvSpPr>
        <p:spPr>
          <a:xfrm>
            <a:off x="8446888" y="2910543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Stream&lt;Book&gt;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362861-7E62-54BF-E542-C084FCBA8103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34147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570188-7044-0141-F828-624C886F6F76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>
            <a:off x="75295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E10B53-005F-2652-E0DE-6924C87B5073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68437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3A8338-AB42-37E4-6855-4B07D4FE83DA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61579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B0904A6-6A65-8654-7F55-D2CBA6FD5B1A}"/>
              </a:ext>
            </a:extLst>
          </p:cNvPr>
          <p:cNvSpPr txBox="1"/>
          <p:nvPr/>
        </p:nvSpPr>
        <p:spPr>
          <a:xfrm>
            <a:off x="2022039" y="2370936"/>
            <a:ext cx="9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2E917A-1161-4C8F-4A63-BD5ECC9638AE}"/>
              </a:ext>
            </a:extLst>
          </p:cNvPr>
          <p:cNvSpPr txBox="1"/>
          <p:nvPr/>
        </p:nvSpPr>
        <p:spPr>
          <a:xfrm>
            <a:off x="8446888" y="3974385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Stream&lt;String&gt;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ADBA41-1164-BE3D-84F3-5BF961B0EF95}"/>
              </a:ext>
            </a:extLst>
          </p:cNvPr>
          <p:cNvCxnSpPr>
            <a:cxnSpLocks/>
          </p:cNvCxnSpPr>
          <p:nvPr/>
        </p:nvCxnSpPr>
        <p:spPr>
          <a:xfrm>
            <a:off x="3414713" y="3391689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19E4E2-B96F-C474-C5FD-B3E63513DE74}"/>
              </a:ext>
            </a:extLst>
          </p:cNvPr>
          <p:cNvCxnSpPr>
            <a:cxnSpLocks/>
          </p:cNvCxnSpPr>
          <p:nvPr/>
        </p:nvCxnSpPr>
        <p:spPr>
          <a:xfrm>
            <a:off x="7529513" y="3391689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6FABB9-8D6A-4246-FDEB-A6781A93911A}"/>
              </a:ext>
            </a:extLst>
          </p:cNvPr>
          <p:cNvCxnSpPr>
            <a:cxnSpLocks/>
          </p:cNvCxnSpPr>
          <p:nvPr/>
        </p:nvCxnSpPr>
        <p:spPr>
          <a:xfrm>
            <a:off x="6843713" y="3391689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EA18E5-B4D2-27B4-CFB3-24C95EB06692}"/>
              </a:ext>
            </a:extLst>
          </p:cNvPr>
          <p:cNvCxnSpPr>
            <a:cxnSpLocks/>
          </p:cNvCxnSpPr>
          <p:nvPr/>
        </p:nvCxnSpPr>
        <p:spPr>
          <a:xfrm>
            <a:off x="6157913" y="3391689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92502E9-A56A-6D2C-777D-5CA475241ECB}"/>
              </a:ext>
            </a:extLst>
          </p:cNvPr>
          <p:cNvSpPr txBox="1"/>
          <p:nvPr/>
        </p:nvSpPr>
        <p:spPr>
          <a:xfrm>
            <a:off x="2051149" y="3438525"/>
            <a:ext cx="93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4FD2EBA-834C-D2CD-45B1-482CB33543CF}"/>
              </a:ext>
            </a:extLst>
          </p:cNvPr>
          <p:cNvSpPr/>
          <p:nvPr/>
        </p:nvSpPr>
        <p:spPr>
          <a:xfrm>
            <a:off x="3152774" y="3958653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04D1D6-2EDF-E683-4A75-9A4E9300D065}"/>
              </a:ext>
            </a:extLst>
          </p:cNvPr>
          <p:cNvSpPr/>
          <p:nvPr/>
        </p:nvSpPr>
        <p:spPr>
          <a:xfrm>
            <a:off x="5895975" y="3947028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FD591A4-456F-1524-2021-5CC9760BA800}"/>
              </a:ext>
            </a:extLst>
          </p:cNvPr>
          <p:cNvSpPr/>
          <p:nvPr/>
        </p:nvSpPr>
        <p:spPr>
          <a:xfrm>
            <a:off x="6581775" y="3958652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F2973FC-4958-7201-39E2-6F9441D4F849}"/>
              </a:ext>
            </a:extLst>
          </p:cNvPr>
          <p:cNvSpPr/>
          <p:nvPr/>
        </p:nvSpPr>
        <p:spPr>
          <a:xfrm>
            <a:off x="7267575" y="3947028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9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/>
      <p:bldP spid="40" grpId="0" animBg="1"/>
      <p:bldP spid="41" grpId="0" animBg="1"/>
      <p:bldP spid="42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899020-F8D7-A9F3-83CA-1F30A1FB9503}"/>
              </a:ext>
            </a:extLst>
          </p:cNvPr>
          <p:cNvSpPr/>
          <p:nvPr/>
        </p:nvSpPr>
        <p:spPr>
          <a:xfrm>
            <a:off x="31527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AF0081-B503-B4C4-3472-6059069F193F}"/>
              </a:ext>
            </a:extLst>
          </p:cNvPr>
          <p:cNvSpPr/>
          <p:nvPr/>
        </p:nvSpPr>
        <p:spPr>
          <a:xfrm>
            <a:off x="38385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B76E15-0223-AF4B-C9FB-7A34DB7C1283}"/>
              </a:ext>
            </a:extLst>
          </p:cNvPr>
          <p:cNvSpPr/>
          <p:nvPr/>
        </p:nvSpPr>
        <p:spPr>
          <a:xfrm>
            <a:off x="45243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4460CD-D653-E1B6-F316-D93A06DE0C18}"/>
              </a:ext>
            </a:extLst>
          </p:cNvPr>
          <p:cNvSpPr/>
          <p:nvPr/>
        </p:nvSpPr>
        <p:spPr>
          <a:xfrm>
            <a:off x="52101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FD05B2-D863-133A-5D03-9CBDE09E97FF}"/>
              </a:ext>
            </a:extLst>
          </p:cNvPr>
          <p:cNvSpPr/>
          <p:nvPr/>
        </p:nvSpPr>
        <p:spPr>
          <a:xfrm>
            <a:off x="58959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BC2146-9089-48A0-1754-06225B3C77FF}"/>
              </a:ext>
            </a:extLst>
          </p:cNvPr>
          <p:cNvSpPr/>
          <p:nvPr/>
        </p:nvSpPr>
        <p:spPr>
          <a:xfrm>
            <a:off x="65817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03F026-BD2C-F5DB-19F1-9FD9069C4E29}"/>
              </a:ext>
            </a:extLst>
          </p:cNvPr>
          <p:cNvSpPr/>
          <p:nvPr/>
        </p:nvSpPr>
        <p:spPr>
          <a:xfrm>
            <a:off x="72675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762F6-BD98-469A-A85B-47D4AC11E36B}"/>
              </a:ext>
            </a:extLst>
          </p:cNvPr>
          <p:cNvSpPr txBox="1"/>
          <p:nvPr/>
        </p:nvSpPr>
        <p:spPr>
          <a:xfrm>
            <a:off x="8446888" y="1831329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Stream&lt;Book&gt;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44C7FE-358A-37FE-06B0-EA910E22DD46}"/>
              </a:ext>
            </a:extLst>
          </p:cNvPr>
          <p:cNvSpPr/>
          <p:nvPr/>
        </p:nvSpPr>
        <p:spPr>
          <a:xfrm>
            <a:off x="31527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2DABB9-2F0D-DC2B-365B-607DC868BFBB}"/>
              </a:ext>
            </a:extLst>
          </p:cNvPr>
          <p:cNvSpPr/>
          <p:nvPr/>
        </p:nvSpPr>
        <p:spPr>
          <a:xfrm>
            <a:off x="58959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510A3A-524F-5280-016D-D81F964D7552}"/>
              </a:ext>
            </a:extLst>
          </p:cNvPr>
          <p:cNvSpPr/>
          <p:nvPr/>
        </p:nvSpPr>
        <p:spPr>
          <a:xfrm>
            <a:off x="65817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E25E16-4530-105E-E102-C6840884DF84}"/>
              </a:ext>
            </a:extLst>
          </p:cNvPr>
          <p:cNvSpPr/>
          <p:nvPr/>
        </p:nvSpPr>
        <p:spPr>
          <a:xfrm>
            <a:off x="72675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E968A8-C26A-AE5C-E0F8-4C9DA2B70A1F}"/>
              </a:ext>
            </a:extLst>
          </p:cNvPr>
          <p:cNvSpPr txBox="1"/>
          <p:nvPr/>
        </p:nvSpPr>
        <p:spPr>
          <a:xfrm>
            <a:off x="8446888" y="2910543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Stream&lt;Book&gt;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362861-7E62-54BF-E542-C084FCBA8103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34147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570188-7044-0141-F828-624C886F6F76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>
            <a:off x="75295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E10B53-005F-2652-E0DE-6924C87B5073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68437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3A8338-AB42-37E4-6855-4B07D4FE83DA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61579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B0904A6-6A65-8654-7F55-D2CBA6FD5B1A}"/>
              </a:ext>
            </a:extLst>
          </p:cNvPr>
          <p:cNvSpPr txBox="1"/>
          <p:nvPr/>
        </p:nvSpPr>
        <p:spPr>
          <a:xfrm>
            <a:off x="2022039" y="2370936"/>
            <a:ext cx="9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2E917A-1161-4C8F-4A63-BD5ECC9638AE}"/>
              </a:ext>
            </a:extLst>
          </p:cNvPr>
          <p:cNvSpPr txBox="1"/>
          <p:nvPr/>
        </p:nvSpPr>
        <p:spPr>
          <a:xfrm>
            <a:off x="8446888" y="3974385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Stream&lt;String&gt;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ADBA41-1164-BE3D-84F3-5BF961B0EF95}"/>
              </a:ext>
            </a:extLst>
          </p:cNvPr>
          <p:cNvCxnSpPr>
            <a:cxnSpLocks/>
          </p:cNvCxnSpPr>
          <p:nvPr/>
        </p:nvCxnSpPr>
        <p:spPr>
          <a:xfrm>
            <a:off x="3414713" y="3391689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19E4E2-B96F-C474-C5FD-B3E63513DE74}"/>
              </a:ext>
            </a:extLst>
          </p:cNvPr>
          <p:cNvCxnSpPr>
            <a:cxnSpLocks/>
          </p:cNvCxnSpPr>
          <p:nvPr/>
        </p:nvCxnSpPr>
        <p:spPr>
          <a:xfrm>
            <a:off x="7529513" y="3391689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6FABB9-8D6A-4246-FDEB-A6781A93911A}"/>
              </a:ext>
            </a:extLst>
          </p:cNvPr>
          <p:cNvCxnSpPr>
            <a:cxnSpLocks/>
          </p:cNvCxnSpPr>
          <p:nvPr/>
        </p:nvCxnSpPr>
        <p:spPr>
          <a:xfrm>
            <a:off x="6843713" y="3391689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EA18E5-B4D2-27B4-CFB3-24C95EB06692}"/>
              </a:ext>
            </a:extLst>
          </p:cNvPr>
          <p:cNvCxnSpPr>
            <a:cxnSpLocks/>
          </p:cNvCxnSpPr>
          <p:nvPr/>
        </p:nvCxnSpPr>
        <p:spPr>
          <a:xfrm>
            <a:off x="6157913" y="3391689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92502E9-A56A-6D2C-777D-5CA475241ECB}"/>
              </a:ext>
            </a:extLst>
          </p:cNvPr>
          <p:cNvSpPr txBox="1"/>
          <p:nvPr/>
        </p:nvSpPr>
        <p:spPr>
          <a:xfrm>
            <a:off x="2051149" y="3438525"/>
            <a:ext cx="93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4FD2EBA-834C-D2CD-45B1-482CB33543CF}"/>
              </a:ext>
            </a:extLst>
          </p:cNvPr>
          <p:cNvSpPr/>
          <p:nvPr/>
        </p:nvSpPr>
        <p:spPr>
          <a:xfrm>
            <a:off x="3152774" y="3958653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04D1D6-2EDF-E683-4A75-9A4E9300D065}"/>
              </a:ext>
            </a:extLst>
          </p:cNvPr>
          <p:cNvSpPr/>
          <p:nvPr/>
        </p:nvSpPr>
        <p:spPr>
          <a:xfrm>
            <a:off x="5895975" y="3947028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FD591A4-456F-1524-2021-5CC9760BA800}"/>
              </a:ext>
            </a:extLst>
          </p:cNvPr>
          <p:cNvSpPr/>
          <p:nvPr/>
        </p:nvSpPr>
        <p:spPr>
          <a:xfrm>
            <a:off x="6581775" y="3958652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F2973FC-4958-7201-39E2-6F9441D4F849}"/>
              </a:ext>
            </a:extLst>
          </p:cNvPr>
          <p:cNvSpPr/>
          <p:nvPr/>
        </p:nvSpPr>
        <p:spPr>
          <a:xfrm>
            <a:off x="7267575" y="3947028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61E29C6-5610-B1EE-C29D-B84509428F04}"/>
              </a:ext>
            </a:extLst>
          </p:cNvPr>
          <p:cNvCxnSpPr>
            <a:cxnSpLocks/>
          </p:cNvCxnSpPr>
          <p:nvPr/>
        </p:nvCxnSpPr>
        <p:spPr>
          <a:xfrm>
            <a:off x="3414713" y="4470901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AB335A-6E44-0065-A4B7-8928701EDE3D}"/>
              </a:ext>
            </a:extLst>
          </p:cNvPr>
          <p:cNvCxnSpPr>
            <a:cxnSpLocks/>
          </p:cNvCxnSpPr>
          <p:nvPr/>
        </p:nvCxnSpPr>
        <p:spPr>
          <a:xfrm>
            <a:off x="6157913" y="4470901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2CE10EF-5576-BE50-A7C0-1521CAE0560F}"/>
              </a:ext>
            </a:extLst>
          </p:cNvPr>
          <p:cNvSpPr txBox="1"/>
          <p:nvPr/>
        </p:nvSpPr>
        <p:spPr>
          <a:xfrm>
            <a:off x="2043228" y="4517737"/>
            <a:ext cx="928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limit()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FA70359-1FA8-7FAB-B33E-E740C6DB7244}"/>
              </a:ext>
            </a:extLst>
          </p:cNvPr>
          <p:cNvSpPr/>
          <p:nvPr/>
        </p:nvSpPr>
        <p:spPr>
          <a:xfrm>
            <a:off x="3152774" y="5037865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717FC8-203F-B403-9B20-B239028FAB9E}"/>
              </a:ext>
            </a:extLst>
          </p:cNvPr>
          <p:cNvSpPr/>
          <p:nvPr/>
        </p:nvSpPr>
        <p:spPr>
          <a:xfrm>
            <a:off x="5895975" y="5026240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327195-EC0E-9E8F-9499-D35DD7803714}"/>
              </a:ext>
            </a:extLst>
          </p:cNvPr>
          <p:cNvSpPr txBox="1"/>
          <p:nvPr/>
        </p:nvSpPr>
        <p:spPr>
          <a:xfrm>
            <a:off x="8446888" y="5057344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Stream&lt;String&gt;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49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7" grpId="0" animBg="1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899020-F8D7-A9F3-83CA-1F30A1FB9503}"/>
              </a:ext>
            </a:extLst>
          </p:cNvPr>
          <p:cNvSpPr/>
          <p:nvPr/>
        </p:nvSpPr>
        <p:spPr>
          <a:xfrm>
            <a:off x="31527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AF0081-B503-B4C4-3472-6059069F193F}"/>
              </a:ext>
            </a:extLst>
          </p:cNvPr>
          <p:cNvSpPr/>
          <p:nvPr/>
        </p:nvSpPr>
        <p:spPr>
          <a:xfrm>
            <a:off x="38385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B76E15-0223-AF4B-C9FB-7A34DB7C1283}"/>
              </a:ext>
            </a:extLst>
          </p:cNvPr>
          <p:cNvSpPr/>
          <p:nvPr/>
        </p:nvSpPr>
        <p:spPr>
          <a:xfrm>
            <a:off x="45243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4460CD-D653-E1B6-F316-D93A06DE0C18}"/>
              </a:ext>
            </a:extLst>
          </p:cNvPr>
          <p:cNvSpPr/>
          <p:nvPr/>
        </p:nvSpPr>
        <p:spPr>
          <a:xfrm>
            <a:off x="52101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FD05B2-D863-133A-5D03-9CBDE09E97FF}"/>
              </a:ext>
            </a:extLst>
          </p:cNvPr>
          <p:cNvSpPr/>
          <p:nvPr/>
        </p:nvSpPr>
        <p:spPr>
          <a:xfrm>
            <a:off x="58959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BC2146-9089-48A0-1754-06225B3C77FF}"/>
              </a:ext>
            </a:extLst>
          </p:cNvPr>
          <p:cNvSpPr/>
          <p:nvPr/>
        </p:nvSpPr>
        <p:spPr>
          <a:xfrm>
            <a:off x="65817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03F026-BD2C-F5DB-19F1-9FD9069C4E29}"/>
              </a:ext>
            </a:extLst>
          </p:cNvPr>
          <p:cNvSpPr/>
          <p:nvPr/>
        </p:nvSpPr>
        <p:spPr>
          <a:xfrm>
            <a:off x="7267575" y="1800225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762F6-BD98-469A-A85B-47D4AC11E36B}"/>
              </a:ext>
            </a:extLst>
          </p:cNvPr>
          <p:cNvSpPr txBox="1"/>
          <p:nvPr/>
        </p:nvSpPr>
        <p:spPr>
          <a:xfrm>
            <a:off x="8446888" y="1831329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Stream&lt;Book&gt;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44C7FE-358A-37FE-06B0-EA910E22DD46}"/>
              </a:ext>
            </a:extLst>
          </p:cNvPr>
          <p:cNvSpPr/>
          <p:nvPr/>
        </p:nvSpPr>
        <p:spPr>
          <a:xfrm>
            <a:off x="31527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2DABB9-2F0D-DC2B-365B-607DC868BFBB}"/>
              </a:ext>
            </a:extLst>
          </p:cNvPr>
          <p:cNvSpPr/>
          <p:nvPr/>
        </p:nvSpPr>
        <p:spPr>
          <a:xfrm>
            <a:off x="58959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510A3A-524F-5280-016D-D81F964D7552}"/>
              </a:ext>
            </a:extLst>
          </p:cNvPr>
          <p:cNvSpPr/>
          <p:nvPr/>
        </p:nvSpPr>
        <p:spPr>
          <a:xfrm>
            <a:off x="65817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E25E16-4530-105E-E102-C6840884DF84}"/>
              </a:ext>
            </a:extLst>
          </p:cNvPr>
          <p:cNvSpPr/>
          <p:nvPr/>
        </p:nvSpPr>
        <p:spPr>
          <a:xfrm>
            <a:off x="7267575" y="287943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E968A8-C26A-AE5C-E0F8-4C9DA2B70A1F}"/>
              </a:ext>
            </a:extLst>
          </p:cNvPr>
          <p:cNvSpPr txBox="1"/>
          <p:nvPr/>
        </p:nvSpPr>
        <p:spPr>
          <a:xfrm>
            <a:off x="8446888" y="2910543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Stream&lt;Book&gt;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362861-7E62-54BF-E542-C084FCBA8103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34147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570188-7044-0141-F828-624C886F6F76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>
            <a:off x="75295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E10B53-005F-2652-E0DE-6924C87B5073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68437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3A8338-AB42-37E4-6855-4B07D4FE83DA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6157913" y="2324100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B0904A6-6A65-8654-7F55-D2CBA6FD5B1A}"/>
              </a:ext>
            </a:extLst>
          </p:cNvPr>
          <p:cNvSpPr txBox="1"/>
          <p:nvPr/>
        </p:nvSpPr>
        <p:spPr>
          <a:xfrm>
            <a:off x="2022039" y="2370936"/>
            <a:ext cx="9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2E917A-1161-4C8F-4A63-BD5ECC9638AE}"/>
              </a:ext>
            </a:extLst>
          </p:cNvPr>
          <p:cNvSpPr txBox="1"/>
          <p:nvPr/>
        </p:nvSpPr>
        <p:spPr>
          <a:xfrm>
            <a:off x="8446888" y="3974385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Stream&lt;String&gt;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ADBA41-1164-BE3D-84F3-5BF961B0EF95}"/>
              </a:ext>
            </a:extLst>
          </p:cNvPr>
          <p:cNvCxnSpPr>
            <a:cxnSpLocks/>
          </p:cNvCxnSpPr>
          <p:nvPr/>
        </p:nvCxnSpPr>
        <p:spPr>
          <a:xfrm>
            <a:off x="3414713" y="3391689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19E4E2-B96F-C474-C5FD-B3E63513DE74}"/>
              </a:ext>
            </a:extLst>
          </p:cNvPr>
          <p:cNvCxnSpPr>
            <a:cxnSpLocks/>
          </p:cNvCxnSpPr>
          <p:nvPr/>
        </p:nvCxnSpPr>
        <p:spPr>
          <a:xfrm>
            <a:off x="7529513" y="3391689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6FABB9-8D6A-4246-FDEB-A6781A93911A}"/>
              </a:ext>
            </a:extLst>
          </p:cNvPr>
          <p:cNvCxnSpPr>
            <a:cxnSpLocks/>
          </p:cNvCxnSpPr>
          <p:nvPr/>
        </p:nvCxnSpPr>
        <p:spPr>
          <a:xfrm>
            <a:off x="6843713" y="3391689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EA18E5-B4D2-27B4-CFB3-24C95EB06692}"/>
              </a:ext>
            </a:extLst>
          </p:cNvPr>
          <p:cNvCxnSpPr>
            <a:cxnSpLocks/>
          </p:cNvCxnSpPr>
          <p:nvPr/>
        </p:nvCxnSpPr>
        <p:spPr>
          <a:xfrm>
            <a:off x="6157913" y="3391689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92502E9-A56A-6D2C-777D-5CA475241ECB}"/>
              </a:ext>
            </a:extLst>
          </p:cNvPr>
          <p:cNvSpPr txBox="1"/>
          <p:nvPr/>
        </p:nvSpPr>
        <p:spPr>
          <a:xfrm>
            <a:off x="2051149" y="3438525"/>
            <a:ext cx="93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4FD2EBA-834C-D2CD-45B1-482CB33543CF}"/>
              </a:ext>
            </a:extLst>
          </p:cNvPr>
          <p:cNvSpPr/>
          <p:nvPr/>
        </p:nvSpPr>
        <p:spPr>
          <a:xfrm>
            <a:off x="3152774" y="3958653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04D1D6-2EDF-E683-4A75-9A4E9300D065}"/>
              </a:ext>
            </a:extLst>
          </p:cNvPr>
          <p:cNvSpPr/>
          <p:nvPr/>
        </p:nvSpPr>
        <p:spPr>
          <a:xfrm>
            <a:off x="5895975" y="3947028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FD591A4-456F-1524-2021-5CC9760BA800}"/>
              </a:ext>
            </a:extLst>
          </p:cNvPr>
          <p:cNvSpPr/>
          <p:nvPr/>
        </p:nvSpPr>
        <p:spPr>
          <a:xfrm>
            <a:off x="6581775" y="3958652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F2973FC-4958-7201-39E2-6F9441D4F849}"/>
              </a:ext>
            </a:extLst>
          </p:cNvPr>
          <p:cNvSpPr/>
          <p:nvPr/>
        </p:nvSpPr>
        <p:spPr>
          <a:xfrm>
            <a:off x="7267575" y="3947028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61E29C6-5610-B1EE-C29D-B84509428F04}"/>
              </a:ext>
            </a:extLst>
          </p:cNvPr>
          <p:cNvCxnSpPr>
            <a:cxnSpLocks/>
          </p:cNvCxnSpPr>
          <p:nvPr/>
        </p:nvCxnSpPr>
        <p:spPr>
          <a:xfrm>
            <a:off x="3414713" y="4470901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AB335A-6E44-0065-A4B7-8928701EDE3D}"/>
              </a:ext>
            </a:extLst>
          </p:cNvPr>
          <p:cNvCxnSpPr>
            <a:cxnSpLocks/>
          </p:cNvCxnSpPr>
          <p:nvPr/>
        </p:nvCxnSpPr>
        <p:spPr>
          <a:xfrm>
            <a:off x="6157913" y="4470901"/>
            <a:ext cx="0" cy="5553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2CE10EF-5576-BE50-A7C0-1521CAE0560F}"/>
              </a:ext>
            </a:extLst>
          </p:cNvPr>
          <p:cNvSpPr txBox="1"/>
          <p:nvPr/>
        </p:nvSpPr>
        <p:spPr>
          <a:xfrm>
            <a:off x="2043228" y="4517737"/>
            <a:ext cx="928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limit()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FA70359-1FA8-7FAB-B33E-E740C6DB7244}"/>
              </a:ext>
            </a:extLst>
          </p:cNvPr>
          <p:cNvSpPr/>
          <p:nvPr/>
        </p:nvSpPr>
        <p:spPr>
          <a:xfrm>
            <a:off x="3152774" y="5037865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717FC8-203F-B403-9B20-B239028FAB9E}"/>
              </a:ext>
            </a:extLst>
          </p:cNvPr>
          <p:cNvSpPr/>
          <p:nvPr/>
        </p:nvSpPr>
        <p:spPr>
          <a:xfrm>
            <a:off x="5895975" y="5026240"/>
            <a:ext cx="523875" cy="5238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327195-EC0E-9E8F-9499-D35DD7803714}"/>
              </a:ext>
            </a:extLst>
          </p:cNvPr>
          <p:cNvSpPr txBox="1"/>
          <p:nvPr/>
        </p:nvSpPr>
        <p:spPr>
          <a:xfrm>
            <a:off x="8446888" y="5057344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Stream&lt;String&gt;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61FAA5-8D16-147D-D75E-5555A8EDD512}"/>
              </a:ext>
            </a:extLst>
          </p:cNvPr>
          <p:cNvSpPr/>
          <p:nvPr/>
        </p:nvSpPr>
        <p:spPr>
          <a:xfrm>
            <a:off x="3152774" y="5916593"/>
            <a:ext cx="4638676" cy="6000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EA7A6A-DF83-C104-AC92-C676BFB1150B}"/>
              </a:ext>
            </a:extLst>
          </p:cNvPr>
          <p:cNvSpPr txBox="1"/>
          <p:nvPr/>
        </p:nvSpPr>
        <p:spPr>
          <a:xfrm>
            <a:off x="8690736" y="5985797"/>
            <a:ext cx="1681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List&lt;String&gt;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689626-165D-AC85-75AD-9D2B1BB494E5}"/>
              </a:ext>
            </a:extLst>
          </p:cNvPr>
          <p:cNvSpPr txBox="1"/>
          <p:nvPr/>
        </p:nvSpPr>
        <p:spPr>
          <a:xfrm>
            <a:off x="1920278" y="5519009"/>
            <a:ext cx="1174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collect()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FA6E13B-A361-FF46-6D46-29DEFA95D5A7}"/>
              </a:ext>
            </a:extLst>
          </p:cNvPr>
          <p:cNvSpPr/>
          <p:nvPr/>
        </p:nvSpPr>
        <p:spPr>
          <a:xfrm>
            <a:off x="3217069" y="5957580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3C34BA4-EF09-BD42-2DD9-759A131CDACC}"/>
              </a:ext>
            </a:extLst>
          </p:cNvPr>
          <p:cNvSpPr/>
          <p:nvPr/>
        </p:nvSpPr>
        <p:spPr>
          <a:xfrm>
            <a:off x="3807619" y="5957580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64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8" grpId="0"/>
      <p:bldP spid="32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Streams and Collections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8F5E174-9085-7E7D-EF1B-84C6973F6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84" t="35294" r="37416" b="22666"/>
          <a:stretch/>
        </p:blipFill>
        <p:spPr>
          <a:xfrm>
            <a:off x="4934403" y="1674160"/>
            <a:ext cx="2272393" cy="132556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C86DB7C-E884-1A9C-4C7D-A46B9945F4BF}"/>
              </a:ext>
            </a:extLst>
          </p:cNvPr>
          <p:cNvSpPr txBox="1"/>
          <p:nvPr/>
        </p:nvSpPr>
        <p:spPr>
          <a:xfrm>
            <a:off x="2669552" y="3403598"/>
            <a:ext cx="68529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essentially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structures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RAM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collections need the whole data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advance –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element in the collection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must be computed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before it can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added to the collection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530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Streams and Collections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8F5E174-9085-7E7D-EF1B-84C6973F6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84" t="35294" r="37416" b="22666"/>
          <a:stretch/>
        </p:blipFill>
        <p:spPr>
          <a:xfrm>
            <a:off x="4959803" y="1712242"/>
            <a:ext cx="2272393" cy="132556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C86DB7C-E884-1A9C-4C7D-A46B9945F4BF}"/>
              </a:ext>
            </a:extLst>
          </p:cNvPr>
          <p:cNvSpPr txBox="1"/>
          <p:nvPr/>
        </p:nvSpPr>
        <p:spPr>
          <a:xfrm>
            <a:off x="1971196" y="3441680"/>
            <a:ext cx="83004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essentially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structures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RAM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collections need the whole data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advance –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element in the collection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must be computed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before it can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added to the collection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rgbClr val="FF9999"/>
                </a:solidFill>
              </a:rPr>
              <a:t>THIS IS WHY IT TAKES MORE TIME TO HANDLE A COLLECTION !!!</a:t>
            </a:r>
          </a:p>
          <a:p>
            <a:pPr algn="ctr"/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282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Streams and Collections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86DB7C-E884-1A9C-4C7D-A46B9945F4BF}"/>
              </a:ext>
            </a:extLst>
          </p:cNvPr>
          <p:cNvSpPr txBox="1"/>
          <p:nvPr/>
        </p:nvSpPr>
        <p:spPr>
          <a:xfrm>
            <a:off x="2754116" y="3357880"/>
            <a:ext cx="663297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provide interfaces to</a:t>
            </a:r>
            <a:r>
              <a:rPr lang="hu-HU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structures </a:t>
            </a:r>
            <a:endParaRPr lang="hu-HU" sz="2400" b="0" i="1" u="none" strike="noStrike" baseline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representing a </a:t>
            </a:r>
            <a:r>
              <a:rPr lang="en-GB" sz="2400" b="1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sequenced set of values</a:t>
            </a:r>
            <a:endParaRPr lang="hu-HU" sz="2400" b="1" i="1" u="none" strike="noStrike" baseline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(like video frames being streamed over the internet)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streams are fixed data structures whose elements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computed on demand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(lazy collections)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Graphic 2" descr="Branching diagram">
            <a:extLst>
              <a:ext uri="{FF2B5EF4-FFF2-40B4-BE49-F238E27FC236}">
                <a16:creationId xmlns:a16="http://schemas.microsoft.com/office/drawing/2014/main" id="{8AADA5AE-DD0B-C7D3-75BC-4F4301889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7714" y="1625263"/>
            <a:ext cx="1545772" cy="154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4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Streams and Collections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86DB7C-E884-1A9C-4C7D-A46B9945F4BF}"/>
              </a:ext>
            </a:extLst>
          </p:cNvPr>
          <p:cNvSpPr txBox="1"/>
          <p:nvPr/>
        </p:nvSpPr>
        <p:spPr>
          <a:xfrm>
            <a:off x="2754116" y="3357880"/>
            <a:ext cx="66329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provide interfaces to</a:t>
            </a:r>
            <a:r>
              <a:rPr lang="hu-HU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structures </a:t>
            </a:r>
            <a:endParaRPr lang="hu-HU" sz="2400" b="0" i="1" u="none" strike="noStrike" baseline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representing a </a:t>
            </a:r>
            <a:r>
              <a:rPr lang="en-GB" sz="2400" b="1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sequenced set of values</a:t>
            </a:r>
            <a:endParaRPr lang="hu-HU" sz="2400" b="1" i="1" u="none" strike="noStrike" baseline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(like video frames being streamed over the internet)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streams are fixed data structures whose elements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computed on demand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(lazy collections)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WHY STREAMS ARE FASTER !!!</a:t>
            </a:r>
          </a:p>
          <a:p>
            <a:pPr algn="ctr"/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Graphic 2" descr="Branching diagram">
            <a:extLst>
              <a:ext uri="{FF2B5EF4-FFF2-40B4-BE49-F238E27FC236}">
                <a16:creationId xmlns:a16="http://schemas.microsoft.com/office/drawing/2014/main" id="{8AADA5AE-DD0B-C7D3-75BC-4F4301889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7714" y="1625263"/>
            <a:ext cx="1545772" cy="154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07E990-6A2A-3C65-E000-7EFFCDE0E827}"/>
              </a:ext>
            </a:extLst>
          </p:cNvPr>
          <p:cNvSpPr txBox="1"/>
          <p:nvPr/>
        </p:nvSpPr>
        <p:spPr>
          <a:xfrm>
            <a:off x="2701509" y="2012883"/>
            <a:ext cx="8407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streams were introduced starting in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8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introduces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</a:t>
            </a:r>
          </a:p>
          <a:p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Java programming ecosystem </a:t>
            </a:r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A76FFD08-9D52-3486-105D-87C43CEFA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006" y="1971182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E37C4A-1D23-8137-F64D-F71EEAB8EAC7}"/>
              </a:ext>
            </a:extLst>
          </p:cNvPr>
          <p:cNvSpPr txBox="1"/>
          <p:nvPr/>
        </p:nvSpPr>
        <p:spPr>
          <a:xfrm>
            <a:off x="2701509" y="3624162"/>
            <a:ext cx="5591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streams rely heavily on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lambda expressions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C9CD0EC4-8A18-41FB-616C-C0EB55FF9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006" y="33977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9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Streams and Collections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86DB7C-E884-1A9C-4C7D-A46B9945F4BF}"/>
              </a:ext>
            </a:extLst>
          </p:cNvPr>
          <p:cNvSpPr txBox="1"/>
          <p:nvPr/>
        </p:nvSpPr>
        <p:spPr>
          <a:xfrm>
            <a:off x="2754116" y="3357880"/>
            <a:ext cx="66329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provide interfaces to</a:t>
            </a:r>
            <a:r>
              <a:rPr lang="hu-HU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structures </a:t>
            </a:r>
            <a:endParaRPr lang="hu-HU" sz="2400" b="0" i="1" u="none" strike="noStrike" baseline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representing a </a:t>
            </a:r>
            <a:r>
              <a:rPr lang="en-GB" sz="2400" b="1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sequenced set of values</a:t>
            </a:r>
            <a:endParaRPr lang="hu-HU" sz="2400" b="1" i="1" u="none" strike="noStrike" baseline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(like video frames being streamed over the internet)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streams are fixed data structures whose elements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computed on demand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(lazy collections)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WHY STREAMS ARE FASTER !!!</a:t>
            </a:r>
          </a:p>
          <a:p>
            <a:pPr algn="ctr"/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Graphic 2" descr="Branching diagram">
            <a:extLst>
              <a:ext uri="{FF2B5EF4-FFF2-40B4-BE49-F238E27FC236}">
                <a16:creationId xmlns:a16="http://schemas.microsoft.com/office/drawing/2014/main" id="{8AADA5AE-DD0B-C7D3-75BC-4F4301889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7714" y="1625263"/>
            <a:ext cx="1545772" cy="154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3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Streams and Collections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86DB7C-E884-1A9C-4C7D-A46B9945F4BF}"/>
              </a:ext>
            </a:extLst>
          </p:cNvPr>
          <p:cNvSpPr txBox="1"/>
          <p:nvPr/>
        </p:nvSpPr>
        <p:spPr>
          <a:xfrm>
            <a:off x="6222322" y="3832875"/>
            <a:ext cx="49594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finding all the prime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numbers can be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easily with streams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items are calculated when needed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Graphic 2" descr="Branching diagram">
            <a:extLst>
              <a:ext uri="{FF2B5EF4-FFF2-40B4-BE49-F238E27FC236}">
                <a16:creationId xmlns:a16="http://schemas.microsoft.com/office/drawing/2014/main" id="{8AADA5AE-DD0B-C7D3-75BC-4F4301889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9154" y="1993332"/>
            <a:ext cx="1545772" cy="15457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2165E8-CB9E-F397-5BF1-12BBF86CF5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584" t="35294" r="37416" b="22666"/>
          <a:stretch/>
        </p:blipFill>
        <p:spPr>
          <a:xfrm>
            <a:off x="2236923" y="2103437"/>
            <a:ext cx="2272393" cy="1325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AF7A74-1C68-10B3-1C8E-5C8522DC4167}"/>
              </a:ext>
            </a:extLst>
          </p:cNvPr>
          <p:cNvSpPr txBox="1"/>
          <p:nvPr/>
        </p:nvSpPr>
        <p:spPr>
          <a:xfrm>
            <a:off x="1113030" y="3832875"/>
            <a:ext cx="45709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calculating all the prime numbers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takes infinite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with collections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we have to fetch all of them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by one</a:t>
            </a:r>
            <a:endParaRPr lang="hu-HU" sz="2400" i="1" dirty="0">
              <a:solidFill>
                <a:srgbClr val="FF9999"/>
              </a:solidFill>
            </a:endParaRPr>
          </a:p>
          <a:p>
            <a:pPr algn="ctr"/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8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Streams and Collections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86DB7C-E884-1A9C-4C7D-A46B9945F4BF}"/>
              </a:ext>
            </a:extLst>
          </p:cNvPr>
          <p:cNvSpPr txBox="1"/>
          <p:nvPr/>
        </p:nvSpPr>
        <p:spPr>
          <a:xfrm>
            <a:off x="6246367" y="3832875"/>
            <a:ext cx="491134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finding all the prime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numbers can be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easily with streams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items are calculated when needed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rgbClr val="FF9999"/>
                </a:solidFill>
              </a:rPr>
              <a:t>CAN BE TRAVERSED ONLY ONCE !!!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Graphic 2" descr="Branching diagram">
            <a:extLst>
              <a:ext uri="{FF2B5EF4-FFF2-40B4-BE49-F238E27FC236}">
                <a16:creationId xmlns:a16="http://schemas.microsoft.com/office/drawing/2014/main" id="{8AADA5AE-DD0B-C7D3-75BC-4F4301889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9154" y="1993332"/>
            <a:ext cx="1545772" cy="15457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2165E8-CB9E-F397-5BF1-12BBF86CF5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584" t="35294" r="37416" b="22666"/>
          <a:stretch/>
        </p:blipFill>
        <p:spPr>
          <a:xfrm>
            <a:off x="2236923" y="2103437"/>
            <a:ext cx="2272393" cy="1325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AF7A74-1C68-10B3-1C8E-5C8522DC4167}"/>
              </a:ext>
            </a:extLst>
          </p:cNvPr>
          <p:cNvSpPr txBox="1"/>
          <p:nvPr/>
        </p:nvSpPr>
        <p:spPr>
          <a:xfrm>
            <a:off x="1164551" y="3832875"/>
            <a:ext cx="44679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calculating all the prime numbers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takes infinite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with collections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we have to fetch all of them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by one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 BE TRAVERSED AS MANY</a:t>
            </a:r>
            <a:b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TIMES AS WE WANT !!!</a:t>
            </a:r>
          </a:p>
          <a:p>
            <a:pPr algn="ctr"/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4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899020-F8D7-A9F3-83CA-1F30A1FB9503}"/>
              </a:ext>
            </a:extLst>
          </p:cNvPr>
          <p:cNvSpPr/>
          <p:nvPr/>
        </p:nvSpPr>
        <p:spPr>
          <a:xfrm>
            <a:off x="2641807" y="1444600"/>
            <a:ext cx="1070962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hello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AF0081-B503-B4C4-3472-6059069F193F}"/>
              </a:ext>
            </a:extLst>
          </p:cNvPr>
          <p:cNvSpPr/>
          <p:nvPr/>
        </p:nvSpPr>
        <p:spPr>
          <a:xfrm>
            <a:off x="6096000" y="1444601"/>
            <a:ext cx="1070962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shell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2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899020-F8D7-A9F3-83CA-1F30A1FB9503}"/>
              </a:ext>
            </a:extLst>
          </p:cNvPr>
          <p:cNvSpPr/>
          <p:nvPr/>
        </p:nvSpPr>
        <p:spPr>
          <a:xfrm>
            <a:off x="2641807" y="1444600"/>
            <a:ext cx="1070962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hello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AF0081-B503-B4C4-3472-6059069F193F}"/>
              </a:ext>
            </a:extLst>
          </p:cNvPr>
          <p:cNvSpPr/>
          <p:nvPr/>
        </p:nvSpPr>
        <p:spPr>
          <a:xfrm>
            <a:off x="6096000" y="1444601"/>
            <a:ext cx="1070962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shell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762F6-BD98-469A-A85B-47D4AC11E36B}"/>
              </a:ext>
            </a:extLst>
          </p:cNvPr>
          <p:cNvSpPr txBox="1"/>
          <p:nvPr/>
        </p:nvSpPr>
        <p:spPr>
          <a:xfrm>
            <a:off x="8561774" y="2487287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Stream&lt;String[]&gt;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F22602E-C4EB-B413-F4F6-E2C30689EBB0}"/>
              </a:ext>
            </a:extLst>
          </p:cNvPr>
          <p:cNvSpPr/>
          <p:nvPr/>
        </p:nvSpPr>
        <p:spPr>
          <a:xfrm>
            <a:off x="1850944" y="248826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D3C6EBE-6723-3672-0046-4BB81B74C2D4}"/>
              </a:ext>
            </a:extLst>
          </p:cNvPr>
          <p:cNvSpPr/>
          <p:nvPr/>
        </p:nvSpPr>
        <p:spPr>
          <a:xfrm>
            <a:off x="2405181" y="248826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C7C10D9-FAF5-1928-945E-CCD87AE77258}"/>
              </a:ext>
            </a:extLst>
          </p:cNvPr>
          <p:cNvSpPr/>
          <p:nvPr/>
        </p:nvSpPr>
        <p:spPr>
          <a:xfrm>
            <a:off x="2959418" y="248826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FF39E96-1E96-1E28-C5C8-F3FD2B419779}"/>
              </a:ext>
            </a:extLst>
          </p:cNvPr>
          <p:cNvSpPr/>
          <p:nvPr/>
        </p:nvSpPr>
        <p:spPr>
          <a:xfrm>
            <a:off x="3513655" y="2488268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22920D5-3739-345D-41F0-747A56027DCD}"/>
              </a:ext>
            </a:extLst>
          </p:cNvPr>
          <p:cNvSpPr/>
          <p:nvPr/>
        </p:nvSpPr>
        <p:spPr>
          <a:xfrm>
            <a:off x="4076228" y="2490156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A9AC0A1-2DB1-8AD2-18AF-C091FF207FFA}"/>
              </a:ext>
            </a:extLst>
          </p:cNvPr>
          <p:cNvSpPr/>
          <p:nvPr/>
        </p:nvSpPr>
        <p:spPr>
          <a:xfrm>
            <a:off x="5295184" y="24863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4A2F337-C5C6-81EA-AA32-C853CD044101}"/>
              </a:ext>
            </a:extLst>
          </p:cNvPr>
          <p:cNvSpPr/>
          <p:nvPr/>
        </p:nvSpPr>
        <p:spPr>
          <a:xfrm>
            <a:off x="5849421" y="24863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D009EBA-0914-5333-2767-2854464D2A5A}"/>
              </a:ext>
            </a:extLst>
          </p:cNvPr>
          <p:cNvSpPr/>
          <p:nvPr/>
        </p:nvSpPr>
        <p:spPr>
          <a:xfrm>
            <a:off x="6403658" y="24863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793C578-B609-FC95-B2FB-E1BC2CD086C0}"/>
              </a:ext>
            </a:extLst>
          </p:cNvPr>
          <p:cNvSpPr/>
          <p:nvPr/>
        </p:nvSpPr>
        <p:spPr>
          <a:xfrm>
            <a:off x="6957895" y="2486380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58BD150-EC28-8B81-96B0-0E9EBE241EB6}"/>
              </a:ext>
            </a:extLst>
          </p:cNvPr>
          <p:cNvSpPr/>
          <p:nvPr/>
        </p:nvSpPr>
        <p:spPr>
          <a:xfrm>
            <a:off x="7520468" y="2488268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EEFFA0-F876-EB1D-B9CA-2A6DDDA05438}"/>
              </a:ext>
            </a:extLst>
          </p:cNvPr>
          <p:cNvSpPr/>
          <p:nvPr/>
        </p:nvSpPr>
        <p:spPr>
          <a:xfrm>
            <a:off x="1727200" y="2377440"/>
            <a:ext cx="2975049" cy="72136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2CC9E59-6D32-FEF7-C410-7B08475D0835}"/>
              </a:ext>
            </a:extLst>
          </p:cNvPr>
          <p:cNvSpPr/>
          <p:nvPr/>
        </p:nvSpPr>
        <p:spPr>
          <a:xfrm>
            <a:off x="5184059" y="2377440"/>
            <a:ext cx="2975049" cy="72136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2A11FD0-C4EE-06B9-BB6C-23CF43CCADCF}"/>
              </a:ext>
            </a:extLst>
          </p:cNvPr>
          <p:cNvSpPr txBox="1"/>
          <p:nvPr/>
        </p:nvSpPr>
        <p:spPr>
          <a:xfrm>
            <a:off x="625964" y="1915775"/>
            <a:ext cx="93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8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899020-F8D7-A9F3-83CA-1F30A1FB9503}"/>
              </a:ext>
            </a:extLst>
          </p:cNvPr>
          <p:cNvSpPr/>
          <p:nvPr/>
        </p:nvSpPr>
        <p:spPr>
          <a:xfrm>
            <a:off x="2641807" y="1444600"/>
            <a:ext cx="1070962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hello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AF0081-B503-B4C4-3472-6059069F193F}"/>
              </a:ext>
            </a:extLst>
          </p:cNvPr>
          <p:cNvSpPr/>
          <p:nvPr/>
        </p:nvSpPr>
        <p:spPr>
          <a:xfrm>
            <a:off x="6096000" y="1444601"/>
            <a:ext cx="1070962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shell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762F6-BD98-469A-A85B-47D4AC11E36B}"/>
              </a:ext>
            </a:extLst>
          </p:cNvPr>
          <p:cNvSpPr txBox="1"/>
          <p:nvPr/>
        </p:nvSpPr>
        <p:spPr>
          <a:xfrm>
            <a:off x="8561774" y="2487287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Stream&lt;String[]&gt;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2E917A-1161-4C8F-4A63-BD5ECC9638AE}"/>
              </a:ext>
            </a:extLst>
          </p:cNvPr>
          <p:cNvSpPr txBox="1"/>
          <p:nvPr/>
        </p:nvSpPr>
        <p:spPr>
          <a:xfrm>
            <a:off x="8561774" y="3695657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Stream&lt;String&gt;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F22602E-C4EB-B413-F4F6-E2C30689EBB0}"/>
              </a:ext>
            </a:extLst>
          </p:cNvPr>
          <p:cNvSpPr/>
          <p:nvPr/>
        </p:nvSpPr>
        <p:spPr>
          <a:xfrm>
            <a:off x="1850944" y="248826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D3C6EBE-6723-3672-0046-4BB81B74C2D4}"/>
              </a:ext>
            </a:extLst>
          </p:cNvPr>
          <p:cNvSpPr/>
          <p:nvPr/>
        </p:nvSpPr>
        <p:spPr>
          <a:xfrm>
            <a:off x="2405181" y="248826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C7C10D9-FAF5-1928-945E-CCD87AE77258}"/>
              </a:ext>
            </a:extLst>
          </p:cNvPr>
          <p:cNvSpPr/>
          <p:nvPr/>
        </p:nvSpPr>
        <p:spPr>
          <a:xfrm>
            <a:off x="2959418" y="248826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FF39E96-1E96-1E28-C5C8-F3FD2B419779}"/>
              </a:ext>
            </a:extLst>
          </p:cNvPr>
          <p:cNvSpPr/>
          <p:nvPr/>
        </p:nvSpPr>
        <p:spPr>
          <a:xfrm>
            <a:off x="3513655" y="2488268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22920D5-3739-345D-41F0-747A56027DCD}"/>
              </a:ext>
            </a:extLst>
          </p:cNvPr>
          <p:cNvSpPr/>
          <p:nvPr/>
        </p:nvSpPr>
        <p:spPr>
          <a:xfrm>
            <a:off x="4076228" y="2490156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A9AC0A1-2DB1-8AD2-18AF-C091FF207FFA}"/>
              </a:ext>
            </a:extLst>
          </p:cNvPr>
          <p:cNvSpPr/>
          <p:nvPr/>
        </p:nvSpPr>
        <p:spPr>
          <a:xfrm>
            <a:off x="5295184" y="24863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4A2F337-C5C6-81EA-AA32-C853CD044101}"/>
              </a:ext>
            </a:extLst>
          </p:cNvPr>
          <p:cNvSpPr/>
          <p:nvPr/>
        </p:nvSpPr>
        <p:spPr>
          <a:xfrm>
            <a:off x="5849421" y="24863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D009EBA-0914-5333-2767-2854464D2A5A}"/>
              </a:ext>
            </a:extLst>
          </p:cNvPr>
          <p:cNvSpPr/>
          <p:nvPr/>
        </p:nvSpPr>
        <p:spPr>
          <a:xfrm>
            <a:off x="6403658" y="24863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793C578-B609-FC95-B2FB-E1BC2CD086C0}"/>
              </a:ext>
            </a:extLst>
          </p:cNvPr>
          <p:cNvSpPr/>
          <p:nvPr/>
        </p:nvSpPr>
        <p:spPr>
          <a:xfrm>
            <a:off x="6957895" y="2486380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58BD150-EC28-8B81-96B0-0E9EBE241EB6}"/>
              </a:ext>
            </a:extLst>
          </p:cNvPr>
          <p:cNvSpPr/>
          <p:nvPr/>
        </p:nvSpPr>
        <p:spPr>
          <a:xfrm>
            <a:off x="7520468" y="2488268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EEFFA0-F876-EB1D-B9CA-2A6DDDA05438}"/>
              </a:ext>
            </a:extLst>
          </p:cNvPr>
          <p:cNvSpPr/>
          <p:nvPr/>
        </p:nvSpPr>
        <p:spPr>
          <a:xfrm>
            <a:off x="1727200" y="2377440"/>
            <a:ext cx="2975049" cy="72136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2CC9E59-6D32-FEF7-C410-7B08475D0835}"/>
              </a:ext>
            </a:extLst>
          </p:cNvPr>
          <p:cNvSpPr/>
          <p:nvPr/>
        </p:nvSpPr>
        <p:spPr>
          <a:xfrm>
            <a:off x="5184059" y="2377440"/>
            <a:ext cx="2975049" cy="72136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F74A214-0C0B-58FB-F094-9BA657A491E0}"/>
              </a:ext>
            </a:extLst>
          </p:cNvPr>
          <p:cNvSpPr/>
          <p:nvPr/>
        </p:nvSpPr>
        <p:spPr>
          <a:xfrm>
            <a:off x="2238966" y="3707482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FF9FAFD-C63D-9AF5-4D14-D7A85B9548FA}"/>
              </a:ext>
            </a:extLst>
          </p:cNvPr>
          <p:cNvSpPr/>
          <p:nvPr/>
        </p:nvSpPr>
        <p:spPr>
          <a:xfrm>
            <a:off x="2793203" y="3707482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FDCE4CC-EE4F-BE43-EDCA-04AE19511B81}"/>
              </a:ext>
            </a:extLst>
          </p:cNvPr>
          <p:cNvSpPr/>
          <p:nvPr/>
        </p:nvSpPr>
        <p:spPr>
          <a:xfrm>
            <a:off x="3347440" y="3707482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AF8FC40-AF59-DA7C-F696-2E7CB037166D}"/>
              </a:ext>
            </a:extLst>
          </p:cNvPr>
          <p:cNvSpPr/>
          <p:nvPr/>
        </p:nvSpPr>
        <p:spPr>
          <a:xfrm>
            <a:off x="3901677" y="37074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23A5620-134A-3DE7-3E69-0B4B3FEC9BB7}"/>
              </a:ext>
            </a:extLst>
          </p:cNvPr>
          <p:cNvSpPr/>
          <p:nvPr/>
        </p:nvSpPr>
        <p:spPr>
          <a:xfrm>
            <a:off x="4464250" y="370936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782E467-EFE2-BBA2-A905-F7ECCFA6FCB7}"/>
              </a:ext>
            </a:extLst>
          </p:cNvPr>
          <p:cNvSpPr/>
          <p:nvPr/>
        </p:nvSpPr>
        <p:spPr>
          <a:xfrm>
            <a:off x="5032966" y="3705594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837C49F-49AD-D3F6-793F-67A114EC3CE5}"/>
              </a:ext>
            </a:extLst>
          </p:cNvPr>
          <p:cNvSpPr/>
          <p:nvPr/>
        </p:nvSpPr>
        <p:spPr>
          <a:xfrm>
            <a:off x="5587203" y="3705594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6F126D3-4FC2-DF24-1DEF-4ECF7B59458A}"/>
              </a:ext>
            </a:extLst>
          </p:cNvPr>
          <p:cNvSpPr/>
          <p:nvPr/>
        </p:nvSpPr>
        <p:spPr>
          <a:xfrm>
            <a:off x="6141440" y="3705594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DD6D99A-BA68-F688-01D7-1DB4A3559FAD}"/>
              </a:ext>
            </a:extLst>
          </p:cNvPr>
          <p:cNvSpPr/>
          <p:nvPr/>
        </p:nvSpPr>
        <p:spPr>
          <a:xfrm>
            <a:off x="6695677" y="3705593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3D8E5DC-2A9E-EE38-DA88-95B2CF0D7C90}"/>
              </a:ext>
            </a:extLst>
          </p:cNvPr>
          <p:cNvSpPr/>
          <p:nvPr/>
        </p:nvSpPr>
        <p:spPr>
          <a:xfrm>
            <a:off x="7258250" y="37074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2A11FD0-C4EE-06B9-BB6C-23CF43CCADCF}"/>
              </a:ext>
            </a:extLst>
          </p:cNvPr>
          <p:cNvSpPr txBox="1"/>
          <p:nvPr/>
        </p:nvSpPr>
        <p:spPr>
          <a:xfrm>
            <a:off x="625964" y="1915775"/>
            <a:ext cx="93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156671-E671-AB8F-D00C-8FED45D71C21}"/>
              </a:ext>
            </a:extLst>
          </p:cNvPr>
          <p:cNvSpPr txBox="1"/>
          <p:nvPr/>
        </p:nvSpPr>
        <p:spPr>
          <a:xfrm>
            <a:off x="403148" y="3186564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flatMap()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33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8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899020-F8D7-A9F3-83CA-1F30A1FB9503}"/>
              </a:ext>
            </a:extLst>
          </p:cNvPr>
          <p:cNvSpPr/>
          <p:nvPr/>
        </p:nvSpPr>
        <p:spPr>
          <a:xfrm>
            <a:off x="2641807" y="1444600"/>
            <a:ext cx="1070962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hello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AF0081-B503-B4C4-3472-6059069F193F}"/>
              </a:ext>
            </a:extLst>
          </p:cNvPr>
          <p:cNvSpPr/>
          <p:nvPr/>
        </p:nvSpPr>
        <p:spPr>
          <a:xfrm>
            <a:off x="6096000" y="1444601"/>
            <a:ext cx="1070962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shell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762F6-BD98-469A-A85B-47D4AC11E36B}"/>
              </a:ext>
            </a:extLst>
          </p:cNvPr>
          <p:cNvSpPr txBox="1"/>
          <p:nvPr/>
        </p:nvSpPr>
        <p:spPr>
          <a:xfrm>
            <a:off x="8561774" y="2487287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Stream&lt;String[]&gt;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2E917A-1161-4C8F-4A63-BD5ECC9638AE}"/>
              </a:ext>
            </a:extLst>
          </p:cNvPr>
          <p:cNvSpPr txBox="1"/>
          <p:nvPr/>
        </p:nvSpPr>
        <p:spPr>
          <a:xfrm>
            <a:off x="8561774" y="3695657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Stream&lt;String&gt;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327195-EC0E-9E8F-9499-D35DD7803714}"/>
              </a:ext>
            </a:extLst>
          </p:cNvPr>
          <p:cNvSpPr txBox="1"/>
          <p:nvPr/>
        </p:nvSpPr>
        <p:spPr>
          <a:xfrm>
            <a:off x="8561774" y="4789003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Stream&lt;String&gt;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F22602E-C4EB-B413-F4F6-E2C30689EBB0}"/>
              </a:ext>
            </a:extLst>
          </p:cNvPr>
          <p:cNvSpPr/>
          <p:nvPr/>
        </p:nvSpPr>
        <p:spPr>
          <a:xfrm>
            <a:off x="1850944" y="248826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D3C6EBE-6723-3672-0046-4BB81B74C2D4}"/>
              </a:ext>
            </a:extLst>
          </p:cNvPr>
          <p:cNvSpPr/>
          <p:nvPr/>
        </p:nvSpPr>
        <p:spPr>
          <a:xfrm>
            <a:off x="2405181" y="248826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C7C10D9-FAF5-1928-945E-CCD87AE77258}"/>
              </a:ext>
            </a:extLst>
          </p:cNvPr>
          <p:cNvSpPr/>
          <p:nvPr/>
        </p:nvSpPr>
        <p:spPr>
          <a:xfrm>
            <a:off x="2959418" y="248826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FF39E96-1E96-1E28-C5C8-F3FD2B419779}"/>
              </a:ext>
            </a:extLst>
          </p:cNvPr>
          <p:cNvSpPr/>
          <p:nvPr/>
        </p:nvSpPr>
        <p:spPr>
          <a:xfrm>
            <a:off x="3513655" y="2488268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22920D5-3739-345D-41F0-747A56027DCD}"/>
              </a:ext>
            </a:extLst>
          </p:cNvPr>
          <p:cNvSpPr/>
          <p:nvPr/>
        </p:nvSpPr>
        <p:spPr>
          <a:xfrm>
            <a:off x="4076228" y="2490156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A9AC0A1-2DB1-8AD2-18AF-C091FF207FFA}"/>
              </a:ext>
            </a:extLst>
          </p:cNvPr>
          <p:cNvSpPr/>
          <p:nvPr/>
        </p:nvSpPr>
        <p:spPr>
          <a:xfrm>
            <a:off x="5295184" y="24863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4A2F337-C5C6-81EA-AA32-C853CD044101}"/>
              </a:ext>
            </a:extLst>
          </p:cNvPr>
          <p:cNvSpPr/>
          <p:nvPr/>
        </p:nvSpPr>
        <p:spPr>
          <a:xfrm>
            <a:off x="5849421" y="24863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D009EBA-0914-5333-2767-2854464D2A5A}"/>
              </a:ext>
            </a:extLst>
          </p:cNvPr>
          <p:cNvSpPr/>
          <p:nvPr/>
        </p:nvSpPr>
        <p:spPr>
          <a:xfrm>
            <a:off x="6403658" y="24863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793C578-B609-FC95-B2FB-E1BC2CD086C0}"/>
              </a:ext>
            </a:extLst>
          </p:cNvPr>
          <p:cNvSpPr/>
          <p:nvPr/>
        </p:nvSpPr>
        <p:spPr>
          <a:xfrm>
            <a:off x="6957895" y="2486380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58BD150-EC28-8B81-96B0-0E9EBE241EB6}"/>
              </a:ext>
            </a:extLst>
          </p:cNvPr>
          <p:cNvSpPr/>
          <p:nvPr/>
        </p:nvSpPr>
        <p:spPr>
          <a:xfrm>
            <a:off x="7520468" y="2488268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EEFFA0-F876-EB1D-B9CA-2A6DDDA05438}"/>
              </a:ext>
            </a:extLst>
          </p:cNvPr>
          <p:cNvSpPr/>
          <p:nvPr/>
        </p:nvSpPr>
        <p:spPr>
          <a:xfrm>
            <a:off x="1727200" y="2377440"/>
            <a:ext cx="2975049" cy="72136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2CC9E59-6D32-FEF7-C410-7B08475D0835}"/>
              </a:ext>
            </a:extLst>
          </p:cNvPr>
          <p:cNvSpPr/>
          <p:nvPr/>
        </p:nvSpPr>
        <p:spPr>
          <a:xfrm>
            <a:off x="5184059" y="2377440"/>
            <a:ext cx="2975049" cy="72136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F74A214-0C0B-58FB-F094-9BA657A491E0}"/>
              </a:ext>
            </a:extLst>
          </p:cNvPr>
          <p:cNvSpPr/>
          <p:nvPr/>
        </p:nvSpPr>
        <p:spPr>
          <a:xfrm>
            <a:off x="2238966" y="3707482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FF9FAFD-C63D-9AF5-4D14-D7A85B9548FA}"/>
              </a:ext>
            </a:extLst>
          </p:cNvPr>
          <p:cNvSpPr/>
          <p:nvPr/>
        </p:nvSpPr>
        <p:spPr>
          <a:xfrm>
            <a:off x="2793203" y="3707482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FDCE4CC-EE4F-BE43-EDCA-04AE19511B81}"/>
              </a:ext>
            </a:extLst>
          </p:cNvPr>
          <p:cNvSpPr/>
          <p:nvPr/>
        </p:nvSpPr>
        <p:spPr>
          <a:xfrm>
            <a:off x="3347440" y="3707482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AF8FC40-AF59-DA7C-F696-2E7CB037166D}"/>
              </a:ext>
            </a:extLst>
          </p:cNvPr>
          <p:cNvSpPr/>
          <p:nvPr/>
        </p:nvSpPr>
        <p:spPr>
          <a:xfrm>
            <a:off x="3901677" y="37074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23A5620-134A-3DE7-3E69-0B4B3FEC9BB7}"/>
              </a:ext>
            </a:extLst>
          </p:cNvPr>
          <p:cNvSpPr/>
          <p:nvPr/>
        </p:nvSpPr>
        <p:spPr>
          <a:xfrm>
            <a:off x="4464250" y="370936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782E467-EFE2-BBA2-A905-F7ECCFA6FCB7}"/>
              </a:ext>
            </a:extLst>
          </p:cNvPr>
          <p:cNvSpPr/>
          <p:nvPr/>
        </p:nvSpPr>
        <p:spPr>
          <a:xfrm>
            <a:off x="5032966" y="3705594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837C49F-49AD-D3F6-793F-67A114EC3CE5}"/>
              </a:ext>
            </a:extLst>
          </p:cNvPr>
          <p:cNvSpPr/>
          <p:nvPr/>
        </p:nvSpPr>
        <p:spPr>
          <a:xfrm>
            <a:off x="5587203" y="3705594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6F126D3-4FC2-DF24-1DEF-4ECF7B59458A}"/>
              </a:ext>
            </a:extLst>
          </p:cNvPr>
          <p:cNvSpPr/>
          <p:nvPr/>
        </p:nvSpPr>
        <p:spPr>
          <a:xfrm>
            <a:off x="6141440" y="3705594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DD6D99A-BA68-F688-01D7-1DB4A3559FAD}"/>
              </a:ext>
            </a:extLst>
          </p:cNvPr>
          <p:cNvSpPr/>
          <p:nvPr/>
        </p:nvSpPr>
        <p:spPr>
          <a:xfrm>
            <a:off x="6695677" y="3705593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3D8E5DC-2A9E-EE38-DA88-95B2CF0D7C90}"/>
              </a:ext>
            </a:extLst>
          </p:cNvPr>
          <p:cNvSpPr/>
          <p:nvPr/>
        </p:nvSpPr>
        <p:spPr>
          <a:xfrm>
            <a:off x="7258250" y="37074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9F461D8-6CC0-2971-055B-3FC586E82FF3}"/>
              </a:ext>
            </a:extLst>
          </p:cNvPr>
          <p:cNvSpPr/>
          <p:nvPr/>
        </p:nvSpPr>
        <p:spPr>
          <a:xfrm>
            <a:off x="2269328" y="4779077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9BC9671-AFB9-7048-20A1-C300C0177702}"/>
              </a:ext>
            </a:extLst>
          </p:cNvPr>
          <p:cNvSpPr/>
          <p:nvPr/>
        </p:nvSpPr>
        <p:spPr>
          <a:xfrm>
            <a:off x="2823565" y="4779077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62780ED-CEC5-EB18-4B9C-700A1D2B3C5A}"/>
              </a:ext>
            </a:extLst>
          </p:cNvPr>
          <p:cNvSpPr/>
          <p:nvPr/>
        </p:nvSpPr>
        <p:spPr>
          <a:xfrm>
            <a:off x="3377802" y="4779077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B6C1D85-F91E-8DB2-7577-808CDA425F73}"/>
              </a:ext>
            </a:extLst>
          </p:cNvPr>
          <p:cNvSpPr/>
          <p:nvPr/>
        </p:nvSpPr>
        <p:spPr>
          <a:xfrm>
            <a:off x="4494612" y="4780964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0559352-FABA-817E-8E64-A152D3C1CF09}"/>
              </a:ext>
            </a:extLst>
          </p:cNvPr>
          <p:cNvSpPr/>
          <p:nvPr/>
        </p:nvSpPr>
        <p:spPr>
          <a:xfrm>
            <a:off x="5063328" y="477718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2A11FD0-C4EE-06B9-BB6C-23CF43CCADCF}"/>
              </a:ext>
            </a:extLst>
          </p:cNvPr>
          <p:cNvSpPr txBox="1"/>
          <p:nvPr/>
        </p:nvSpPr>
        <p:spPr>
          <a:xfrm>
            <a:off x="625964" y="1915775"/>
            <a:ext cx="93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156671-E671-AB8F-D00C-8FED45D71C21}"/>
              </a:ext>
            </a:extLst>
          </p:cNvPr>
          <p:cNvSpPr txBox="1"/>
          <p:nvPr/>
        </p:nvSpPr>
        <p:spPr>
          <a:xfrm>
            <a:off x="403148" y="3186564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flatMap()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B497C5-BEFB-4F07-1A53-A70ACA300D5A}"/>
              </a:ext>
            </a:extLst>
          </p:cNvPr>
          <p:cNvSpPr txBox="1"/>
          <p:nvPr/>
        </p:nvSpPr>
        <p:spPr>
          <a:xfrm>
            <a:off x="442644" y="4286096"/>
            <a:ext cx="1279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distinct()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6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7" grpId="0" animBg="1"/>
      <p:bldP spid="68" grpId="0" animBg="1"/>
      <p:bldP spid="69" grpId="0" animBg="1"/>
      <p:bldP spid="71" grpId="0" animBg="1"/>
      <p:bldP spid="72" grpId="0" animBg="1"/>
      <p:bldP spid="8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899020-F8D7-A9F3-83CA-1F30A1FB9503}"/>
              </a:ext>
            </a:extLst>
          </p:cNvPr>
          <p:cNvSpPr/>
          <p:nvPr/>
        </p:nvSpPr>
        <p:spPr>
          <a:xfrm>
            <a:off x="2641807" y="1444600"/>
            <a:ext cx="1070962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hello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AF0081-B503-B4C4-3472-6059069F193F}"/>
              </a:ext>
            </a:extLst>
          </p:cNvPr>
          <p:cNvSpPr/>
          <p:nvPr/>
        </p:nvSpPr>
        <p:spPr>
          <a:xfrm>
            <a:off x="6096000" y="1444601"/>
            <a:ext cx="1070962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shell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762F6-BD98-469A-A85B-47D4AC11E36B}"/>
              </a:ext>
            </a:extLst>
          </p:cNvPr>
          <p:cNvSpPr txBox="1"/>
          <p:nvPr/>
        </p:nvSpPr>
        <p:spPr>
          <a:xfrm>
            <a:off x="8561774" y="2487287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Stream&lt;String[]&gt;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2E917A-1161-4C8F-4A63-BD5ECC9638AE}"/>
              </a:ext>
            </a:extLst>
          </p:cNvPr>
          <p:cNvSpPr txBox="1"/>
          <p:nvPr/>
        </p:nvSpPr>
        <p:spPr>
          <a:xfrm>
            <a:off x="8561774" y="3695657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Stream&lt;String&gt;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327195-EC0E-9E8F-9499-D35DD7803714}"/>
              </a:ext>
            </a:extLst>
          </p:cNvPr>
          <p:cNvSpPr txBox="1"/>
          <p:nvPr/>
        </p:nvSpPr>
        <p:spPr>
          <a:xfrm>
            <a:off x="8561774" y="4789003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Stream&lt;String&gt;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EA7A6A-DF83-C104-AC92-C676BFB1150B}"/>
              </a:ext>
            </a:extLst>
          </p:cNvPr>
          <p:cNvSpPr txBox="1"/>
          <p:nvPr/>
        </p:nvSpPr>
        <p:spPr>
          <a:xfrm>
            <a:off x="8561774" y="5812786"/>
            <a:ext cx="1681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List&lt;String&gt;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F22602E-C4EB-B413-F4F6-E2C30689EBB0}"/>
              </a:ext>
            </a:extLst>
          </p:cNvPr>
          <p:cNvSpPr/>
          <p:nvPr/>
        </p:nvSpPr>
        <p:spPr>
          <a:xfrm>
            <a:off x="1850944" y="248826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D3C6EBE-6723-3672-0046-4BB81B74C2D4}"/>
              </a:ext>
            </a:extLst>
          </p:cNvPr>
          <p:cNvSpPr/>
          <p:nvPr/>
        </p:nvSpPr>
        <p:spPr>
          <a:xfrm>
            <a:off x="2405181" y="248826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C7C10D9-FAF5-1928-945E-CCD87AE77258}"/>
              </a:ext>
            </a:extLst>
          </p:cNvPr>
          <p:cNvSpPr/>
          <p:nvPr/>
        </p:nvSpPr>
        <p:spPr>
          <a:xfrm>
            <a:off x="2959418" y="248826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FF39E96-1E96-1E28-C5C8-F3FD2B419779}"/>
              </a:ext>
            </a:extLst>
          </p:cNvPr>
          <p:cNvSpPr/>
          <p:nvPr/>
        </p:nvSpPr>
        <p:spPr>
          <a:xfrm>
            <a:off x="3513655" y="2488268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22920D5-3739-345D-41F0-747A56027DCD}"/>
              </a:ext>
            </a:extLst>
          </p:cNvPr>
          <p:cNvSpPr/>
          <p:nvPr/>
        </p:nvSpPr>
        <p:spPr>
          <a:xfrm>
            <a:off x="4076228" y="2490156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A9AC0A1-2DB1-8AD2-18AF-C091FF207FFA}"/>
              </a:ext>
            </a:extLst>
          </p:cNvPr>
          <p:cNvSpPr/>
          <p:nvPr/>
        </p:nvSpPr>
        <p:spPr>
          <a:xfrm>
            <a:off x="5295184" y="24863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4A2F337-C5C6-81EA-AA32-C853CD044101}"/>
              </a:ext>
            </a:extLst>
          </p:cNvPr>
          <p:cNvSpPr/>
          <p:nvPr/>
        </p:nvSpPr>
        <p:spPr>
          <a:xfrm>
            <a:off x="5849421" y="24863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D009EBA-0914-5333-2767-2854464D2A5A}"/>
              </a:ext>
            </a:extLst>
          </p:cNvPr>
          <p:cNvSpPr/>
          <p:nvPr/>
        </p:nvSpPr>
        <p:spPr>
          <a:xfrm>
            <a:off x="6403658" y="24863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793C578-B609-FC95-B2FB-E1BC2CD086C0}"/>
              </a:ext>
            </a:extLst>
          </p:cNvPr>
          <p:cNvSpPr/>
          <p:nvPr/>
        </p:nvSpPr>
        <p:spPr>
          <a:xfrm>
            <a:off x="6957895" y="2486380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58BD150-EC28-8B81-96B0-0E9EBE241EB6}"/>
              </a:ext>
            </a:extLst>
          </p:cNvPr>
          <p:cNvSpPr/>
          <p:nvPr/>
        </p:nvSpPr>
        <p:spPr>
          <a:xfrm>
            <a:off x="7520468" y="2488268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EEFFA0-F876-EB1D-B9CA-2A6DDDA05438}"/>
              </a:ext>
            </a:extLst>
          </p:cNvPr>
          <p:cNvSpPr/>
          <p:nvPr/>
        </p:nvSpPr>
        <p:spPr>
          <a:xfrm>
            <a:off x="1727200" y="2377440"/>
            <a:ext cx="2975049" cy="72136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2CC9E59-6D32-FEF7-C410-7B08475D0835}"/>
              </a:ext>
            </a:extLst>
          </p:cNvPr>
          <p:cNvSpPr/>
          <p:nvPr/>
        </p:nvSpPr>
        <p:spPr>
          <a:xfrm>
            <a:off x="5184059" y="2377440"/>
            <a:ext cx="2975049" cy="72136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F74A214-0C0B-58FB-F094-9BA657A491E0}"/>
              </a:ext>
            </a:extLst>
          </p:cNvPr>
          <p:cNvSpPr/>
          <p:nvPr/>
        </p:nvSpPr>
        <p:spPr>
          <a:xfrm>
            <a:off x="2238966" y="3707482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FF9FAFD-C63D-9AF5-4D14-D7A85B9548FA}"/>
              </a:ext>
            </a:extLst>
          </p:cNvPr>
          <p:cNvSpPr/>
          <p:nvPr/>
        </p:nvSpPr>
        <p:spPr>
          <a:xfrm>
            <a:off x="2793203" y="3707482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FDCE4CC-EE4F-BE43-EDCA-04AE19511B81}"/>
              </a:ext>
            </a:extLst>
          </p:cNvPr>
          <p:cNvSpPr/>
          <p:nvPr/>
        </p:nvSpPr>
        <p:spPr>
          <a:xfrm>
            <a:off x="3347440" y="3707482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AF8FC40-AF59-DA7C-F696-2E7CB037166D}"/>
              </a:ext>
            </a:extLst>
          </p:cNvPr>
          <p:cNvSpPr/>
          <p:nvPr/>
        </p:nvSpPr>
        <p:spPr>
          <a:xfrm>
            <a:off x="3901677" y="37074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23A5620-134A-3DE7-3E69-0B4B3FEC9BB7}"/>
              </a:ext>
            </a:extLst>
          </p:cNvPr>
          <p:cNvSpPr/>
          <p:nvPr/>
        </p:nvSpPr>
        <p:spPr>
          <a:xfrm>
            <a:off x="4464250" y="370936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782E467-EFE2-BBA2-A905-F7ECCFA6FCB7}"/>
              </a:ext>
            </a:extLst>
          </p:cNvPr>
          <p:cNvSpPr/>
          <p:nvPr/>
        </p:nvSpPr>
        <p:spPr>
          <a:xfrm>
            <a:off x="5032966" y="3705594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837C49F-49AD-D3F6-793F-67A114EC3CE5}"/>
              </a:ext>
            </a:extLst>
          </p:cNvPr>
          <p:cNvSpPr/>
          <p:nvPr/>
        </p:nvSpPr>
        <p:spPr>
          <a:xfrm>
            <a:off x="5587203" y="3705594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6F126D3-4FC2-DF24-1DEF-4ECF7B59458A}"/>
              </a:ext>
            </a:extLst>
          </p:cNvPr>
          <p:cNvSpPr/>
          <p:nvPr/>
        </p:nvSpPr>
        <p:spPr>
          <a:xfrm>
            <a:off x="6141440" y="3705594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DD6D99A-BA68-F688-01D7-1DB4A3559FAD}"/>
              </a:ext>
            </a:extLst>
          </p:cNvPr>
          <p:cNvSpPr/>
          <p:nvPr/>
        </p:nvSpPr>
        <p:spPr>
          <a:xfrm>
            <a:off x="6695677" y="3705593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3D8E5DC-2A9E-EE38-DA88-95B2CF0D7C90}"/>
              </a:ext>
            </a:extLst>
          </p:cNvPr>
          <p:cNvSpPr/>
          <p:nvPr/>
        </p:nvSpPr>
        <p:spPr>
          <a:xfrm>
            <a:off x="7258250" y="3707481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9F461D8-6CC0-2971-055B-3FC586E82FF3}"/>
              </a:ext>
            </a:extLst>
          </p:cNvPr>
          <p:cNvSpPr/>
          <p:nvPr/>
        </p:nvSpPr>
        <p:spPr>
          <a:xfrm>
            <a:off x="2269328" y="4779077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9BC9671-AFB9-7048-20A1-C300C0177702}"/>
              </a:ext>
            </a:extLst>
          </p:cNvPr>
          <p:cNvSpPr/>
          <p:nvPr/>
        </p:nvSpPr>
        <p:spPr>
          <a:xfrm>
            <a:off x="2823565" y="4779077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62780ED-CEC5-EB18-4B9C-700A1D2B3C5A}"/>
              </a:ext>
            </a:extLst>
          </p:cNvPr>
          <p:cNvSpPr/>
          <p:nvPr/>
        </p:nvSpPr>
        <p:spPr>
          <a:xfrm>
            <a:off x="3377802" y="4779077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B6C1D85-F91E-8DB2-7577-808CDA425F73}"/>
              </a:ext>
            </a:extLst>
          </p:cNvPr>
          <p:cNvSpPr/>
          <p:nvPr/>
        </p:nvSpPr>
        <p:spPr>
          <a:xfrm>
            <a:off x="4494612" y="4780964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0559352-FABA-817E-8E64-A152D3C1CF09}"/>
              </a:ext>
            </a:extLst>
          </p:cNvPr>
          <p:cNvSpPr/>
          <p:nvPr/>
        </p:nvSpPr>
        <p:spPr>
          <a:xfrm>
            <a:off x="5063328" y="4777189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45CE68C-E58F-221D-7E45-709BE352AD79}"/>
              </a:ext>
            </a:extLst>
          </p:cNvPr>
          <p:cNvSpPr/>
          <p:nvPr/>
        </p:nvSpPr>
        <p:spPr>
          <a:xfrm>
            <a:off x="3434317" y="5686077"/>
            <a:ext cx="2926080" cy="72136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3AE73E5-E6C9-A976-37E3-CACF6BDFC572}"/>
              </a:ext>
            </a:extLst>
          </p:cNvPr>
          <p:cNvSpPr/>
          <p:nvPr/>
        </p:nvSpPr>
        <p:spPr>
          <a:xfrm>
            <a:off x="3529944" y="5789596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DF0D565-3558-AA86-F1DB-0E91118FBE08}"/>
              </a:ext>
            </a:extLst>
          </p:cNvPr>
          <p:cNvSpPr/>
          <p:nvPr/>
        </p:nvSpPr>
        <p:spPr>
          <a:xfrm>
            <a:off x="4084181" y="5789596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8A20131-191C-0E43-72F3-90FE33AD7912}"/>
              </a:ext>
            </a:extLst>
          </p:cNvPr>
          <p:cNvSpPr/>
          <p:nvPr/>
        </p:nvSpPr>
        <p:spPr>
          <a:xfrm>
            <a:off x="4638418" y="5789596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8254226-F39B-C304-3EEF-F77AAB2E356F}"/>
              </a:ext>
            </a:extLst>
          </p:cNvPr>
          <p:cNvSpPr/>
          <p:nvPr/>
        </p:nvSpPr>
        <p:spPr>
          <a:xfrm>
            <a:off x="5196428" y="5791483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6B2C261-7E50-1494-E85F-BD0F86395CA3}"/>
              </a:ext>
            </a:extLst>
          </p:cNvPr>
          <p:cNvSpPr/>
          <p:nvPr/>
        </p:nvSpPr>
        <p:spPr>
          <a:xfrm>
            <a:off x="5765144" y="5787708"/>
            <a:ext cx="523875" cy="523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2A11FD0-C4EE-06B9-BB6C-23CF43CCADCF}"/>
              </a:ext>
            </a:extLst>
          </p:cNvPr>
          <p:cNvSpPr txBox="1"/>
          <p:nvPr/>
        </p:nvSpPr>
        <p:spPr>
          <a:xfrm>
            <a:off x="625964" y="1915775"/>
            <a:ext cx="93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156671-E671-AB8F-D00C-8FED45D71C21}"/>
              </a:ext>
            </a:extLst>
          </p:cNvPr>
          <p:cNvSpPr txBox="1"/>
          <p:nvPr/>
        </p:nvSpPr>
        <p:spPr>
          <a:xfrm>
            <a:off x="403148" y="3186564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flatMap()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B497C5-BEFB-4F07-1A53-A70ACA300D5A}"/>
              </a:ext>
            </a:extLst>
          </p:cNvPr>
          <p:cNvSpPr txBox="1"/>
          <p:nvPr/>
        </p:nvSpPr>
        <p:spPr>
          <a:xfrm>
            <a:off x="442644" y="4286096"/>
            <a:ext cx="1279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distinct()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3B966FB-E171-4B91-55D7-1D25853396D3}"/>
              </a:ext>
            </a:extLst>
          </p:cNvPr>
          <p:cNvSpPr txBox="1"/>
          <p:nvPr/>
        </p:nvSpPr>
        <p:spPr>
          <a:xfrm>
            <a:off x="495093" y="5317848"/>
            <a:ext cx="1174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collect()</a:t>
            </a:r>
            <a:endParaRPr lang="hu-HU" sz="24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44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07E990-6A2A-3C65-E000-7EFFCDE0E827}"/>
              </a:ext>
            </a:extLst>
          </p:cNvPr>
          <p:cNvSpPr txBox="1"/>
          <p:nvPr/>
        </p:nvSpPr>
        <p:spPr>
          <a:xfrm>
            <a:off x="2701509" y="2012883"/>
            <a:ext cx="8407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streams were introduced starting in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8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introduces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</a:t>
            </a:r>
          </a:p>
          <a:p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Java programming ecosystem </a:t>
            </a:r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A76FFD08-9D52-3486-105D-87C43CEFA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006" y="1971182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E37C4A-1D23-8137-F64D-F71EEAB8EAC7}"/>
              </a:ext>
            </a:extLst>
          </p:cNvPr>
          <p:cNvSpPr txBox="1"/>
          <p:nvPr/>
        </p:nvSpPr>
        <p:spPr>
          <a:xfrm>
            <a:off x="2701509" y="3624162"/>
            <a:ext cx="5591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streams rely heavily on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lambda expressions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C9CD0EC4-8A18-41FB-616C-C0EB55FF9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006" y="3397795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2BA97B7-1F33-26D8-D8E8-64DBBE9F8FD9}"/>
              </a:ext>
            </a:extLst>
          </p:cNvPr>
          <p:cNvSpPr txBox="1"/>
          <p:nvPr/>
        </p:nvSpPr>
        <p:spPr>
          <a:xfrm>
            <a:off x="2701509" y="5050775"/>
            <a:ext cx="6251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construct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parallel operations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quite easily</a:t>
            </a:r>
          </a:p>
        </p:txBody>
      </p:sp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43B52AA7-A5ED-4184-A9EA-D6E0D4565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006" y="48244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D8246-B63B-2262-A1FB-3EA3B4E132A1}"/>
              </a:ext>
            </a:extLst>
          </p:cNvPr>
          <p:cNvSpPr txBox="1"/>
          <p:nvPr/>
        </p:nvSpPr>
        <p:spPr>
          <a:xfrm>
            <a:off x="3850474" y="1596443"/>
            <a:ext cx="64082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sequence of elements from a source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supports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processing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(data structures are about storing items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streams are about computation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pic>
        <p:nvPicPr>
          <p:cNvPr id="10" name="Graphic 9" descr="Branching diagram">
            <a:extLst>
              <a:ext uri="{FF2B5EF4-FFF2-40B4-BE49-F238E27FC236}">
                <a16:creationId xmlns:a16="http://schemas.microsoft.com/office/drawing/2014/main" id="{ED50C314-7C9A-D9AF-4D7E-269EAA59F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8603" y="1767503"/>
            <a:ext cx="1545772" cy="154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6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D8246-B63B-2262-A1FB-3EA3B4E132A1}"/>
              </a:ext>
            </a:extLst>
          </p:cNvPr>
          <p:cNvSpPr txBox="1"/>
          <p:nvPr/>
        </p:nvSpPr>
        <p:spPr>
          <a:xfrm>
            <a:off x="3850474" y="1596443"/>
            <a:ext cx="64082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sequence of elements from a source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supports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processing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(data structures are about storing items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streams are about computation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pic>
        <p:nvPicPr>
          <p:cNvPr id="10" name="Graphic 9" descr="Branching diagram">
            <a:extLst>
              <a:ext uri="{FF2B5EF4-FFF2-40B4-BE49-F238E27FC236}">
                <a16:creationId xmlns:a16="http://schemas.microsoft.com/office/drawing/2014/main" id="{ED50C314-7C9A-D9AF-4D7E-269EAA59F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8603" y="1767503"/>
            <a:ext cx="1545772" cy="15457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D05AB5-E5E1-1DB0-46BB-B667A8E51623}"/>
              </a:ext>
            </a:extLst>
          </p:cNvPr>
          <p:cNvSpPr txBox="1"/>
          <p:nvPr/>
        </p:nvSpPr>
        <p:spPr>
          <a:xfrm>
            <a:off x="938049" y="4011401"/>
            <a:ext cx="70916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GB" sz="2400" b="0" i="1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treams</a:t>
            </a:r>
            <a:r>
              <a:rPr lang="en-GB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support </a:t>
            </a:r>
            <a:r>
              <a:rPr lang="en-GB" sz="2400" b="1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database-like operations </a:t>
            </a:r>
            <a:r>
              <a:rPr lang="en-GB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common</a:t>
            </a:r>
            <a:endParaRPr lang="hu-HU" sz="2400" b="0" i="1" u="none" strike="noStrike" baseline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</a:t>
            </a:r>
            <a:r>
              <a:rPr lang="hu-HU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functional programming languages</a:t>
            </a:r>
            <a:endParaRPr lang="hu-HU" sz="2400" b="0" i="1" u="none" strike="noStrike" baseline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(filter, map, reduce etc.)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 operations can be executed </a:t>
            </a:r>
          </a:p>
          <a:p>
            <a:pPr algn="ctr"/>
            <a:r>
              <a:rPr lang="en-GB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either </a:t>
            </a:r>
            <a:r>
              <a:rPr lang="en-GB" sz="2400" b="1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sequentially</a:t>
            </a:r>
            <a:r>
              <a:rPr lang="en-GB" sz="2400" b="0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in </a:t>
            </a:r>
            <a:r>
              <a:rPr lang="en-GB" sz="2400" b="1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parallel</a:t>
            </a:r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8EEA7E97-9B2C-1D75-9018-150307DE7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2954" y="4458226"/>
            <a:ext cx="1606662" cy="16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2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D8246-B63B-2262-A1FB-3EA3B4E132A1}"/>
              </a:ext>
            </a:extLst>
          </p:cNvPr>
          <p:cNvSpPr txBox="1"/>
          <p:nvPr/>
        </p:nvSpPr>
        <p:spPr>
          <a:xfrm>
            <a:off x="2046472" y="1419161"/>
            <a:ext cx="80990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define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intermediate operations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return a stream as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 – allowing multiple operations to be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chained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(these are similar to database queries)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CALLED PIPELINING !!!</a:t>
            </a:r>
          </a:p>
        </p:txBody>
      </p:sp>
    </p:spTree>
    <p:extLst>
      <p:ext uri="{BB962C8B-B14F-4D97-AF65-F5344CB8AC3E}">
        <p14:creationId xmlns:p14="http://schemas.microsoft.com/office/powerpoint/2010/main" val="307946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D8246-B63B-2262-A1FB-3EA3B4E132A1}"/>
              </a:ext>
            </a:extLst>
          </p:cNvPr>
          <p:cNvSpPr txBox="1"/>
          <p:nvPr/>
        </p:nvSpPr>
        <p:spPr>
          <a:xfrm>
            <a:off x="2046472" y="1419161"/>
            <a:ext cx="80990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define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intermediate operations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return a stream as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 – allowing multiple operations to be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chained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(these are similar to database queries)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CALLED PIPELINING !!!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F919D1-3D82-9FC4-D22F-AD1EBA8A64D6}"/>
              </a:ext>
            </a:extLst>
          </p:cNvPr>
          <p:cNvSpPr/>
          <p:nvPr/>
        </p:nvSpPr>
        <p:spPr>
          <a:xfrm>
            <a:off x="1931436" y="3722914"/>
            <a:ext cx="1660850" cy="21454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355B-0EEE-16D4-C3E7-13AA7C5DFF80}"/>
              </a:ext>
            </a:extLst>
          </p:cNvPr>
          <p:cNvSpPr txBox="1"/>
          <p:nvPr/>
        </p:nvSpPr>
        <p:spPr>
          <a:xfrm>
            <a:off x="1709746" y="6000788"/>
            <a:ext cx="2104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stream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(collection of data)</a:t>
            </a:r>
            <a:endParaRPr lang="hu-HU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88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D8246-B63B-2262-A1FB-3EA3B4E132A1}"/>
              </a:ext>
            </a:extLst>
          </p:cNvPr>
          <p:cNvSpPr txBox="1"/>
          <p:nvPr/>
        </p:nvSpPr>
        <p:spPr>
          <a:xfrm>
            <a:off x="2046472" y="1419161"/>
            <a:ext cx="80990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define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intermediate operations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return a stream as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 – allowing multiple operations to be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chained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(these are similar to database queries)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CALLED PIPELINING !!!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F919D1-3D82-9FC4-D22F-AD1EBA8A64D6}"/>
              </a:ext>
            </a:extLst>
          </p:cNvPr>
          <p:cNvSpPr/>
          <p:nvPr/>
        </p:nvSpPr>
        <p:spPr>
          <a:xfrm>
            <a:off x="1931436" y="3722914"/>
            <a:ext cx="1660850" cy="21454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355B-0EEE-16D4-C3E7-13AA7C5DFF80}"/>
              </a:ext>
            </a:extLst>
          </p:cNvPr>
          <p:cNvSpPr txBox="1"/>
          <p:nvPr/>
        </p:nvSpPr>
        <p:spPr>
          <a:xfrm>
            <a:off x="1709746" y="6000788"/>
            <a:ext cx="2104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stream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(collection of data)</a:t>
            </a:r>
            <a:endParaRPr lang="hu-HU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6114CD-3978-DF71-987F-24A9943FF7B1}"/>
              </a:ext>
            </a:extLst>
          </p:cNvPr>
          <p:cNvSpPr/>
          <p:nvPr/>
        </p:nvSpPr>
        <p:spPr>
          <a:xfrm>
            <a:off x="4707293" y="3965509"/>
            <a:ext cx="2777413" cy="16602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INTERMEDIATE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OPERATIONS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(filtering,  sorting etc.)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E2F8F6-23C5-F28E-C1EB-CCAF4CD2AEA5}"/>
              </a:ext>
            </a:extLst>
          </p:cNvPr>
          <p:cNvCxnSpPr>
            <a:cxnSpLocks/>
          </p:cNvCxnSpPr>
          <p:nvPr/>
        </p:nvCxnSpPr>
        <p:spPr>
          <a:xfrm>
            <a:off x="3781425" y="4795648"/>
            <a:ext cx="754418" cy="1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5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1B2A2-3E70-3DE5-CA23-BD73C5FB1948}"/>
              </a:ext>
            </a:extLst>
          </p:cNvPr>
          <p:cNvSpPr/>
          <p:nvPr/>
        </p:nvSpPr>
        <p:spPr>
          <a:xfrm>
            <a:off x="-132080" y="-36991"/>
            <a:ext cx="12405360" cy="1178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9" y="-80679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rbitron" panose="02000000000000000000" pitchFamily="2" charset="0"/>
                <a:ea typeface="Microsoft Yi Baiti" panose="03000500000000000000" pitchFamily="66" charset="0"/>
                <a:cs typeface="Courier New" panose="02070309020205020404" pitchFamily="49" charset="0"/>
              </a:rPr>
              <a:t>Stream API</a:t>
            </a:r>
            <a:endParaRPr lang="en-GB" sz="3600" dirty="0">
              <a:solidFill>
                <a:schemeClr val="accent5">
                  <a:lumMod val="60000"/>
                  <a:lumOff val="40000"/>
                </a:schemeClr>
              </a:solidFill>
              <a:latin typeface="Orbitron" panose="02000000000000000000" pitchFamily="2" charset="0"/>
              <a:ea typeface="Microsoft Yi Baiti" panose="03000500000000000000" pitchFamily="66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D8246-B63B-2262-A1FB-3EA3B4E132A1}"/>
              </a:ext>
            </a:extLst>
          </p:cNvPr>
          <p:cNvSpPr txBox="1"/>
          <p:nvPr/>
        </p:nvSpPr>
        <p:spPr>
          <a:xfrm>
            <a:off x="2046472" y="1419161"/>
            <a:ext cx="80990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define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intermediate operations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return a stream as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 – allowing multiple operations to be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chained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(these are similar to database queries)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CALLED PIPELINING !!!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F919D1-3D82-9FC4-D22F-AD1EBA8A64D6}"/>
              </a:ext>
            </a:extLst>
          </p:cNvPr>
          <p:cNvSpPr/>
          <p:nvPr/>
        </p:nvSpPr>
        <p:spPr>
          <a:xfrm>
            <a:off x="1931436" y="3722914"/>
            <a:ext cx="1660850" cy="21454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b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355B-0EEE-16D4-C3E7-13AA7C5DFF80}"/>
              </a:ext>
            </a:extLst>
          </p:cNvPr>
          <p:cNvSpPr txBox="1"/>
          <p:nvPr/>
        </p:nvSpPr>
        <p:spPr>
          <a:xfrm>
            <a:off x="1709746" y="6000788"/>
            <a:ext cx="2104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stream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(collection of data)</a:t>
            </a:r>
            <a:endParaRPr lang="hu-HU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6114CD-3978-DF71-987F-24A9943FF7B1}"/>
              </a:ext>
            </a:extLst>
          </p:cNvPr>
          <p:cNvSpPr/>
          <p:nvPr/>
        </p:nvSpPr>
        <p:spPr>
          <a:xfrm>
            <a:off x="4707293" y="3965509"/>
            <a:ext cx="2777413" cy="16602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INTERMEDIATE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OPERATIONS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(filtering,  sorting etc.)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E2F8F6-23C5-F28E-C1EB-CCAF4CD2AEA5}"/>
              </a:ext>
            </a:extLst>
          </p:cNvPr>
          <p:cNvCxnSpPr>
            <a:cxnSpLocks/>
          </p:cNvCxnSpPr>
          <p:nvPr/>
        </p:nvCxnSpPr>
        <p:spPr>
          <a:xfrm>
            <a:off x="3781425" y="4795648"/>
            <a:ext cx="754418" cy="1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803C90-D32B-5EE6-07C6-044A346F8D37}"/>
              </a:ext>
            </a:extLst>
          </p:cNvPr>
          <p:cNvSpPr/>
          <p:nvPr/>
        </p:nvSpPr>
        <p:spPr>
          <a:xfrm>
            <a:off x="8620125" y="3722914"/>
            <a:ext cx="1660850" cy="21454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TERMINAL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OPERATION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EC4BAD-30FF-94AE-4E89-223167440BFE}"/>
              </a:ext>
            </a:extLst>
          </p:cNvPr>
          <p:cNvCxnSpPr>
            <a:cxnSpLocks/>
          </p:cNvCxnSpPr>
          <p:nvPr/>
        </p:nvCxnSpPr>
        <p:spPr>
          <a:xfrm>
            <a:off x="7656156" y="4795648"/>
            <a:ext cx="754418" cy="1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12E0ED-D106-8F77-3464-6308F000E267}"/>
              </a:ext>
            </a:extLst>
          </p:cNvPr>
          <p:cNvSpPr txBox="1"/>
          <p:nvPr/>
        </p:nvSpPr>
        <p:spPr>
          <a:xfrm>
            <a:off x="8344862" y="6000788"/>
            <a:ext cx="2211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scalar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void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(collect, reduce etc.)</a:t>
            </a:r>
            <a:endParaRPr lang="hu-HU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10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100180</TotalTime>
  <Words>982</Words>
  <Application>Microsoft Office PowerPoint</Application>
  <PresentationFormat>Widescreen</PresentationFormat>
  <Paragraphs>290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Orbitron</vt:lpstr>
      <vt:lpstr>Office Theme</vt:lpstr>
      <vt:lpstr>Stream API</vt:lpstr>
      <vt:lpstr>Stream API</vt:lpstr>
      <vt:lpstr>Stream API</vt:lpstr>
      <vt:lpstr>Stream API</vt:lpstr>
      <vt:lpstr>Stream API</vt:lpstr>
      <vt:lpstr>Stream API</vt:lpstr>
      <vt:lpstr>Stream API</vt:lpstr>
      <vt:lpstr>Stream API</vt:lpstr>
      <vt:lpstr>Stream API</vt:lpstr>
      <vt:lpstr>Stream API</vt:lpstr>
      <vt:lpstr>Stream API</vt:lpstr>
      <vt:lpstr>Stream API</vt:lpstr>
      <vt:lpstr>Stream API</vt:lpstr>
      <vt:lpstr>Stream API</vt:lpstr>
      <vt:lpstr>Stream API</vt:lpstr>
      <vt:lpstr>Streams and Collections</vt:lpstr>
      <vt:lpstr>Streams and Collections</vt:lpstr>
      <vt:lpstr>Streams and Collections</vt:lpstr>
      <vt:lpstr>Streams and Collections</vt:lpstr>
      <vt:lpstr>Streams and Collections</vt:lpstr>
      <vt:lpstr>Streams and Collections</vt:lpstr>
      <vt:lpstr>Streams and Collections</vt:lpstr>
      <vt:lpstr>Stream API</vt:lpstr>
      <vt:lpstr>Stream API</vt:lpstr>
      <vt:lpstr>Stream API</vt:lpstr>
      <vt:lpstr>Stream API</vt:lpstr>
      <vt:lpstr>Stream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BALÁZS</cp:lastModifiedBy>
  <cp:revision>921</cp:revision>
  <dcterms:created xsi:type="dcterms:W3CDTF">2019-01-16T12:03:26Z</dcterms:created>
  <dcterms:modified xsi:type="dcterms:W3CDTF">2022-10-14T15:01:16Z</dcterms:modified>
</cp:coreProperties>
</file>