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Catamaran"/>
      <p:regular r:id="rId18"/>
      <p:bold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Average"/>
      <p:regular r:id="rId24"/>
    </p:embeddedFont>
    <p:embeddedFont>
      <p:font typeface="Catamaran Light"/>
      <p:regular r:id="rId25"/>
      <p:bold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Average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atamaranLight-bold.fntdata"/><Relationship Id="rId25" Type="http://schemas.openxmlformats.org/officeDocument/2006/relationships/font" Target="fonts/CatamaranLight-regular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Catamaran-bold.fntdata"/><Relationship Id="rId18" Type="http://schemas.openxmlformats.org/officeDocument/2006/relationships/font" Target="fonts/Catamara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180927169_0_7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180927169_0_7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180927169_0_7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180927169_0_7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180927169_0_7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180927169_0_7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180927169_0_7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180927169_0_7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1809271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1809271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e13d9a7e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e13d9a7e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18092716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18092716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18092716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18092716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18092716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18092716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18092716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18092716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18092716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18092716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18092716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18092716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3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38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5"/>
          <p:cNvSpPr txBox="1"/>
          <p:nvPr>
            <p:ph hasCustomPrompt="1" idx="2" type="title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35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25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7"/>
          <p:cNvSpPr txBox="1"/>
          <p:nvPr>
            <p:ph idx="2" type="subTitle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ctrTitle"/>
          </p:nvPr>
        </p:nvSpPr>
        <p:spPr>
          <a:xfrm>
            <a:off x="595025" y="2211075"/>
            <a:ext cx="52752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SEMANTICS OF CONTEXT-FREE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endParaRPr/>
          </a:p>
        </p:txBody>
      </p:sp>
      <p:pic>
        <p:nvPicPr>
          <p:cNvPr id="74" name="Google Shape;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595" y="446601"/>
            <a:ext cx="3166804" cy="40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LANGUAGES WORK IN THIS WAY?</a:t>
            </a:r>
            <a:endParaRPr/>
          </a:p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800" y="1475000"/>
            <a:ext cx="5699550" cy="3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1637100" y="2147100"/>
            <a:ext cx="5869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you ever need Context-free Languages in your life?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195388"/>
            <a:ext cx="30480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ANSI C yacc grammar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ANSI C grammar (Yacc). (n.d.). Retrieved February 25, 2023, from https://www.quut.com/c/ANSI-C-grammar-y.html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 for your java code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JavaParser. (n.d.). Retrieved February 25, 2023, from https://javaparser.org/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Lutkevich, B. (2022, July 7).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 parser? definition, types and examples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App Architecture. Retrieved February 25, 2023, from https://www.techtarget.com/searchapparchitecture/definition/parser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325" y="3048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0"/>
          <p:cNvSpPr/>
          <p:nvPr/>
        </p:nvSpPr>
        <p:spPr>
          <a:xfrm flipH="1" rot="-5400000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0"/>
          <p:cNvSpPr txBox="1"/>
          <p:nvPr/>
        </p:nvSpPr>
        <p:spPr>
          <a:xfrm>
            <a:off x="1624050" y="1188650"/>
            <a:ext cx="77061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 -&gt; A | b</a:t>
            </a:r>
            <a:endParaRPr sz="2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 -&gt; CC</a:t>
            </a:r>
            <a:endParaRPr sz="2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C -&gt; D | a</a:t>
            </a:r>
            <a:endParaRPr sz="2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 -&gt; d</a:t>
            </a:r>
            <a:endParaRPr sz="2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87" name="Google Shape;87;p20"/>
          <p:cNvSpPr txBox="1"/>
          <p:nvPr/>
        </p:nvSpPr>
        <p:spPr>
          <a:xfrm>
            <a:off x="5477100" y="1354150"/>
            <a:ext cx="3531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</a:t>
            </a:r>
            <a:r>
              <a:rPr lang="en" sz="25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da -&gt; DC</a:t>
            </a:r>
            <a:endParaRPr sz="25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DC -&gt; CC</a:t>
            </a:r>
            <a:endParaRPr sz="25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CC -&gt; A</a:t>
            </a:r>
            <a:endParaRPr sz="25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A -&gt; S</a:t>
            </a:r>
            <a:endParaRPr sz="25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88" name="Google Shape;88;p20"/>
          <p:cNvSpPr/>
          <p:nvPr/>
        </p:nvSpPr>
        <p:spPr>
          <a:xfrm>
            <a:off x="1373125" y="1188650"/>
            <a:ext cx="2018700" cy="243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0"/>
          <p:cNvSpPr/>
          <p:nvPr/>
        </p:nvSpPr>
        <p:spPr>
          <a:xfrm>
            <a:off x="4819725" y="1129600"/>
            <a:ext cx="2681400" cy="217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" name="Google Shape;90;p20"/>
          <p:cNvSpPr/>
          <p:nvPr/>
        </p:nvSpPr>
        <p:spPr>
          <a:xfrm>
            <a:off x="2740900" y="111675"/>
            <a:ext cx="2945700" cy="891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 txBox="1"/>
          <p:nvPr/>
        </p:nvSpPr>
        <p:spPr>
          <a:xfrm>
            <a:off x="1262175" y="4098425"/>
            <a:ext cx="50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SAMPLE CONTEXT-FREE GRAMMAR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/>
        </p:nvSpPr>
        <p:spPr>
          <a:xfrm>
            <a:off x="1624050" y="1188650"/>
            <a:ext cx="77061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 -&gt; A | B</a:t>
            </a:r>
            <a:endParaRPr sz="2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 -&gt; a | AA</a:t>
            </a:r>
            <a:endParaRPr sz="2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B -&gt; b | BB</a:t>
            </a:r>
            <a:endParaRPr sz="29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98" name="Google Shape;98;p21"/>
          <p:cNvSpPr txBox="1"/>
          <p:nvPr/>
        </p:nvSpPr>
        <p:spPr>
          <a:xfrm>
            <a:off x="5798250" y="548400"/>
            <a:ext cx="35319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       S</a:t>
            </a:r>
            <a:endParaRPr b="1" sz="2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        |</a:t>
            </a:r>
            <a:endParaRPr sz="25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       A</a:t>
            </a:r>
            <a:endParaRPr sz="25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        |</a:t>
            </a:r>
            <a:endParaRPr sz="25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      AA</a:t>
            </a:r>
            <a:endParaRPr sz="25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     /    \</a:t>
            </a:r>
            <a:endParaRPr sz="25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  AA     a</a:t>
            </a:r>
            <a:endParaRPr sz="25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 /   \</a:t>
            </a:r>
            <a:endParaRPr sz="25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a    a </a:t>
            </a:r>
            <a:endParaRPr sz="25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99" name="Google Shape;99;p21"/>
          <p:cNvSpPr/>
          <p:nvPr/>
        </p:nvSpPr>
        <p:spPr>
          <a:xfrm>
            <a:off x="1540425" y="1188650"/>
            <a:ext cx="1912500" cy="152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/>
          <p:nvPr/>
        </p:nvSpPr>
        <p:spPr>
          <a:xfrm>
            <a:off x="5891100" y="519150"/>
            <a:ext cx="1566300" cy="372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" name="Google Shape;101;p21"/>
          <p:cNvSpPr/>
          <p:nvPr/>
        </p:nvSpPr>
        <p:spPr>
          <a:xfrm>
            <a:off x="2740900" y="111675"/>
            <a:ext cx="2945700" cy="891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/>
        </p:nvSpPr>
        <p:spPr>
          <a:xfrm>
            <a:off x="1262175" y="4098425"/>
            <a:ext cx="50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SAMPLE CONTEXT-FREE GRAMMAR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ctrTitle"/>
          </p:nvPr>
        </p:nvSpPr>
        <p:spPr>
          <a:xfrm>
            <a:off x="1164300" y="1446900"/>
            <a:ext cx="68154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APPLICATION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2" type="subTitle"/>
          </p:nvPr>
        </p:nvSpPr>
        <p:spPr>
          <a:xfrm>
            <a:off x="2244300" y="540000"/>
            <a:ext cx="46554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tamaran"/>
                <a:ea typeface="Catamaran"/>
                <a:cs typeface="Catamaran"/>
                <a:sym typeface="Catamaran"/>
              </a:rPr>
              <a:t>PARSING A SAMPLE FUNCTION</a:t>
            </a:r>
            <a:endParaRPr b="1" sz="26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464650" y="1648200"/>
            <a:ext cx="5798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int add(int a, int b) {</a:t>
            </a:r>
            <a:endParaRPr sz="2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   return a + b;</a:t>
            </a:r>
            <a:endParaRPr sz="2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}</a:t>
            </a:r>
            <a:endParaRPr sz="2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ctrTitle"/>
          </p:nvPr>
        </p:nvSpPr>
        <p:spPr>
          <a:xfrm>
            <a:off x="1807" y="236625"/>
            <a:ext cx="9144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TOKENS</a:t>
            </a:r>
            <a:endParaRPr/>
          </a:p>
        </p:txBody>
      </p:sp>
      <p:sp>
        <p:nvSpPr>
          <p:cNvPr id="124" name="Google Shape;124;p25"/>
          <p:cNvSpPr txBox="1"/>
          <p:nvPr/>
        </p:nvSpPr>
        <p:spPr>
          <a:xfrm>
            <a:off x="6851100" y="724125"/>
            <a:ext cx="6449700" cy="4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Keyword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int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Identifier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add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Punctuation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(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Keyword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int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Identifier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a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Punctuation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,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Keyword: 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int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Identifier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b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Punctuation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)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….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297375" y="1960650"/>
            <a:ext cx="5798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int add(int a, int b) {</a:t>
            </a:r>
            <a:endParaRPr sz="2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    return a + b;</a:t>
            </a:r>
            <a:endParaRPr sz="2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}</a:t>
            </a:r>
            <a:endParaRPr sz="2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126" name="Google Shape;126;p25"/>
          <p:cNvSpPr/>
          <p:nvPr/>
        </p:nvSpPr>
        <p:spPr>
          <a:xfrm>
            <a:off x="3684550" y="2146600"/>
            <a:ext cx="2216400" cy="82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/>
        </p:nvSpPr>
        <p:spPr>
          <a:xfrm>
            <a:off x="1189500" y="863250"/>
            <a:ext cx="6765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└─── FunctionDefinition: int add(int a, int b)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├─── Declaration: 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│    └─── Identifier: 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├─── Declaration: 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│    └─── Identifier: 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└─── CompoundStatement: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└─── ReturnStatement: return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└─── BinaryExpression: a + 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├─── Identifier: 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└─── AdditionOperator: +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  └─── Identifier: 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2597275" y="264850"/>
            <a:ext cx="363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ABSTRACT SYNTAX TREE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