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ia Lamarque" initials="LL" lastIdx="0" clrIdx="0">
    <p:extLst>
      <p:ext uri="{19B8F6BF-5375-455C-9EA6-DF929625EA0E}">
        <p15:presenceInfo xmlns:p15="http://schemas.microsoft.com/office/powerpoint/2012/main" userId="S-1-5-21-4145820125-1267106944-2403979137-22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>
        <p:scale>
          <a:sx n="125" d="100"/>
          <a:sy n="125" d="100"/>
        </p:scale>
        <p:origin x="1962" y="-3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3A68-306F-4801-9F3B-AA9A63A8F452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C6DC-CDA0-4632-BAB8-942150148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51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Critères d’exclusion </a:t>
            </a:r>
            <a:r>
              <a:rPr lang="fr-FR" dirty="0" err="1"/>
              <a:t>df</a:t>
            </a:r>
            <a:r>
              <a:rPr lang="fr-FR" dirty="0"/>
              <a:t> </a:t>
            </a:r>
            <a:r>
              <a:rPr lang="fr-FR" dirty="0" err="1"/>
              <a:t>ownerhsip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C6DC-CDA0-4632-BAB8-94215014884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Critères d’exclusion post-marital residence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C6DC-CDA0-4632-BAB8-94215014884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71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Critères d’exclusion post-marital residence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C6DC-CDA0-4632-BAB8-94215014884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2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55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1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3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9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3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9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4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6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3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6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143C-55F9-4EC4-BEE9-07A0032A481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6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D9A10-5A79-4CC6-A887-63EBEE0D4706}"/>
              </a:ext>
            </a:extLst>
          </p:cNvPr>
          <p:cNvSpPr/>
          <p:nvPr/>
        </p:nvSpPr>
        <p:spPr>
          <a:xfrm>
            <a:off x="2439128" y="3816219"/>
            <a:ext cx="1119468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88A44-0AC0-45D7-B9F6-BB9DDAFEA0D4}"/>
              </a:ext>
            </a:extLst>
          </p:cNvPr>
          <p:cNvSpPr/>
          <p:nvPr/>
        </p:nvSpPr>
        <p:spPr>
          <a:xfrm>
            <a:off x="4249438" y="4413773"/>
            <a:ext cx="1412213" cy="919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0B1311-A53C-4CAB-9565-FD74CD2224F5}"/>
              </a:ext>
            </a:extLst>
          </p:cNvPr>
          <p:cNvSpPr txBox="1"/>
          <p:nvPr/>
        </p:nvSpPr>
        <p:spPr>
          <a:xfrm flipH="1">
            <a:off x="2537460" y="3933215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17,772 women interviewed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7297DE2-B812-4ACB-BBBF-AE5FD1CE3FD9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2998862" y="4413773"/>
            <a:ext cx="0" cy="258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BC54559-B850-4C95-8D16-A27CCA3DB0E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98862" y="4873410"/>
            <a:ext cx="1250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6DDFAB6-F9BB-43D5-863F-265FB50C2F27}"/>
              </a:ext>
            </a:extLst>
          </p:cNvPr>
          <p:cNvSpPr txBox="1"/>
          <p:nvPr/>
        </p:nvSpPr>
        <p:spPr>
          <a:xfrm flipH="1">
            <a:off x="2537460" y="3933215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17,772 women interviewed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BCD513-0173-4390-A89F-02DFA0FC9A45}"/>
              </a:ext>
            </a:extLst>
          </p:cNvPr>
          <p:cNvSpPr txBox="1"/>
          <p:nvPr/>
        </p:nvSpPr>
        <p:spPr>
          <a:xfrm flipH="1">
            <a:off x="4249435" y="4461335"/>
            <a:ext cx="1412220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8,809 women excluded: height and weight missing, or haemoglobin level missing 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0122F95-D586-4B4A-BC45-91AEFCD9439A}"/>
              </a:ext>
            </a:extLst>
          </p:cNvPr>
          <p:cNvCxnSpPr>
            <a:cxnSpLocks/>
          </p:cNvCxnSpPr>
          <p:nvPr/>
        </p:nvCxnSpPr>
        <p:spPr>
          <a:xfrm>
            <a:off x="2998862" y="5891491"/>
            <a:ext cx="125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AAD2823-9F93-448B-9526-E3AAB1ACD230}"/>
              </a:ext>
            </a:extLst>
          </p:cNvPr>
          <p:cNvSpPr txBox="1"/>
          <p:nvPr/>
        </p:nvSpPr>
        <p:spPr>
          <a:xfrm flipH="1">
            <a:off x="4249444" y="5468056"/>
            <a:ext cx="1412207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185 women excluded, number of children born missing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E60E31-1399-4859-909C-158EB4845F94}"/>
              </a:ext>
            </a:extLst>
          </p:cNvPr>
          <p:cNvSpPr/>
          <p:nvPr/>
        </p:nvSpPr>
        <p:spPr>
          <a:xfrm>
            <a:off x="4249439" y="5462141"/>
            <a:ext cx="1412212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A7D7518-0BFA-44C1-9F11-C708D3888083}"/>
              </a:ext>
            </a:extLst>
          </p:cNvPr>
          <p:cNvCxnSpPr>
            <a:cxnSpLocks/>
          </p:cNvCxnSpPr>
          <p:nvPr/>
        </p:nvCxnSpPr>
        <p:spPr>
          <a:xfrm>
            <a:off x="2998862" y="6603463"/>
            <a:ext cx="125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9DCEDAD-7F2A-416B-AF1E-AF23F81AD5EE}"/>
              </a:ext>
            </a:extLst>
          </p:cNvPr>
          <p:cNvSpPr txBox="1"/>
          <p:nvPr/>
        </p:nvSpPr>
        <p:spPr>
          <a:xfrm flipH="1">
            <a:off x="4249439" y="6169954"/>
            <a:ext cx="141220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2024 women excluded, gender of the house owner missing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07D31C-B7DC-4401-8C16-671E64B1D28D}"/>
              </a:ext>
            </a:extLst>
          </p:cNvPr>
          <p:cNvSpPr/>
          <p:nvPr/>
        </p:nvSpPr>
        <p:spPr>
          <a:xfrm>
            <a:off x="4249439" y="6174114"/>
            <a:ext cx="1412206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B1A0D6-7913-4B75-9C1D-2E6222073E36}"/>
              </a:ext>
            </a:extLst>
          </p:cNvPr>
          <p:cNvSpPr/>
          <p:nvPr/>
        </p:nvSpPr>
        <p:spPr>
          <a:xfrm>
            <a:off x="2439128" y="6999601"/>
            <a:ext cx="1119468" cy="43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F8D8F79-A7F7-4E92-A60D-326C3F61ED21}"/>
              </a:ext>
            </a:extLst>
          </p:cNvPr>
          <p:cNvSpPr txBox="1"/>
          <p:nvPr/>
        </p:nvSpPr>
        <p:spPr>
          <a:xfrm flipH="1">
            <a:off x="2488294" y="7084520"/>
            <a:ext cx="102113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6600 women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2E28CEF-642D-44F8-9A01-F2E329A30D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0681" y="7215540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24C0B1E-09D9-4E3F-95D9-A8573C13840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58596" y="7194267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47268FC-CCC6-461B-8F66-AA3E9BE3C44D}"/>
              </a:ext>
            </a:extLst>
          </p:cNvPr>
          <p:cNvSpPr txBox="1"/>
          <p:nvPr/>
        </p:nvSpPr>
        <p:spPr>
          <a:xfrm flipH="1">
            <a:off x="3685526" y="7773630"/>
            <a:ext cx="1412207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2571 women living in households where male members own the house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E3C32D-58E7-4E69-9AC5-19150EA05674}"/>
              </a:ext>
            </a:extLst>
          </p:cNvPr>
          <p:cNvSpPr/>
          <p:nvPr/>
        </p:nvSpPr>
        <p:spPr>
          <a:xfrm>
            <a:off x="3685521" y="7767714"/>
            <a:ext cx="1412212" cy="751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47CE854-F9AF-41CB-8F47-C85967797830}"/>
              </a:ext>
            </a:extLst>
          </p:cNvPr>
          <p:cNvSpPr txBox="1"/>
          <p:nvPr/>
        </p:nvSpPr>
        <p:spPr>
          <a:xfrm flipH="1">
            <a:off x="924580" y="7802897"/>
            <a:ext cx="1412207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4029 women living in households where female members own the house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CE2005-CBB4-4054-B983-2EB40DE9F58C}"/>
              </a:ext>
            </a:extLst>
          </p:cNvPr>
          <p:cNvSpPr/>
          <p:nvPr/>
        </p:nvSpPr>
        <p:spPr>
          <a:xfrm>
            <a:off x="924575" y="7796982"/>
            <a:ext cx="1412212" cy="72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42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D9A10-5A79-4CC6-A887-63EBEE0D4706}"/>
              </a:ext>
            </a:extLst>
          </p:cNvPr>
          <p:cNvSpPr/>
          <p:nvPr/>
        </p:nvSpPr>
        <p:spPr>
          <a:xfrm>
            <a:off x="2439128" y="3816219"/>
            <a:ext cx="1119468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88A44-0AC0-45D7-B9F6-BB9DDAFEA0D4}"/>
              </a:ext>
            </a:extLst>
          </p:cNvPr>
          <p:cNvSpPr/>
          <p:nvPr/>
        </p:nvSpPr>
        <p:spPr>
          <a:xfrm>
            <a:off x="4249438" y="4413773"/>
            <a:ext cx="1412213" cy="919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0B1311-A53C-4CAB-9565-FD74CD2224F5}"/>
              </a:ext>
            </a:extLst>
          </p:cNvPr>
          <p:cNvSpPr txBox="1"/>
          <p:nvPr/>
        </p:nvSpPr>
        <p:spPr>
          <a:xfrm flipH="1">
            <a:off x="2537460" y="3933215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17,772 women interviewed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7297DE2-B812-4ACB-BBBF-AE5FD1CE3FD9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2998862" y="4413773"/>
            <a:ext cx="0" cy="258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BC54559-B850-4C95-8D16-A27CCA3DB0E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98862" y="4873410"/>
            <a:ext cx="1250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6DDFAB6-F9BB-43D5-863F-265FB50C2F27}"/>
              </a:ext>
            </a:extLst>
          </p:cNvPr>
          <p:cNvSpPr txBox="1"/>
          <p:nvPr/>
        </p:nvSpPr>
        <p:spPr>
          <a:xfrm flipH="1">
            <a:off x="2537460" y="3933215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17,772 women interviewed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BCD513-0173-4390-A89F-02DFA0FC9A45}"/>
              </a:ext>
            </a:extLst>
          </p:cNvPr>
          <p:cNvSpPr txBox="1"/>
          <p:nvPr/>
        </p:nvSpPr>
        <p:spPr>
          <a:xfrm flipH="1">
            <a:off x="4249435" y="4522334"/>
            <a:ext cx="141222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13557 women excluded: Not HH head or spouse of the HH head 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A7D7518-0BFA-44C1-9F11-C708D3888083}"/>
              </a:ext>
            </a:extLst>
          </p:cNvPr>
          <p:cNvCxnSpPr>
            <a:cxnSpLocks/>
          </p:cNvCxnSpPr>
          <p:nvPr/>
        </p:nvCxnSpPr>
        <p:spPr>
          <a:xfrm>
            <a:off x="2998862" y="6603463"/>
            <a:ext cx="125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9DCEDAD-7F2A-416B-AF1E-AF23F81AD5EE}"/>
              </a:ext>
            </a:extLst>
          </p:cNvPr>
          <p:cNvSpPr txBox="1"/>
          <p:nvPr/>
        </p:nvSpPr>
        <p:spPr>
          <a:xfrm flipH="1">
            <a:off x="4249439" y="6169954"/>
            <a:ext cx="141220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1173 women excluded, genre of the house owner missing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07D31C-B7DC-4401-8C16-671E64B1D28D}"/>
              </a:ext>
            </a:extLst>
          </p:cNvPr>
          <p:cNvSpPr/>
          <p:nvPr/>
        </p:nvSpPr>
        <p:spPr>
          <a:xfrm>
            <a:off x="4249439" y="6174114"/>
            <a:ext cx="1412206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B1A0D6-7913-4B75-9C1D-2E6222073E36}"/>
              </a:ext>
            </a:extLst>
          </p:cNvPr>
          <p:cNvSpPr/>
          <p:nvPr/>
        </p:nvSpPr>
        <p:spPr>
          <a:xfrm>
            <a:off x="2439128" y="6999601"/>
            <a:ext cx="1119468" cy="43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F8D8F79-A7F7-4E92-A60D-326C3F61ED21}"/>
              </a:ext>
            </a:extLst>
          </p:cNvPr>
          <p:cNvSpPr txBox="1"/>
          <p:nvPr/>
        </p:nvSpPr>
        <p:spPr>
          <a:xfrm flipH="1">
            <a:off x="2488294" y="7084520"/>
            <a:ext cx="102113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3042 women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2E28CEF-642D-44F8-9A01-F2E329A30D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0681" y="7215540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24C0B1E-09D9-4E3F-95D9-A8573C13840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58596" y="7194267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47268FC-CCC6-461B-8F66-AA3E9BE3C44D}"/>
              </a:ext>
            </a:extLst>
          </p:cNvPr>
          <p:cNvSpPr txBox="1"/>
          <p:nvPr/>
        </p:nvSpPr>
        <p:spPr>
          <a:xfrm flipH="1">
            <a:off x="3954088" y="7730219"/>
            <a:ext cx="776746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549 women living in households where male members own the house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47CE854-F9AF-41CB-8F47-C85967797830}"/>
              </a:ext>
            </a:extLst>
          </p:cNvPr>
          <p:cNvSpPr txBox="1"/>
          <p:nvPr/>
        </p:nvSpPr>
        <p:spPr>
          <a:xfrm flipH="1">
            <a:off x="1226264" y="7897734"/>
            <a:ext cx="910316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1683 women living in households where female members own the house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5E5B186-C639-4A5F-BB15-10FBBCB531FC}"/>
              </a:ext>
            </a:extLst>
          </p:cNvPr>
          <p:cNvCxnSpPr>
            <a:cxnSpLocks/>
          </p:cNvCxnSpPr>
          <p:nvPr/>
        </p:nvCxnSpPr>
        <p:spPr>
          <a:xfrm>
            <a:off x="3043064" y="7431481"/>
            <a:ext cx="4726" cy="3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BDB3D77-8DD5-4A4D-9A39-FC42AFBD0E7F}"/>
              </a:ext>
            </a:extLst>
          </p:cNvPr>
          <p:cNvSpPr txBox="1"/>
          <p:nvPr/>
        </p:nvSpPr>
        <p:spPr>
          <a:xfrm flipH="1">
            <a:off x="2559093" y="7741858"/>
            <a:ext cx="915243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810 women living in households where both male and female members own the house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4FC52-8CDA-4AB0-AABF-3E826943A16D}"/>
              </a:ext>
            </a:extLst>
          </p:cNvPr>
          <p:cNvSpPr/>
          <p:nvPr/>
        </p:nvSpPr>
        <p:spPr>
          <a:xfrm>
            <a:off x="2526409" y="7766366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5049AF-CD48-4323-9BB1-DDAC3532D168}"/>
              </a:ext>
            </a:extLst>
          </p:cNvPr>
          <p:cNvSpPr/>
          <p:nvPr/>
        </p:nvSpPr>
        <p:spPr>
          <a:xfrm>
            <a:off x="1185597" y="7789618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9AB328-4D6A-4193-8A4C-780A63FFAC43}"/>
              </a:ext>
            </a:extLst>
          </p:cNvPr>
          <p:cNvSpPr/>
          <p:nvPr/>
        </p:nvSpPr>
        <p:spPr>
          <a:xfrm>
            <a:off x="3848996" y="7759814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52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D9A10-5A79-4CC6-A887-63EBEE0D4706}"/>
              </a:ext>
            </a:extLst>
          </p:cNvPr>
          <p:cNvSpPr/>
          <p:nvPr/>
        </p:nvSpPr>
        <p:spPr>
          <a:xfrm>
            <a:off x="2439128" y="5523257"/>
            <a:ext cx="1119468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0B1311-A53C-4CAB-9565-FD74CD2224F5}"/>
              </a:ext>
            </a:extLst>
          </p:cNvPr>
          <p:cNvSpPr txBox="1"/>
          <p:nvPr/>
        </p:nvSpPr>
        <p:spPr>
          <a:xfrm flipH="1">
            <a:off x="2488294" y="5631807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8,897 women interviewed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7297DE2-B812-4ACB-BBBF-AE5FD1CE3FD9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2998862" y="6120811"/>
            <a:ext cx="0" cy="87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A7D7518-0BFA-44C1-9F11-C708D3888083}"/>
              </a:ext>
            </a:extLst>
          </p:cNvPr>
          <p:cNvCxnSpPr>
            <a:cxnSpLocks/>
          </p:cNvCxnSpPr>
          <p:nvPr/>
        </p:nvCxnSpPr>
        <p:spPr>
          <a:xfrm>
            <a:off x="2998862" y="6603463"/>
            <a:ext cx="125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9DCEDAD-7F2A-416B-AF1E-AF23F81AD5EE}"/>
              </a:ext>
            </a:extLst>
          </p:cNvPr>
          <p:cNvSpPr txBox="1"/>
          <p:nvPr/>
        </p:nvSpPr>
        <p:spPr>
          <a:xfrm flipH="1">
            <a:off x="4249439" y="6169954"/>
            <a:ext cx="141220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2,142 women excluded, gender of the house owner missing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07D31C-B7DC-4401-8C16-671E64B1D28D}"/>
              </a:ext>
            </a:extLst>
          </p:cNvPr>
          <p:cNvSpPr/>
          <p:nvPr/>
        </p:nvSpPr>
        <p:spPr>
          <a:xfrm>
            <a:off x="4249439" y="6127256"/>
            <a:ext cx="1412206" cy="74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B1A0D6-7913-4B75-9C1D-2E6222073E36}"/>
              </a:ext>
            </a:extLst>
          </p:cNvPr>
          <p:cNvSpPr/>
          <p:nvPr/>
        </p:nvSpPr>
        <p:spPr>
          <a:xfrm>
            <a:off x="2439128" y="6999601"/>
            <a:ext cx="1119468" cy="43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F8D8F79-A7F7-4E92-A60D-326C3F61ED21}"/>
              </a:ext>
            </a:extLst>
          </p:cNvPr>
          <p:cNvSpPr txBox="1"/>
          <p:nvPr/>
        </p:nvSpPr>
        <p:spPr>
          <a:xfrm flipH="1">
            <a:off x="2488294" y="7084520"/>
            <a:ext cx="102113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6,755 women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2E28CEF-642D-44F8-9A01-F2E329A30D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0681" y="7215540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24C0B1E-09D9-4E3F-95D9-A8573C13840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58596" y="7194267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47268FC-CCC6-461B-8F66-AA3E9BE3C44D}"/>
              </a:ext>
            </a:extLst>
          </p:cNvPr>
          <p:cNvSpPr txBox="1"/>
          <p:nvPr/>
        </p:nvSpPr>
        <p:spPr>
          <a:xfrm flipH="1">
            <a:off x="3954088" y="7730219"/>
            <a:ext cx="776746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1061 women living in households where male members own the house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47CE854-F9AF-41CB-8F47-C85967797830}"/>
              </a:ext>
            </a:extLst>
          </p:cNvPr>
          <p:cNvSpPr txBox="1"/>
          <p:nvPr/>
        </p:nvSpPr>
        <p:spPr>
          <a:xfrm flipH="1">
            <a:off x="1226264" y="7897734"/>
            <a:ext cx="910316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4127 women living in households where female members own the house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5E5B186-C639-4A5F-BB15-10FBBCB531FC}"/>
              </a:ext>
            </a:extLst>
          </p:cNvPr>
          <p:cNvCxnSpPr>
            <a:cxnSpLocks/>
          </p:cNvCxnSpPr>
          <p:nvPr/>
        </p:nvCxnSpPr>
        <p:spPr>
          <a:xfrm>
            <a:off x="3043064" y="7431481"/>
            <a:ext cx="4726" cy="3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BDB3D77-8DD5-4A4D-9A39-FC42AFBD0E7F}"/>
              </a:ext>
            </a:extLst>
          </p:cNvPr>
          <p:cNvSpPr txBox="1"/>
          <p:nvPr/>
        </p:nvSpPr>
        <p:spPr>
          <a:xfrm flipH="1">
            <a:off x="2559093" y="7741858"/>
            <a:ext cx="915243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1567 women living in households where both male and female members own the house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4FC52-8CDA-4AB0-AABF-3E826943A16D}"/>
              </a:ext>
            </a:extLst>
          </p:cNvPr>
          <p:cNvSpPr/>
          <p:nvPr/>
        </p:nvSpPr>
        <p:spPr>
          <a:xfrm>
            <a:off x="2526409" y="7766366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5049AF-CD48-4323-9BB1-DDAC3532D168}"/>
              </a:ext>
            </a:extLst>
          </p:cNvPr>
          <p:cNvSpPr/>
          <p:nvPr/>
        </p:nvSpPr>
        <p:spPr>
          <a:xfrm>
            <a:off x="1185597" y="7789618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9AB328-4D6A-4193-8A4C-780A63FFAC43}"/>
              </a:ext>
            </a:extLst>
          </p:cNvPr>
          <p:cNvSpPr/>
          <p:nvPr/>
        </p:nvSpPr>
        <p:spPr>
          <a:xfrm>
            <a:off x="3848996" y="7759814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466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</TotalTime>
  <Words>195</Words>
  <Application>Microsoft Office PowerPoint</Application>
  <PresentationFormat>Grand écran</PresentationFormat>
  <Paragraphs>28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Loia Lamarque</dc:creator>
  <cp:lastModifiedBy>Loia Lamarque</cp:lastModifiedBy>
  <cp:revision>15</cp:revision>
  <dcterms:created xsi:type="dcterms:W3CDTF">2023-01-16T19:47:19Z</dcterms:created>
  <dcterms:modified xsi:type="dcterms:W3CDTF">2023-02-15T15:35:54Z</dcterms:modified>
</cp:coreProperties>
</file>