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notesMasterIdLst>
    <p:notesMasterId r:id="rId25"/>
  </p:notesMasterIdLst>
  <p:sldIdLst>
    <p:sldId id="256" r:id="rId2"/>
    <p:sldId id="258" r:id="rId3"/>
    <p:sldId id="257" r:id="rId4"/>
    <p:sldId id="265" r:id="rId5"/>
    <p:sldId id="266" r:id="rId6"/>
    <p:sldId id="267" r:id="rId7"/>
    <p:sldId id="268" r:id="rId8"/>
    <p:sldId id="275" r:id="rId9"/>
    <p:sldId id="271" r:id="rId10"/>
    <p:sldId id="272" r:id="rId11"/>
    <p:sldId id="273" r:id="rId12"/>
    <p:sldId id="274" r:id="rId13"/>
    <p:sldId id="278" r:id="rId14"/>
    <p:sldId id="279" r:id="rId15"/>
    <p:sldId id="261" r:id="rId16"/>
    <p:sldId id="262" r:id="rId17"/>
    <p:sldId id="260" r:id="rId18"/>
    <p:sldId id="259" r:id="rId19"/>
    <p:sldId id="277" r:id="rId20"/>
    <p:sldId id="276" r:id="rId21"/>
    <p:sldId id="264" r:id="rId22"/>
    <p:sldId id="269"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172" autoAdjust="0"/>
  </p:normalViewPr>
  <p:slideViewPr>
    <p:cSldViewPr snapToGrid="0">
      <p:cViewPr varScale="1">
        <p:scale>
          <a:sx n="54" d="100"/>
          <a:sy n="54"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BC1D1-2CEA-462C-9AD5-019E7CD215D8}" type="datetimeFigureOut">
              <a:rPr lang="fr-FR" smtClean="0"/>
              <a:t>20/06/2023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F1C47-C7FA-4AF9-B97D-03A02B162AC6}" type="slidenum">
              <a:rPr lang="fr-FR" smtClean="0"/>
              <a:t>‹N°›</a:t>
            </a:fld>
            <a:endParaRPr lang="fr-FR"/>
          </a:p>
        </p:txBody>
      </p:sp>
    </p:spTree>
    <p:extLst>
      <p:ext uri="{BB962C8B-B14F-4D97-AF65-F5344CB8AC3E}">
        <p14:creationId xmlns:p14="http://schemas.microsoft.com/office/powerpoint/2010/main" val="107271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Merci de m’avoir donné la parole, monsieur le président du jury, honorables membres du jury, monsieur l’encadreur, honorables invités / assistances bonsoir. </a:t>
            </a:r>
          </a:p>
          <a:p>
            <a:r>
              <a:rPr lang="fr-FR" sz="1200" kern="1200" dirty="0" smtClean="0">
                <a:solidFill>
                  <a:schemeClr val="tx1"/>
                </a:solidFill>
                <a:effectLst/>
                <a:latin typeface="+mn-lt"/>
                <a:ea typeface="+mn-ea"/>
                <a:cs typeface="+mn-cs"/>
              </a:rPr>
              <a:t>J’ai l’honneur de vous présenter aujourd’hui ma mémoire de fin d’études pour l’obtention du diplôme d’ingéniorat intitulé « Plateforme de communication, de gestion et de partage de document dans un établissement ». Mais avant de vous la présenter, j’aimerais tout d’abord faire quelque remerciement.</a:t>
            </a: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a:t>
            </a:fld>
            <a:endParaRPr lang="fr-FR"/>
          </a:p>
        </p:txBody>
      </p:sp>
    </p:spTree>
    <p:extLst>
      <p:ext uri="{BB962C8B-B14F-4D97-AF65-F5344CB8AC3E}">
        <p14:creationId xmlns:p14="http://schemas.microsoft.com/office/powerpoint/2010/main" val="948874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Suivant</a:t>
            </a:r>
            <a:r>
              <a:rPr lang="fr-FR" baseline="0" dirty="0" smtClean="0"/>
              <a:t> ci le diagramme de cas d’utilisation de la plateforme</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10</a:t>
            </a:fld>
            <a:endParaRPr lang="fr-FR"/>
          </a:p>
        </p:txBody>
      </p:sp>
    </p:spTree>
    <p:extLst>
      <p:ext uri="{BB962C8B-B14F-4D97-AF65-F5344CB8AC3E}">
        <p14:creationId xmlns:p14="http://schemas.microsoft.com/office/powerpoint/2010/main" val="585460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le diagramme</a:t>
            </a:r>
            <a:r>
              <a:rPr lang="fr-FR" baseline="0" dirty="0" smtClean="0"/>
              <a:t> de classe utilisé.</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11</a:t>
            </a:fld>
            <a:endParaRPr lang="fr-FR"/>
          </a:p>
        </p:txBody>
      </p:sp>
    </p:spTree>
    <p:extLst>
      <p:ext uri="{BB962C8B-B14F-4D97-AF65-F5344CB8AC3E}">
        <p14:creationId xmlns:p14="http://schemas.microsoft.com/office/powerpoint/2010/main" val="355420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Et comme suit le diagramme des composants utilisés dans la plateforme.</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12</a:t>
            </a:fld>
            <a:endParaRPr lang="fr-FR"/>
          </a:p>
        </p:txBody>
      </p:sp>
    </p:spTree>
    <p:extLst>
      <p:ext uri="{BB962C8B-B14F-4D97-AF65-F5344CB8AC3E}">
        <p14:creationId xmlns:p14="http://schemas.microsoft.com/office/powerpoint/2010/main" val="352096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Entamons ensuite la partie de</a:t>
            </a:r>
            <a:r>
              <a:rPr lang="fr-FR" baseline="0" dirty="0" smtClean="0"/>
              <a:t> la réalisation du projet, Mais d’abord une question se pose : « Qu’est ce qu’une plateforme web »</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13</a:t>
            </a:fld>
            <a:endParaRPr lang="fr-FR"/>
          </a:p>
        </p:txBody>
      </p:sp>
    </p:spTree>
    <p:extLst>
      <p:ext uri="{BB962C8B-B14F-4D97-AF65-F5344CB8AC3E}">
        <p14:creationId xmlns:p14="http://schemas.microsoft.com/office/powerpoint/2010/main" val="3419136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Une plateforme web est un ensemble de technologies, de logiciels et d'infrastructures qui permettent à des utilisateurs de créer, de partager, de stocker et d'accéder à des informations et des services en ligne.</a:t>
            </a:r>
          </a:p>
          <a:p>
            <a:r>
              <a:rPr lang="fr-FR" sz="1200" kern="1200" dirty="0" smtClean="0">
                <a:solidFill>
                  <a:schemeClr val="tx1"/>
                </a:solidFill>
                <a:effectLst/>
                <a:latin typeface="+mn-lt"/>
                <a:ea typeface="+mn-ea"/>
                <a:cs typeface="+mn-cs"/>
              </a:rPr>
              <a:t>Les plateformes web sont souvent constituées d'un ensemble d'applications et de services qui sont intégrés de manière transparente pour permettre aux utilisateurs d'interagir facilement avec elles.</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Voyons désormais les technologies</a:t>
            </a:r>
            <a:r>
              <a:rPr lang="fr-FR" sz="1200" kern="1200" baseline="0" dirty="0" smtClean="0">
                <a:solidFill>
                  <a:schemeClr val="tx1"/>
                </a:solidFill>
                <a:effectLst/>
                <a:latin typeface="+mn-lt"/>
                <a:ea typeface="+mn-ea"/>
                <a:cs typeface="+mn-cs"/>
              </a:rPr>
              <a:t> utilisés pour réaliser la plateforme.</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14</a:t>
            </a:fld>
            <a:endParaRPr lang="fr-FR"/>
          </a:p>
        </p:txBody>
      </p:sp>
    </p:spTree>
    <p:extLst>
      <p:ext uri="{BB962C8B-B14F-4D97-AF65-F5344CB8AC3E}">
        <p14:creationId xmlns:p14="http://schemas.microsoft.com/office/powerpoint/2010/main" val="3349262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Tout d’abord, </a:t>
            </a:r>
            <a:r>
              <a:rPr lang="fr-FR" sz="1200" kern="1200" dirty="0" err="1" smtClean="0">
                <a:solidFill>
                  <a:schemeClr val="tx1"/>
                </a:solidFill>
                <a:effectLst/>
                <a:latin typeface="+mn-lt"/>
                <a:ea typeface="+mn-ea"/>
                <a:cs typeface="+mn-cs"/>
              </a:rPr>
              <a:t>React</a:t>
            </a:r>
            <a:r>
              <a:rPr lang="fr-FR" sz="1200" kern="1200" dirty="0" smtClean="0">
                <a:solidFill>
                  <a:schemeClr val="tx1"/>
                </a:solidFill>
                <a:effectLst/>
                <a:latin typeface="+mn-lt"/>
                <a:ea typeface="+mn-ea"/>
                <a:cs typeface="+mn-cs"/>
              </a:rPr>
              <a:t>, est une bibliothèque JavaScript utilisée pour construire des interfaces utilisateurs.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React</a:t>
            </a:r>
            <a:r>
              <a:rPr lang="fr-FR" sz="1200" kern="1200" dirty="0" smtClean="0">
                <a:solidFill>
                  <a:schemeClr val="tx1"/>
                </a:solidFill>
                <a:effectLst/>
                <a:latin typeface="+mn-lt"/>
                <a:ea typeface="+mn-ea"/>
                <a:cs typeface="+mn-cs"/>
              </a:rPr>
              <a:t> est également une application à page unique. Ainsi, au lieu d’envoyer une requête au serveur à chaque fois qu’une nouvelle page doit être rendue, le contenu de la page est chargé directement à partir des composants </a:t>
            </a:r>
            <a:r>
              <a:rPr lang="fr-FR" sz="1200" kern="1200" dirty="0" err="1" smtClean="0">
                <a:solidFill>
                  <a:schemeClr val="tx1"/>
                </a:solidFill>
                <a:effectLst/>
                <a:latin typeface="+mn-lt"/>
                <a:ea typeface="+mn-ea"/>
                <a:cs typeface="+mn-cs"/>
              </a:rPr>
              <a:t>React</a:t>
            </a:r>
            <a:r>
              <a:rPr lang="fr-FR" sz="1200" kern="1200" dirty="0" smtClean="0">
                <a:solidFill>
                  <a:schemeClr val="tx1"/>
                </a:solidFill>
                <a:effectLst/>
                <a:latin typeface="+mn-lt"/>
                <a:ea typeface="+mn-ea"/>
                <a:cs typeface="+mn-cs"/>
              </a:rPr>
              <a:t>. Cela conduit à un rendu plus rapide sans rechargement de la page.</a:t>
            </a: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15</a:t>
            </a:fld>
            <a:endParaRPr lang="fr-FR"/>
          </a:p>
        </p:txBody>
      </p:sp>
    </p:spTree>
    <p:extLst>
      <p:ext uri="{BB962C8B-B14F-4D97-AF65-F5344CB8AC3E}">
        <p14:creationId xmlns:p14="http://schemas.microsoft.com/office/powerpoint/2010/main" val="2537000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Node.js est un environnement d'exécution JavaScript asynchrone non bloquant. Un tel environnement procure au JavaScript la possibilité de s'exécuter sur le serveur afin de créer des applications back end ou 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Node.js permet de donner vie à des applications dans des environnements concurrentiels avec une forte montée en charge tout en maintenant de bonnes performances</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16</a:t>
            </a:fld>
            <a:endParaRPr lang="fr-FR"/>
          </a:p>
        </p:txBody>
      </p:sp>
    </p:spTree>
    <p:extLst>
      <p:ext uri="{BB962C8B-B14F-4D97-AF65-F5344CB8AC3E}">
        <p14:creationId xmlns:p14="http://schemas.microsoft.com/office/powerpoint/2010/main" val="79101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Express.js est un Framework web populaire pour Node.js, qui facilite le développement d'applications web et d'API. Il s'agit d'une couche d'abstraction légère construite au-dessus de Node.js, qui offre des fonctionnalités pour gérer les routes, les requêtes HTTP, les cookies, les sessions et bien plus encore.</a:t>
            </a: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17</a:t>
            </a:fld>
            <a:endParaRPr lang="fr-FR"/>
          </a:p>
        </p:txBody>
      </p:sp>
    </p:spTree>
    <p:extLst>
      <p:ext uri="{BB962C8B-B14F-4D97-AF65-F5344CB8AC3E}">
        <p14:creationId xmlns:p14="http://schemas.microsoft.com/office/powerpoint/2010/main" val="7696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MongoDB</a:t>
            </a:r>
            <a:r>
              <a:rPr lang="fr-FR" sz="1200" kern="1200" dirty="0" smtClean="0">
                <a:solidFill>
                  <a:schemeClr val="tx1"/>
                </a:solidFill>
                <a:effectLst/>
                <a:latin typeface="+mn-lt"/>
                <a:ea typeface="+mn-ea"/>
                <a:cs typeface="+mn-cs"/>
              </a:rPr>
              <a:t> est un système de gestion de base de données (SGBD) orienté documents, appartenant à la catégorie des bases de données </a:t>
            </a:r>
            <a:r>
              <a:rPr lang="fr-FR" sz="1200" kern="1200" dirty="0" err="1" smtClean="0">
                <a:solidFill>
                  <a:schemeClr val="tx1"/>
                </a:solidFill>
                <a:effectLst/>
                <a:latin typeface="+mn-lt"/>
                <a:ea typeface="+mn-ea"/>
                <a:cs typeface="+mn-cs"/>
              </a:rPr>
              <a:t>NoSQL</a:t>
            </a:r>
            <a:r>
              <a:rPr lang="fr-FR" sz="1200" kern="1200" dirty="0" smtClean="0">
                <a:solidFill>
                  <a:schemeClr val="tx1"/>
                </a:solidFill>
                <a:effectLst/>
                <a:latin typeface="+mn-lt"/>
                <a:ea typeface="+mn-ea"/>
                <a:cs typeface="+mn-cs"/>
              </a:rPr>
              <a:t> (Not </a:t>
            </a:r>
            <a:r>
              <a:rPr lang="fr-FR" sz="1200" kern="1200" dirty="0" err="1" smtClean="0">
                <a:solidFill>
                  <a:schemeClr val="tx1"/>
                </a:solidFill>
                <a:effectLst/>
                <a:latin typeface="+mn-lt"/>
                <a:ea typeface="+mn-ea"/>
                <a:cs typeface="+mn-cs"/>
              </a:rPr>
              <a:t>Only</a:t>
            </a:r>
            <a:r>
              <a:rPr lang="fr-FR" sz="1200" kern="1200" dirty="0" smtClean="0">
                <a:solidFill>
                  <a:schemeClr val="tx1"/>
                </a:solidFill>
                <a:effectLst/>
                <a:latin typeface="+mn-lt"/>
                <a:ea typeface="+mn-ea"/>
                <a:cs typeface="+mn-cs"/>
              </a:rPr>
              <a:t> SQL). Il a été conçu pour stocker et traiter de grandes quantités de données, avec une flexibilité et une évolutivité élevée.</a:t>
            </a: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18</a:t>
            </a:fld>
            <a:endParaRPr lang="fr-FR"/>
          </a:p>
        </p:txBody>
      </p:sp>
    </p:spTree>
    <p:extLst>
      <p:ext uri="{BB962C8B-B14F-4D97-AF65-F5344CB8AC3E}">
        <p14:creationId xmlns:p14="http://schemas.microsoft.com/office/powerpoint/2010/main" val="11633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Il s'agit d'un logiciel utilisé pour créer, gérer et organiser le contenu d'un site web de manière conviviale, sans avoir besoin de compétences techniques avancées en programmation. </a:t>
            </a:r>
          </a:p>
          <a:p>
            <a:r>
              <a:rPr lang="fr-FR" sz="1200" kern="1200" dirty="0" smtClean="0">
                <a:solidFill>
                  <a:schemeClr val="tx1"/>
                </a:solidFill>
                <a:effectLst/>
                <a:latin typeface="+mn-lt"/>
                <a:ea typeface="+mn-ea"/>
                <a:cs typeface="+mn-cs"/>
              </a:rPr>
              <a:t>Dans notre plateforme, nous avons utilisé le</a:t>
            </a:r>
            <a:r>
              <a:rPr lang="fr-FR" sz="1200" kern="1200" baseline="0" dirty="0" smtClean="0">
                <a:solidFill>
                  <a:schemeClr val="tx1"/>
                </a:solidFill>
                <a:effectLst/>
                <a:latin typeface="+mn-lt"/>
                <a:ea typeface="+mn-ea"/>
                <a:cs typeface="+mn-cs"/>
              </a:rPr>
              <a:t> CMS </a:t>
            </a:r>
            <a:r>
              <a:rPr lang="fr-FR" sz="1200" kern="1200" baseline="0" dirty="0" err="1" smtClean="0">
                <a:solidFill>
                  <a:schemeClr val="tx1"/>
                </a:solidFill>
                <a:effectLst/>
                <a:latin typeface="+mn-lt"/>
                <a:ea typeface="+mn-ea"/>
                <a:cs typeface="+mn-cs"/>
              </a:rPr>
              <a:t>strapi</a:t>
            </a:r>
            <a:r>
              <a:rPr lang="fr-FR" sz="1200" kern="1200" baseline="0" dirty="0" smtClean="0">
                <a:solidFill>
                  <a:schemeClr val="tx1"/>
                </a:solidFill>
                <a:effectLst/>
                <a:latin typeface="+mn-lt"/>
                <a:ea typeface="+mn-ea"/>
                <a:cs typeface="+mn-cs"/>
              </a:rPr>
              <a:t> qui est un CMS basé sur le langage de programmation </a:t>
            </a:r>
            <a:r>
              <a:rPr lang="fr-FR" sz="1200" kern="1200" baseline="0" dirty="0" err="1" smtClean="0">
                <a:solidFill>
                  <a:schemeClr val="tx1"/>
                </a:solidFill>
                <a:effectLst/>
                <a:latin typeface="+mn-lt"/>
                <a:ea typeface="+mn-ea"/>
                <a:cs typeface="+mn-cs"/>
              </a:rPr>
              <a:t>Javascript</a:t>
            </a:r>
            <a:r>
              <a:rPr lang="fr-FR" sz="1200" kern="1200" baseline="0" dirty="0" smtClean="0">
                <a:solidFill>
                  <a:schemeClr val="tx1"/>
                </a:solidFill>
                <a:effectLst/>
                <a:latin typeface="+mn-lt"/>
                <a:ea typeface="+mn-ea"/>
                <a:cs typeface="+mn-cs"/>
              </a:rPr>
              <a:t>. Ainsi, les développeurs peuvent </a:t>
            </a:r>
            <a:r>
              <a:rPr lang="fr-FR" sz="1200" b="0" i="0" kern="1200" dirty="0" smtClean="0">
                <a:solidFill>
                  <a:schemeClr val="tx1"/>
                </a:solidFill>
                <a:effectLst/>
                <a:latin typeface="+mn-lt"/>
                <a:ea typeface="+mn-ea"/>
                <a:cs typeface="+mn-cs"/>
              </a:rPr>
              <a:t>utiliser facilement n’importe quel </a:t>
            </a:r>
            <a:r>
              <a:rPr lang="fr-FR" sz="1200" b="0" i="0" kern="1200" dirty="0" err="1" smtClean="0">
                <a:solidFill>
                  <a:schemeClr val="tx1"/>
                </a:solidFill>
                <a:effectLst/>
                <a:latin typeface="+mn-lt"/>
                <a:ea typeface="+mn-ea"/>
                <a:cs typeface="+mn-cs"/>
              </a:rPr>
              <a:t>framework</a:t>
            </a:r>
            <a:r>
              <a:rPr lang="fr-FR" sz="1200" b="0" i="0" kern="1200" dirty="0" smtClean="0">
                <a:solidFill>
                  <a:schemeClr val="tx1"/>
                </a:solidFill>
                <a:effectLst/>
                <a:latin typeface="+mn-lt"/>
                <a:ea typeface="+mn-ea"/>
                <a:cs typeface="+mn-cs"/>
              </a:rPr>
              <a:t> front-end JavaScript tels que </a:t>
            </a:r>
            <a:r>
              <a:rPr lang="fr-FR" sz="1200" b="0" i="1" kern="1200" dirty="0" err="1" smtClean="0">
                <a:solidFill>
                  <a:schemeClr val="tx1"/>
                </a:solidFill>
                <a:effectLst/>
                <a:latin typeface="+mn-lt"/>
                <a:ea typeface="+mn-ea"/>
                <a:cs typeface="+mn-cs"/>
              </a:rPr>
              <a:t>React</a:t>
            </a:r>
            <a:r>
              <a:rPr lang="fr-FR" sz="1200" b="0" i="0"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VueJs</a:t>
            </a:r>
            <a:r>
              <a:rPr lang="fr-FR" sz="1200" b="0" i="0" kern="1200" dirty="0" smtClean="0">
                <a:solidFill>
                  <a:schemeClr val="tx1"/>
                </a:solidFill>
                <a:effectLst/>
                <a:latin typeface="+mn-lt"/>
                <a:ea typeface="+mn-ea"/>
                <a:cs typeface="+mn-cs"/>
              </a:rPr>
              <a:t>, </a:t>
            </a:r>
            <a:r>
              <a:rPr lang="fr-FR" sz="1200" b="0" i="1" kern="1200" dirty="0" err="1" smtClean="0">
                <a:solidFill>
                  <a:schemeClr val="tx1"/>
                </a:solidFill>
                <a:effectLst/>
                <a:latin typeface="+mn-lt"/>
                <a:ea typeface="+mn-ea"/>
                <a:cs typeface="+mn-cs"/>
              </a:rPr>
              <a:t>Angular</a:t>
            </a:r>
            <a:r>
              <a:rPr lang="fr-FR" sz="1200" b="0" i="0" kern="1200" dirty="0" smtClean="0">
                <a:solidFill>
                  <a:schemeClr val="tx1"/>
                </a:solidFill>
                <a:effectLst/>
                <a:latin typeface="+mn-lt"/>
                <a:ea typeface="+mn-ea"/>
                <a:cs typeface="+mn-cs"/>
              </a:rPr>
              <a:t> et bien d’autres encore avec </a:t>
            </a:r>
            <a:r>
              <a:rPr lang="fr-FR" sz="1200" b="0" i="0" kern="1200" dirty="0" err="1" smtClean="0">
                <a:solidFill>
                  <a:schemeClr val="tx1"/>
                </a:solidFill>
                <a:effectLst/>
                <a:latin typeface="+mn-lt"/>
                <a:ea typeface="+mn-ea"/>
                <a:cs typeface="+mn-cs"/>
              </a:rPr>
              <a:t>Strapi</a:t>
            </a:r>
            <a:r>
              <a:rPr lang="fr-FR" sz="1200" b="0" i="0" kern="1200" dirty="0" smtClean="0">
                <a:solidFill>
                  <a:schemeClr val="tx1"/>
                </a:solidFill>
                <a:effectLst/>
                <a:latin typeface="+mn-lt"/>
                <a:ea typeface="+mn-ea"/>
                <a:cs typeface="+mn-cs"/>
              </a:rPr>
              <a:t>.</a:t>
            </a:r>
          </a:p>
          <a:p>
            <a:r>
              <a:rPr lang="fr-FR" sz="1200" b="0" i="0" kern="1200" dirty="0" smtClean="0">
                <a:solidFill>
                  <a:schemeClr val="tx1"/>
                </a:solidFill>
                <a:effectLst/>
                <a:latin typeface="+mn-lt"/>
                <a:ea typeface="+mn-ea"/>
                <a:cs typeface="+mn-cs"/>
              </a:rPr>
              <a:t>Ensuite, c’est un CMS open source, le code du CMS est disponible gratuitement et peut être consulté, modifié et amélioré par la communauté des développeurs</a:t>
            </a:r>
          </a:p>
          <a:p>
            <a:r>
              <a:rPr lang="fr-FR" sz="1200" b="0" i="0" kern="1200" dirty="0" smtClean="0">
                <a:solidFill>
                  <a:schemeClr val="tx1"/>
                </a:solidFill>
                <a:effectLst/>
                <a:latin typeface="+mn-lt"/>
                <a:ea typeface="+mn-ea"/>
                <a:cs typeface="+mn-cs"/>
              </a:rPr>
              <a:t>Enfin,</a:t>
            </a:r>
            <a:r>
              <a:rPr lang="fr-FR" sz="1200" b="0" i="0" kern="1200" baseline="0" dirty="0" smtClean="0">
                <a:solidFill>
                  <a:schemeClr val="tx1"/>
                </a:solidFill>
                <a:effectLst/>
                <a:latin typeface="+mn-lt"/>
                <a:ea typeface="+mn-ea"/>
                <a:cs typeface="+mn-cs"/>
              </a:rPr>
              <a:t> c’est un CMS </a:t>
            </a:r>
            <a:r>
              <a:rPr lang="fr-FR" sz="1200" b="0" i="0" kern="1200" baseline="0" dirty="0" err="1" smtClean="0">
                <a:solidFill>
                  <a:schemeClr val="tx1"/>
                </a:solidFill>
                <a:effectLst/>
                <a:latin typeface="+mn-lt"/>
                <a:ea typeface="+mn-ea"/>
                <a:cs typeface="+mn-cs"/>
              </a:rPr>
              <a:t>headless</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ce qui signifie qu'il se concentre uniquement sur la gestion des données et fournit une API pour les récupérer. Cela vous donne la liberté de créer votre interface utilisateur avec la technologie de votre choix.</a:t>
            </a:r>
          </a:p>
          <a:p>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19</a:t>
            </a:fld>
            <a:endParaRPr lang="fr-FR"/>
          </a:p>
        </p:txBody>
      </p:sp>
    </p:spTree>
    <p:extLst>
      <p:ext uri="{BB962C8B-B14F-4D97-AF65-F5344CB8AC3E}">
        <p14:creationId xmlns:p14="http://schemas.microsoft.com/office/powerpoint/2010/main" val="120316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Je remercie tout d’abord le Tout puissant qui, par sa grâce m’a donné la santé, la force et le courage qui m’a  permis d’arriver au bout de mes efforts.</a:t>
            </a:r>
          </a:p>
          <a:p>
            <a:r>
              <a:rPr lang="fr-FR" sz="1200" kern="1200" dirty="0" smtClean="0">
                <a:solidFill>
                  <a:schemeClr val="tx1"/>
                </a:solidFill>
                <a:effectLst/>
                <a:latin typeface="+mn-lt"/>
                <a:ea typeface="+mn-ea"/>
                <a:cs typeface="+mn-cs"/>
              </a:rPr>
              <a:t>Je remercie également, </a:t>
            </a:r>
            <a:r>
              <a:rPr lang="fr-FR" sz="1200" b="1" kern="1200" dirty="0" smtClean="0">
                <a:solidFill>
                  <a:schemeClr val="tx1"/>
                </a:solidFill>
                <a:effectLst/>
                <a:latin typeface="+mn-lt"/>
                <a:ea typeface="+mn-ea"/>
                <a:cs typeface="+mn-cs"/>
              </a:rPr>
              <a:t>Madame Henriette Marie RASOANOMENJANAHARY</a:t>
            </a:r>
            <a:r>
              <a:rPr lang="fr-FR" sz="1200" kern="1200" dirty="0" smtClean="0">
                <a:solidFill>
                  <a:schemeClr val="tx1"/>
                </a:solidFill>
                <a:effectLst/>
                <a:latin typeface="+mn-lt"/>
                <a:ea typeface="+mn-ea"/>
                <a:cs typeface="+mn-cs"/>
              </a:rPr>
              <a:t>, Directeur Général de l’Espace Universitaire Régional de l’Océan Indien, de m’avoir permis de poursuivre mes études supérieures dans son honorable établissement.</a:t>
            </a:r>
          </a:p>
          <a:p>
            <a:r>
              <a:rPr lang="fr-FR" sz="1200" kern="1200" dirty="0" smtClean="0">
                <a:solidFill>
                  <a:schemeClr val="tx1"/>
                </a:solidFill>
                <a:effectLst/>
                <a:latin typeface="+mn-lt"/>
                <a:ea typeface="+mn-ea"/>
                <a:cs typeface="+mn-cs"/>
              </a:rPr>
              <a:t>Je remercie </a:t>
            </a:r>
            <a:r>
              <a:rPr lang="fr-FR" sz="1200" b="1" kern="1200" dirty="0" smtClean="0">
                <a:solidFill>
                  <a:schemeClr val="tx1"/>
                </a:solidFill>
                <a:effectLst/>
                <a:latin typeface="+mn-lt"/>
                <a:ea typeface="+mn-ea"/>
                <a:cs typeface="+mn-cs"/>
              </a:rPr>
              <a:t>Monsieur RANDRIAMIHAJARISON M. Jimmy</a:t>
            </a:r>
            <a:r>
              <a:rPr lang="fr-FR" sz="1200" kern="1200" dirty="0" smtClean="0">
                <a:solidFill>
                  <a:schemeClr val="tx1"/>
                </a:solidFill>
                <a:effectLst/>
                <a:latin typeface="+mn-lt"/>
                <a:ea typeface="+mn-ea"/>
                <a:cs typeface="+mn-cs"/>
              </a:rPr>
              <a:t>, ce travail ne serait pas aussi riche et n’aurait pas pu voir le jour sans l’aide et la qualité de son encadrement exceptionnel, pour sa patience et sa disponibilité durant la préparation de ce mémoire.</a:t>
            </a:r>
          </a:p>
          <a:p>
            <a:r>
              <a:rPr lang="fr-FR" sz="1200" kern="1200" dirty="0" smtClean="0">
                <a:solidFill>
                  <a:schemeClr val="tx1"/>
                </a:solidFill>
                <a:effectLst/>
                <a:latin typeface="+mn-lt"/>
                <a:ea typeface="+mn-ea"/>
                <a:cs typeface="+mn-cs"/>
              </a:rPr>
              <a:t>Je remercie également </a:t>
            </a:r>
            <a:r>
              <a:rPr lang="fr-FR" sz="1200" b="1" kern="1200" dirty="0" smtClean="0">
                <a:solidFill>
                  <a:schemeClr val="tx1"/>
                </a:solidFill>
                <a:effectLst/>
                <a:latin typeface="+mn-lt"/>
                <a:ea typeface="+mn-ea"/>
                <a:cs typeface="+mn-cs"/>
              </a:rPr>
              <a:t>tout le comité éducatif et les professeurs de l’EUROI</a:t>
            </a:r>
            <a:r>
              <a:rPr lang="fr-FR" sz="1200" kern="1200" dirty="0" smtClean="0">
                <a:solidFill>
                  <a:schemeClr val="tx1"/>
                </a:solidFill>
                <a:effectLst/>
                <a:latin typeface="+mn-lt"/>
                <a:ea typeface="+mn-ea"/>
                <a:cs typeface="+mn-cs"/>
              </a:rPr>
              <a:t>, pour leur générosité et la qualité de l’enseignement qu’ils m’ont prodigué au cours de ces cinq années passées dans cet établissement.</a:t>
            </a:r>
          </a:p>
          <a:p>
            <a:r>
              <a:rPr lang="fr-FR" sz="1200" kern="1200" dirty="0" smtClean="0">
                <a:solidFill>
                  <a:schemeClr val="tx1"/>
                </a:solidFill>
                <a:effectLst/>
                <a:latin typeface="+mn-lt"/>
                <a:ea typeface="+mn-ea"/>
                <a:cs typeface="+mn-cs"/>
              </a:rPr>
              <a:t>Un grand merci qui s’adresse à toute ma famille et particulièrement à mes chers parents qui m’ont soutenu moralement, physiquement surtout financièrement durant ma formation entière jusqu’à la réalisation de ce mémoire de fin d’études.</a:t>
            </a:r>
            <a:endParaRPr lang="fr-FR" dirty="0" smtClean="0">
              <a:effectLst/>
            </a:endParaRPr>
          </a:p>
          <a:p>
            <a:r>
              <a:rPr lang="fr-FR" sz="1200" kern="1200" dirty="0" smtClean="0">
                <a:solidFill>
                  <a:schemeClr val="tx1"/>
                </a:solidFill>
                <a:effectLst/>
                <a:latin typeface="+mn-lt"/>
                <a:ea typeface="+mn-ea"/>
                <a:cs typeface="+mn-cs"/>
              </a:rPr>
              <a:t>De même, un grand merci à toutes les personnes qui ont contribuées, de loin ou de près, à l’achèvement de ce travail.</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2</a:t>
            </a:fld>
            <a:endParaRPr lang="fr-FR"/>
          </a:p>
        </p:txBody>
      </p:sp>
    </p:spTree>
    <p:extLst>
      <p:ext uri="{BB962C8B-B14F-4D97-AF65-F5344CB8AC3E}">
        <p14:creationId xmlns:p14="http://schemas.microsoft.com/office/powerpoint/2010/main" val="1480988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D’après les résultats obtenus, nous</a:t>
            </a:r>
            <a:r>
              <a:rPr lang="fr-FR" sz="1200" kern="1200" baseline="0" dirty="0" smtClean="0">
                <a:solidFill>
                  <a:schemeClr val="tx1"/>
                </a:solidFill>
                <a:effectLst/>
                <a:latin typeface="+mn-lt"/>
                <a:ea typeface="+mn-ea"/>
                <a:cs typeface="+mn-cs"/>
              </a:rPr>
              <a:t> avons constaté quelques recommandations à souligner.</a:t>
            </a:r>
            <a:endParaRPr lang="fr-FR" sz="1200" kern="1200" dirty="0" smtClean="0">
              <a:solidFill>
                <a:schemeClr val="tx1"/>
              </a:solidFill>
              <a:effectLst/>
              <a:latin typeface="+mn-lt"/>
              <a:ea typeface="+mn-ea"/>
              <a:cs typeface="+mn-cs"/>
            </a:endParaRP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On pourrait s’assurer que l'interface utilisateur de l'application est conviviale, intuitive et attrayante.</a:t>
            </a:r>
          </a:p>
          <a:p>
            <a:r>
              <a:rPr lang="fr-FR" sz="1200" kern="1200" dirty="0" smtClean="0">
                <a:solidFill>
                  <a:schemeClr val="tx1"/>
                </a:solidFill>
                <a:effectLst/>
                <a:latin typeface="+mn-lt"/>
                <a:ea typeface="+mn-ea"/>
                <a:cs typeface="+mn-cs"/>
              </a:rPr>
              <a:t>Les données sont précieuses et doivent être protégées contre les accès non autorisés.</a:t>
            </a:r>
          </a:p>
          <a:p>
            <a:r>
              <a:rPr lang="fr-FR" sz="1200" kern="1200" dirty="0" smtClean="0">
                <a:solidFill>
                  <a:schemeClr val="tx1"/>
                </a:solidFill>
                <a:effectLst/>
                <a:latin typeface="+mn-lt"/>
                <a:ea typeface="+mn-ea"/>
                <a:cs typeface="+mn-cs"/>
              </a:rPr>
              <a:t>Une telle application doit être rapide et réactive, surtout lorsque des volumes importants de données sont traités.</a:t>
            </a:r>
          </a:p>
          <a:p>
            <a:r>
              <a:rPr lang="fr-FR" sz="1200" kern="1200" dirty="0" smtClean="0">
                <a:solidFill>
                  <a:schemeClr val="tx1"/>
                </a:solidFill>
                <a:effectLst/>
                <a:latin typeface="+mn-lt"/>
                <a:ea typeface="+mn-ea"/>
                <a:cs typeface="+mn-cs"/>
              </a:rPr>
              <a:t>Les utilisateurs peuvent bénéficier de fonctionnalités d'analyse et de visualisation intégrées pour mieux comprendre et interpréter leurs données.</a:t>
            </a:r>
          </a:p>
          <a:p>
            <a:r>
              <a:rPr lang="fr-FR" sz="1200" kern="1200" dirty="0" smtClean="0">
                <a:solidFill>
                  <a:schemeClr val="tx1"/>
                </a:solidFill>
                <a:effectLst/>
                <a:latin typeface="+mn-lt"/>
                <a:ea typeface="+mn-ea"/>
                <a:cs typeface="+mn-cs"/>
              </a:rPr>
              <a:t>Une documentation détaillée est essentielle pour aider les utilisateurs à comprendre le fonctionnement de l'application et à tirer le meilleur parti de ses fonctionnalités. </a:t>
            </a:r>
          </a:p>
          <a:p>
            <a:r>
              <a:rPr lang="fr-FR" sz="1200" kern="1200" dirty="0" smtClean="0">
                <a:solidFill>
                  <a:schemeClr val="tx1"/>
                </a:solidFill>
                <a:effectLst/>
                <a:latin typeface="+mn-lt"/>
                <a:ea typeface="+mn-ea"/>
                <a:cs typeface="+mn-cs"/>
              </a:rPr>
              <a:t>On doit s’assurer que l’application soit mise à jour avec la dernière technologie en vogue et aussi des informations à jour.</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21</a:t>
            </a:fld>
            <a:endParaRPr lang="fr-FR"/>
          </a:p>
        </p:txBody>
      </p:sp>
    </p:spTree>
    <p:extLst>
      <p:ext uri="{BB962C8B-B14F-4D97-AF65-F5344CB8AC3E}">
        <p14:creationId xmlns:p14="http://schemas.microsoft.com/office/powerpoint/2010/main" val="1321666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 guise de conclusion, la</a:t>
            </a:r>
            <a:r>
              <a:rPr lang="fr-FR" sz="1200" kern="1200" baseline="0" dirty="0" smtClean="0">
                <a:solidFill>
                  <a:schemeClr val="tx1"/>
                </a:solidFill>
                <a:effectLst/>
                <a:latin typeface="+mn-lt"/>
                <a:ea typeface="+mn-ea"/>
                <a:cs typeface="+mn-cs"/>
              </a:rPr>
              <a:t> présentation nous dévoile qu’il est </a:t>
            </a:r>
            <a:r>
              <a:rPr lang="fr-FR" sz="1200" kern="1200" dirty="0" smtClean="0">
                <a:solidFill>
                  <a:schemeClr val="tx1"/>
                </a:solidFill>
                <a:effectLst/>
                <a:latin typeface="+mn-lt"/>
                <a:ea typeface="+mn-ea"/>
                <a:cs typeface="+mn-cs"/>
              </a:rPr>
              <a:t>essentiel de disposer d'une application de communication et de gestion de données efficace pour extraire, organiser, analyser et exploiter ces précieuses ressources informationnelles. L’utilisation du </a:t>
            </a:r>
            <a:r>
              <a:rPr lang="fr-FR" sz="1200" kern="1200" dirty="0" err="1" smtClean="0">
                <a:solidFill>
                  <a:schemeClr val="tx1"/>
                </a:solidFill>
                <a:effectLst/>
                <a:latin typeface="+mn-lt"/>
                <a:ea typeface="+mn-ea"/>
                <a:cs typeface="+mn-cs"/>
              </a:rPr>
              <a:t>stack</a:t>
            </a:r>
            <a:r>
              <a:rPr lang="fr-FR" sz="1200" kern="1200" dirty="0" smtClean="0">
                <a:solidFill>
                  <a:schemeClr val="tx1"/>
                </a:solidFill>
                <a:effectLst/>
                <a:latin typeface="+mn-lt"/>
                <a:ea typeface="+mn-ea"/>
                <a:cs typeface="+mn-cs"/>
              </a:rPr>
              <a:t> MERN</a:t>
            </a:r>
            <a:r>
              <a:rPr lang="fr-FR" sz="1200" kern="1200" baseline="0" dirty="0" smtClean="0">
                <a:solidFill>
                  <a:schemeClr val="tx1"/>
                </a:solidFill>
                <a:effectLst/>
                <a:latin typeface="+mn-lt"/>
                <a:ea typeface="+mn-ea"/>
                <a:cs typeface="+mn-cs"/>
              </a:rPr>
              <a:t> correspond parfaitement aux besoin pour la réalisation du projet. </a:t>
            </a:r>
            <a:r>
              <a:rPr lang="fr-FR" sz="1200" kern="1200" baseline="0" dirty="0" err="1" smtClean="0">
                <a:solidFill>
                  <a:schemeClr val="tx1"/>
                </a:solidFill>
                <a:effectLst/>
                <a:latin typeface="+mn-lt"/>
                <a:ea typeface="+mn-ea"/>
                <a:cs typeface="+mn-cs"/>
              </a:rPr>
              <a:t>Strapi</a:t>
            </a:r>
            <a:r>
              <a:rPr lang="fr-FR" sz="1200" kern="1200" baseline="0" dirty="0" smtClean="0">
                <a:solidFill>
                  <a:schemeClr val="tx1"/>
                </a:solidFill>
                <a:effectLst/>
                <a:latin typeface="+mn-lt"/>
                <a:ea typeface="+mn-ea"/>
                <a:cs typeface="+mn-cs"/>
              </a:rPr>
              <a:t> nous permet également de mettre à jour des donnés statiques sans l’aide des développeurs.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En gardant ces aspects à l'esprit, les développeurs peuvent créer une application qui répond efficacement aux besoins des utilisateurs, facilite la gestion des données et contribue à la prise de décisions éclairées dans les domaines où la gestion de données est cruciale.</a:t>
            </a:r>
            <a:endParaRPr lang="fr-FR"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22</a:t>
            </a:fld>
            <a:endParaRPr lang="fr-FR"/>
          </a:p>
        </p:txBody>
      </p:sp>
    </p:spTree>
    <p:extLst>
      <p:ext uri="{BB962C8B-B14F-4D97-AF65-F5344CB8AC3E}">
        <p14:creationId xmlns:p14="http://schemas.microsoft.com/office/powerpoint/2010/main" val="192478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Ainsi s’achève la</a:t>
            </a:r>
            <a:r>
              <a:rPr lang="fr-FR" baseline="0" dirty="0" smtClean="0"/>
              <a:t> présentation, merci de votre aimable attention</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23</a:t>
            </a:fld>
            <a:endParaRPr lang="fr-FR"/>
          </a:p>
        </p:txBody>
      </p:sp>
    </p:spTree>
    <p:extLst>
      <p:ext uri="{BB962C8B-B14F-4D97-AF65-F5344CB8AC3E}">
        <p14:creationId xmlns:p14="http://schemas.microsoft.com/office/powerpoint/2010/main" val="2793320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Passons maintenant au vif du sujet, ce présent mémoire se divise en cinq grandes parties. Tout d’abord il y aura une introduction </a:t>
            </a:r>
            <a:r>
              <a:rPr lang="fr-FR" sz="1200" kern="1200" dirty="0" smtClean="0">
                <a:solidFill>
                  <a:schemeClr val="tx1"/>
                </a:solidFill>
                <a:effectLst/>
                <a:latin typeface="+mn-lt"/>
                <a:ea typeface="+mn-ea"/>
                <a:cs typeface="+mn-cs"/>
              </a:rPr>
              <a:t>générale ainsi que l’objectif principal</a:t>
            </a:r>
            <a:r>
              <a:rPr lang="fr-FR" sz="1200" kern="1200" baseline="0" dirty="0" smtClean="0">
                <a:solidFill>
                  <a:schemeClr val="tx1"/>
                </a:solidFill>
                <a:effectLst/>
                <a:latin typeface="+mn-lt"/>
                <a:ea typeface="+mn-ea"/>
                <a:cs typeface="+mn-cs"/>
              </a:rPr>
              <a:t> du thème</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Ensuite, une brève présentation du thème ainsi qu’une étude théorique sera dévoilé. Suivi, de la partie conception pratique et réalisation du projet. Avant dernière partie, les résultats et bilan de recommandation seront illustrés et clôturé par une conclusion générale.</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3</a:t>
            </a:fld>
            <a:endParaRPr lang="fr-FR"/>
          </a:p>
        </p:txBody>
      </p:sp>
    </p:spTree>
    <p:extLst>
      <p:ext uri="{BB962C8B-B14F-4D97-AF65-F5344CB8AC3E}">
        <p14:creationId xmlns:p14="http://schemas.microsoft.com/office/powerpoint/2010/main" val="203118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Dans le monde de l'éducation, où l'organisation et la gestion des données jouent un rôle crucial, il est essentiel d'adopter des outils modernes et efficaces pour assurer le bon fonctionnement d'un établissement scolaire.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Alors </a:t>
            </a:r>
            <a:r>
              <a:rPr lang="fr-FR" sz="1200" kern="1200" dirty="0" smtClean="0">
                <a:solidFill>
                  <a:schemeClr val="tx1"/>
                </a:solidFill>
                <a:effectLst/>
                <a:latin typeface="+mn-lt"/>
                <a:ea typeface="+mn-ea"/>
                <a:cs typeface="+mn-cs"/>
              </a:rPr>
              <a:t>que les piles de papier et les classeurs encombrants étaient autrefois la norme, nous assistons à une transition vers un monde où l'information est stockée, partagée et gérée de manière électronique.</a:t>
            </a:r>
            <a:endParaRPr lang="fr-FR" dirty="0" smtClean="0">
              <a:effectLst/>
            </a:endParaRPr>
          </a:p>
          <a:p>
            <a:r>
              <a:rPr lang="fr-FR" sz="1200" kern="1200" dirty="0" smtClean="0">
                <a:solidFill>
                  <a:schemeClr val="tx1"/>
                </a:solidFill>
                <a:effectLst/>
                <a:latin typeface="+mn-lt"/>
                <a:ea typeface="+mn-ea"/>
                <a:cs typeface="+mn-cs"/>
              </a:rPr>
              <a:t>L’utilisation des documents physiques </a:t>
            </a:r>
            <a:r>
              <a:rPr lang="fr-FR" sz="1200" kern="1200" dirty="0" smtClean="0">
                <a:solidFill>
                  <a:schemeClr val="tx1"/>
                </a:solidFill>
                <a:effectLst/>
                <a:latin typeface="+mn-lt"/>
                <a:ea typeface="+mn-ea"/>
                <a:cs typeface="+mn-cs"/>
              </a:rPr>
              <a:t>comporte</a:t>
            </a:r>
            <a:r>
              <a:rPr lang="fr-FR" sz="1200" kern="1200" baseline="0" dirty="0" smtClean="0">
                <a:solidFill>
                  <a:schemeClr val="tx1"/>
                </a:solidFill>
                <a:effectLst/>
                <a:latin typeface="+mn-lt"/>
                <a:ea typeface="+mn-ea"/>
                <a:cs typeface="+mn-cs"/>
              </a:rPr>
              <a:t> beaucoup d’inconvénients : </a:t>
            </a:r>
          </a:p>
          <a:p>
            <a:r>
              <a:rPr lang="fr-FR" sz="1200" kern="1200" baseline="0" dirty="0" smtClean="0">
                <a:solidFill>
                  <a:schemeClr val="tx1"/>
                </a:solidFill>
                <a:effectLst/>
                <a:latin typeface="+mn-lt"/>
                <a:ea typeface="+mn-ea"/>
                <a:cs typeface="+mn-cs"/>
              </a:rPr>
              <a:t>il prenne </a:t>
            </a:r>
            <a:r>
              <a:rPr lang="fr-FR" sz="1200" kern="1200" dirty="0" smtClean="0">
                <a:solidFill>
                  <a:schemeClr val="tx1"/>
                </a:solidFill>
                <a:effectLst/>
                <a:latin typeface="+mn-lt"/>
                <a:ea typeface="+mn-ea"/>
                <a:cs typeface="+mn-cs"/>
              </a:rPr>
              <a:t>beaucoup </a:t>
            </a:r>
            <a:r>
              <a:rPr lang="fr-FR" sz="1200" kern="1200" dirty="0" smtClean="0">
                <a:solidFill>
                  <a:schemeClr val="tx1"/>
                </a:solidFill>
                <a:effectLst/>
                <a:latin typeface="+mn-lt"/>
                <a:ea typeface="+mn-ea"/>
                <a:cs typeface="+mn-cs"/>
              </a:rPr>
              <a:t>de temps et </a:t>
            </a:r>
            <a:r>
              <a:rPr lang="fr-FR" sz="1200" kern="1200" dirty="0" smtClean="0">
                <a:solidFill>
                  <a:schemeClr val="tx1"/>
                </a:solidFill>
                <a:effectLst/>
                <a:latin typeface="+mn-lt"/>
                <a:ea typeface="+mn-ea"/>
                <a:cs typeface="+mn-cs"/>
              </a:rPr>
              <a:t>entraîne </a:t>
            </a:r>
            <a:r>
              <a:rPr lang="fr-FR" sz="1200" kern="1200" dirty="0" smtClean="0">
                <a:solidFill>
                  <a:schemeClr val="tx1"/>
                </a:solidFill>
                <a:effectLst/>
                <a:latin typeface="+mn-lt"/>
                <a:ea typeface="+mn-ea"/>
                <a:cs typeface="+mn-cs"/>
              </a:rPr>
              <a:t>des erreurs ou des omissions.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a:t>
            </a:r>
            <a:r>
              <a:rPr lang="fr-FR" sz="1200" kern="1200" dirty="0" smtClean="0">
                <a:solidFill>
                  <a:schemeClr val="tx1"/>
                </a:solidFill>
                <a:effectLst/>
                <a:latin typeface="+mn-lt"/>
                <a:ea typeface="+mn-ea"/>
                <a:cs typeface="+mn-cs"/>
              </a:rPr>
              <a:t>collecte et le traitement des données peuvent être </a:t>
            </a:r>
            <a:r>
              <a:rPr lang="fr-FR" sz="1200" kern="1200" dirty="0" smtClean="0">
                <a:solidFill>
                  <a:schemeClr val="tx1"/>
                </a:solidFill>
                <a:effectLst/>
                <a:latin typeface="+mn-lt"/>
                <a:ea typeface="+mn-ea"/>
                <a:cs typeface="+mn-cs"/>
              </a:rPr>
              <a:t>lent. </a:t>
            </a:r>
          </a:p>
          <a:p>
            <a:r>
              <a:rPr lang="fr-FR" sz="1200" kern="1200" dirty="0" smtClean="0">
                <a:solidFill>
                  <a:schemeClr val="tx1"/>
                </a:solidFill>
                <a:effectLst/>
                <a:latin typeface="+mn-lt"/>
                <a:ea typeface="+mn-ea"/>
                <a:cs typeface="+mn-cs"/>
              </a:rPr>
              <a:t>La </a:t>
            </a:r>
            <a:r>
              <a:rPr lang="fr-FR" sz="1200" kern="1200" dirty="0" smtClean="0">
                <a:solidFill>
                  <a:schemeClr val="tx1"/>
                </a:solidFill>
                <a:effectLst/>
                <a:latin typeface="+mn-lt"/>
                <a:ea typeface="+mn-ea"/>
                <a:cs typeface="+mn-cs"/>
              </a:rPr>
              <a:t>recherche d'informations spécifiques peut être difficile, en particulier lorsque de nombreux formulaires sont remplis</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Le </a:t>
            </a:r>
            <a:r>
              <a:rPr lang="fr-FR" sz="1200" kern="1200" dirty="0" smtClean="0">
                <a:solidFill>
                  <a:schemeClr val="tx1"/>
                </a:solidFill>
                <a:effectLst/>
                <a:latin typeface="+mn-lt"/>
                <a:ea typeface="+mn-ea"/>
                <a:cs typeface="+mn-cs"/>
              </a:rPr>
              <a:t>stockage et la sauvegarde </a:t>
            </a:r>
            <a:r>
              <a:rPr lang="fr-FR" sz="1200" kern="1200" dirty="0" smtClean="0">
                <a:solidFill>
                  <a:schemeClr val="tx1"/>
                </a:solidFill>
                <a:effectLst/>
                <a:latin typeface="+mn-lt"/>
                <a:ea typeface="+mn-ea"/>
                <a:cs typeface="+mn-cs"/>
              </a:rPr>
              <a:t>peuvent être </a:t>
            </a:r>
            <a:r>
              <a:rPr lang="fr-FR" sz="1200" kern="1200" dirty="0" smtClean="0">
                <a:solidFill>
                  <a:schemeClr val="tx1"/>
                </a:solidFill>
                <a:effectLst/>
                <a:latin typeface="+mn-lt"/>
                <a:ea typeface="+mn-ea"/>
                <a:cs typeface="+mn-cs"/>
              </a:rPr>
              <a:t>complexes,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 </a:t>
            </a:r>
            <a:r>
              <a:rPr lang="fr-FR" sz="1200" kern="1200" dirty="0" smtClean="0">
                <a:solidFill>
                  <a:schemeClr val="tx1"/>
                </a:solidFill>
                <a:effectLst/>
                <a:latin typeface="+mn-lt"/>
                <a:ea typeface="+mn-ea"/>
                <a:cs typeface="+mn-cs"/>
              </a:rPr>
              <a:t>peut être difficile de garantir la confidentialité et la sécurité des données.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implique </a:t>
            </a:r>
            <a:r>
              <a:rPr lang="fr-FR" sz="1200" kern="1200" dirty="0" smtClean="0">
                <a:solidFill>
                  <a:schemeClr val="tx1"/>
                </a:solidFill>
                <a:effectLst/>
                <a:latin typeface="+mn-lt"/>
                <a:ea typeface="+mn-ea"/>
                <a:cs typeface="+mn-cs"/>
              </a:rPr>
              <a:t>des coûts liés à l'impression, la distribution et le stockage.</a:t>
            </a:r>
            <a:endParaRPr lang="fr-FR" dirty="0" smtClean="0">
              <a:effectLst/>
            </a:endParaRPr>
          </a:p>
          <a:p>
            <a:r>
              <a:rPr lang="fr-FR" sz="1200" kern="1200" dirty="0" smtClean="0">
                <a:solidFill>
                  <a:schemeClr val="tx1"/>
                </a:solidFill>
                <a:effectLst/>
                <a:latin typeface="+mn-lt"/>
                <a:ea typeface="+mn-ea"/>
                <a:cs typeface="+mn-cs"/>
              </a:rPr>
              <a:t>Il</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contribue </a:t>
            </a:r>
            <a:r>
              <a:rPr lang="fr-FR" sz="1200" kern="1200" dirty="0" smtClean="0">
                <a:solidFill>
                  <a:schemeClr val="tx1"/>
                </a:solidFill>
                <a:effectLst/>
                <a:latin typeface="+mn-lt"/>
                <a:ea typeface="+mn-ea"/>
                <a:cs typeface="+mn-cs"/>
              </a:rPr>
              <a:t>à la déforestation et à la consommation d'énergie nécessaire à la production et au transport du papier</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Cela </a:t>
            </a:r>
            <a:r>
              <a:rPr lang="fr-FR" sz="1200" kern="1200" dirty="0" smtClean="0">
                <a:solidFill>
                  <a:schemeClr val="tx1"/>
                </a:solidFill>
                <a:effectLst/>
                <a:latin typeface="+mn-lt"/>
                <a:ea typeface="+mn-ea"/>
                <a:cs typeface="+mn-cs"/>
              </a:rPr>
              <a:t>peut également entraîner une production accrue de </a:t>
            </a:r>
            <a:r>
              <a:rPr lang="fr-FR" sz="1200" kern="1200" dirty="0" smtClean="0">
                <a:solidFill>
                  <a:schemeClr val="tx1"/>
                </a:solidFill>
                <a:effectLst/>
                <a:latin typeface="+mn-lt"/>
                <a:ea typeface="+mn-ea"/>
                <a:cs typeface="+mn-cs"/>
              </a:rPr>
              <a:t>déchets.</a:t>
            </a:r>
          </a:p>
          <a:p>
            <a:r>
              <a:rPr lang="fr-FR" sz="1200" kern="1200" dirty="0" smtClean="0">
                <a:solidFill>
                  <a:schemeClr val="tx1"/>
                </a:solidFill>
                <a:effectLst/>
                <a:latin typeface="+mn-lt"/>
                <a:ea typeface="+mn-ea"/>
                <a:cs typeface="+mn-cs"/>
              </a:rPr>
              <a:t>C’est </a:t>
            </a:r>
            <a:r>
              <a:rPr lang="fr-FR" sz="1200" kern="1200" dirty="0" smtClean="0">
                <a:solidFill>
                  <a:schemeClr val="tx1"/>
                </a:solidFill>
                <a:effectLst/>
                <a:latin typeface="+mn-lt"/>
                <a:ea typeface="+mn-ea"/>
                <a:cs typeface="+mn-cs"/>
              </a:rPr>
              <a:t>vers cette direction que notre projet se focalise sur un thème qui s’intitule : « Plateforme de communication, de gestion et de partage de documents dans un établissement scolaire ».</a:t>
            </a:r>
            <a:endParaRPr lang="fr-FR" dirty="0" smtClean="0">
              <a:effectLst/>
            </a:endParaRPr>
          </a:p>
          <a:p>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4</a:t>
            </a:fld>
            <a:endParaRPr lang="fr-FR"/>
          </a:p>
        </p:txBody>
      </p:sp>
    </p:spTree>
    <p:extLst>
      <p:ext uri="{BB962C8B-B14F-4D97-AF65-F5344CB8AC3E}">
        <p14:creationId xmlns:p14="http://schemas.microsoft.com/office/powerpoint/2010/main" val="2275803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Comme objectif principal, faire communiquer les utilisateurs entre eux dans une même plateforme de travail, partager des documents et des informations. </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5</a:t>
            </a:fld>
            <a:endParaRPr lang="fr-FR"/>
          </a:p>
        </p:txBody>
      </p:sp>
    </p:spTree>
    <p:extLst>
      <p:ext uri="{BB962C8B-B14F-4D97-AF65-F5344CB8AC3E}">
        <p14:creationId xmlns:p14="http://schemas.microsoft.com/office/powerpoint/2010/main" val="27303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Autre que par les messages, la plateforme possède une bibliothèque et communiqué centralisé et accessible à tous les utilisateurs. Il suffit qu’un administrateur ajoute du contenu et cette dernière sera accessible à tous instantanément. </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6</a:t>
            </a:fld>
            <a:endParaRPr lang="fr-FR"/>
          </a:p>
        </p:txBody>
      </p:sp>
    </p:spTree>
    <p:extLst>
      <p:ext uri="{BB962C8B-B14F-4D97-AF65-F5344CB8AC3E}">
        <p14:creationId xmlns:p14="http://schemas.microsoft.com/office/powerpoint/2010/main" val="359131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Quant</a:t>
            </a:r>
            <a:r>
              <a:rPr lang="fr-FR" baseline="0" dirty="0" smtClean="0"/>
              <a:t> à la distribution des notes des étudiants, un enseignant va entrer les notes dans la plateforme. Aussitôt, une notification sera transmises pour informer les utilisateurs. Ainsi, chaque étudiants aura la possibilité de consulter leur note d’étude à chaque moment.</a:t>
            </a:r>
          </a:p>
          <a:p>
            <a:endParaRPr lang="fr-FR" baseline="0" dirty="0" smtClean="0"/>
          </a:p>
          <a:p>
            <a:r>
              <a:rPr lang="fr-FR" baseline="0" dirty="0" smtClean="0"/>
              <a:t>Passons maintenant dans la partie conception théorique</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7</a:t>
            </a:fld>
            <a:endParaRPr lang="fr-FR"/>
          </a:p>
        </p:txBody>
      </p:sp>
    </p:spTree>
    <p:extLst>
      <p:ext uri="{BB962C8B-B14F-4D97-AF65-F5344CB8AC3E}">
        <p14:creationId xmlns:p14="http://schemas.microsoft.com/office/powerpoint/2010/main" val="104330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la conception théorique,</a:t>
            </a:r>
            <a:r>
              <a:rPr lang="fr-FR" baseline="0" dirty="0" smtClean="0"/>
              <a:t> nous avons </a:t>
            </a:r>
            <a:r>
              <a:rPr lang="fr-FR" sz="1200" kern="1200" dirty="0" smtClean="0">
                <a:solidFill>
                  <a:schemeClr val="tx1"/>
                </a:solidFill>
                <a:effectLst/>
                <a:latin typeface="+mn-lt"/>
                <a:ea typeface="+mn-ea"/>
                <a:cs typeface="+mn-cs"/>
              </a:rPr>
              <a:t>visualiser, spécifier, et conçu nous même les systèmes logiciels afin de représenter visuellement les différentes parties d'un système, telles que les classes, les objets, les relations, les processus et les flux de données.</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8</a:t>
            </a:fld>
            <a:endParaRPr lang="fr-FR"/>
          </a:p>
        </p:txBody>
      </p:sp>
    </p:spTree>
    <p:extLst>
      <p:ext uri="{BB962C8B-B14F-4D97-AF65-F5344CB8AC3E}">
        <p14:creationId xmlns:p14="http://schemas.microsoft.com/office/powerpoint/2010/main" val="3672164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Voici l’architecture générale de la plateforme.</a:t>
            </a:r>
            <a:r>
              <a:rPr lang="fr-FR" baseline="0" dirty="0" smtClean="0"/>
              <a:t> Tout d’abord, une authentification est requise pour y accéder. Ensuite, les utilisateurs envoi des requêtes dans le serveur à partir des APIs et vérifiés par les middleware avant de s’</a:t>
            </a:r>
            <a:r>
              <a:rPr lang="fr-FR" baseline="0" dirty="0" err="1" smtClean="0"/>
              <a:t>éxecuter</a:t>
            </a:r>
            <a:r>
              <a:rPr lang="fr-FR" baseline="0" dirty="0" smtClean="0"/>
              <a:t> dans le serveur. Ensuite, le serveur envoi une réponse en fonction des requêtes demandés.</a:t>
            </a:r>
            <a:endParaRPr lang="fr-FR" dirty="0"/>
          </a:p>
        </p:txBody>
      </p:sp>
      <p:sp>
        <p:nvSpPr>
          <p:cNvPr id="4" name="Espace réservé du numéro de diapositive 3"/>
          <p:cNvSpPr>
            <a:spLocks noGrp="1"/>
          </p:cNvSpPr>
          <p:nvPr>
            <p:ph type="sldNum" sz="quarter" idx="10"/>
          </p:nvPr>
        </p:nvSpPr>
        <p:spPr/>
        <p:txBody>
          <a:bodyPr/>
          <a:lstStyle/>
          <a:p>
            <a:fld id="{52FF1C47-C7FA-4AF9-B97D-03A02B162AC6}" type="slidenum">
              <a:rPr lang="fr-FR" smtClean="0"/>
              <a:t>9</a:t>
            </a:fld>
            <a:endParaRPr lang="fr-FR"/>
          </a:p>
        </p:txBody>
      </p:sp>
    </p:spTree>
    <p:extLst>
      <p:ext uri="{BB962C8B-B14F-4D97-AF65-F5344CB8AC3E}">
        <p14:creationId xmlns:p14="http://schemas.microsoft.com/office/powerpoint/2010/main" val="420362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1472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94787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3098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913359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632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22951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36323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0807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0536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64923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6352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1769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1368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8626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7380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1562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770099582"/>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287886" y="2888910"/>
            <a:ext cx="10279487" cy="1825096"/>
          </a:xfrm>
        </p:spPr>
        <p:txBody>
          <a:bodyPr>
            <a:noAutofit/>
          </a:bodyPr>
          <a:lstStyle/>
          <a:p>
            <a:pPr algn="ctr"/>
            <a:r>
              <a:rPr lang="fr-FR" sz="4400" b="1" dirty="0" smtClean="0">
                <a:latin typeface="Algerian" panose="04020705040A02060702" pitchFamily="82" charset="0"/>
              </a:rPr>
              <a:t>PLATEFORME DE COMMUNICATION, DE GESTION ET PARTAGE DE DOCUMENT DANS UN ETABLISSEMENT</a:t>
            </a:r>
            <a:endParaRPr lang="fr-FR" sz="4400" b="1" dirty="0">
              <a:latin typeface="Algerian" panose="04020705040A02060702" pitchFamily="82" charset="0"/>
            </a:endParaRPr>
          </a:p>
        </p:txBody>
      </p:sp>
      <p:sp>
        <p:nvSpPr>
          <p:cNvPr id="3" name="Sous-titre 2"/>
          <p:cNvSpPr>
            <a:spLocks noGrp="1"/>
          </p:cNvSpPr>
          <p:nvPr>
            <p:ph type="subTitle" idx="1"/>
          </p:nvPr>
        </p:nvSpPr>
        <p:spPr>
          <a:xfrm>
            <a:off x="3176409" y="5560749"/>
            <a:ext cx="9448800" cy="685800"/>
          </a:xfrm>
        </p:spPr>
        <p:txBody>
          <a:bodyPr/>
          <a:lstStyle/>
          <a:p>
            <a:r>
              <a:rPr lang="fr-FR" dirty="0" smtClean="0"/>
              <a:t>Présenté par : </a:t>
            </a:r>
            <a:r>
              <a:rPr lang="fr-FR" b="1" dirty="0" smtClean="0"/>
              <a:t>RAKOTOARINTSIFA Loïc Judicaël Harrison</a:t>
            </a:r>
            <a:endParaRPr lang="fr-FR" b="1" dirty="0"/>
          </a:p>
        </p:txBody>
      </p:sp>
      <p:pic>
        <p:nvPicPr>
          <p:cNvPr id="4" name="Image 3" descr="C:\Users\kamary\Pictures\euroi logo.PNG"/>
          <p:cNvPicPr/>
          <p:nvPr/>
        </p:nvPicPr>
        <p:blipFill>
          <a:blip r:embed="rId3" cstate="print"/>
          <a:srcRect/>
          <a:stretch>
            <a:fillRect/>
          </a:stretch>
        </p:blipFill>
        <p:spPr bwMode="auto">
          <a:xfrm>
            <a:off x="2910420" y="624972"/>
            <a:ext cx="6400800" cy="2028825"/>
          </a:xfrm>
          <a:prstGeom prst="rect">
            <a:avLst/>
          </a:prstGeom>
          <a:ln>
            <a:noFill/>
          </a:ln>
          <a:effectLst>
            <a:softEdge rad="112500"/>
          </a:effectLst>
        </p:spPr>
      </p:pic>
    </p:spTree>
    <p:extLst>
      <p:ext uri="{BB962C8B-B14F-4D97-AF65-F5344CB8AC3E}">
        <p14:creationId xmlns:p14="http://schemas.microsoft.com/office/powerpoint/2010/main" val="22513999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lgerian" panose="04020705040A02060702" pitchFamily="82" charset="0"/>
              </a:rPr>
              <a:t>Diagramme de cas d’utilisation</a:t>
            </a:r>
            <a:endParaRPr lang="fr-FR" dirty="0">
              <a:latin typeface="Algerian" panose="04020705040A02060702" pitchFamily="82" charset="0"/>
            </a:endParaRPr>
          </a:p>
        </p:txBody>
      </p:sp>
      <p:pic>
        <p:nvPicPr>
          <p:cNvPr id="4" name="Espace réservé du contenu 3"/>
          <p:cNvPicPr>
            <a:picLocks noGrp="1"/>
          </p:cNvPicPr>
          <p:nvPr>
            <p:ph idx="1"/>
          </p:nvPr>
        </p:nvPicPr>
        <p:blipFill>
          <a:blip r:embed="rId3"/>
          <a:stretch>
            <a:fillRect/>
          </a:stretch>
        </p:blipFill>
        <p:spPr>
          <a:xfrm>
            <a:off x="2592925" y="1905000"/>
            <a:ext cx="7951010" cy="4466415"/>
          </a:xfrm>
          <a:prstGeom prst="rect">
            <a:avLst/>
          </a:prstGeom>
        </p:spPr>
      </p:pic>
    </p:spTree>
    <p:extLst>
      <p:ext uri="{BB962C8B-B14F-4D97-AF65-F5344CB8AC3E}">
        <p14:creationId xmlns:p14="http://schemas.microsoft.com/office/powerpoint/2010/main" val="127867431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lgerian" panose="04020705040A02060702" pitchFamily="82" charset="0"/>
              </a:rPr>
              <a:t>Diagramme de classe</a:t>
            </a:r>
            <a:endParaRPr lang="fr-FR" dirty="0">
              <a:latin typeface="Algerian" panose="04020705040A02060702" pitchFamily="82" charset="0"/>
            </a:endParaRPr>
          </a:p>
        </p:txBody>
      </p:sp>
      <p:pic>
        <p:nvPicPr>
          <p:cNvPr id="4" name="Espace réservé du contenu 3"/>
          <p:cNvPicPr>
            <a:picLocks noGrp="1"/>
          </p:cNvPicPr>
          <p:nvPr>
            <p:ph idx="1"/>
          </p:nvPr>
        </p:nvPicPr>
        <p:blipFill>
          <a:blip r:embed="rId3"/>
          <a:stretch>
            <a:fillRect/>
          </a:stretch>
        </p:blipFill>
        <p:spPr>
          <a:xfrm>
            <a:off x="1940768" y="1264555"/>
            <a:ext cx="8354198" cy="5540181"/>
          </a:xfrm>
          <a:prstGeom prst="rect">
            <a:avLst/>
          </a:prstGeom>
        </p:spPr>
      </p:pic>
    </p:spTree>
    <p:extLst>
      <p:ext uri="{BB962C8B-B14F-4D97-AF65-F5344CB8AC3E}">
        <p14:creationId xmlns:p14="http://schemas.microsoft.com/office/powerpoint/2010/main" val="9051942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lgerian" panose="04020705040A02060702" pitchFamily="82" charset="0"/>
              </a:rPr>
              <a:t>Diagramme des composants</a:t>
            </a:r>
            <a:endParaRPr lang="fr-FR" dirty="0">
              <a:latin typeface="Algerian" panose="04020705040A02060702" pitchFamily="82" charset="0"/>
            </a:endParaRPr>
          </a:p>
        </p:txBody>
      </p:sp>
      <p:pic>
        <p:nvPicPr>
          <p:cNvPr id="4" name="Espace réservé du contenu 3"/>
          <p:cNvPicPr>
            <a:picLocks noGrp="1"/>
          </p:cNvPicPr>
          <p:nvPr>
            <p:ph idx="1"/>
          </p:nvPr>
        </p:nvPicPr>
        <p:blipFill>
          <a:blip r:embed="rId3"/>
          <a:stretch>
            <a:fillRect/>
          </a:stretch>
        </p:blipFill>
        <p:spPr>
          <a:xfrm>
            <a:off x="2350329" y="1264555"/>
            <a:ext cx="7838699" cy="5360180"/>
          </a:xfrm>
          <a:prstGeom prst="rect">
            <a:avLst/>
          </a:prstGeom>
        </p:spPr>
      </p:pic>
    </p:spTree>
    <p:extLst>
      <p:ext uri="{BB962C8B-B14F-4D97-AF65-F5344CB8AC3E}">
        <p14:creationId xmlns:p14="http://schemas.microsoft.com/office/powerpoint/2010/main" val="2992254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80549" y="2685992"/>
            <a:ext cx="8911687" cy="1280890"/>
          </a:xfrm>
        </p:spPr>
        <p:txBody>
          <a:bodyPr>
            <a:normAutofit/>
          </a:bodyPr>
          <a:lstStyle/>
          <a:p>
            <a:r>
              <a:rPr lang="fr-FR" sz="5400" dirty="0" smtClean="0">
                <a:latin typeface="Algerian" panose="04020705040A02060702" pitchFamily="82" charset="0"/>
              </a:rPr>
              <a:t>Réalisation du projet</a:t>
            </a:r>
            <a:endParaRPr lang="fr-FR" sz="5400" dirty="0">
              <a:latin typeface="Algerian" panose="04020705040A02060702" pitchFamily="82" charset="0"/>
            </a:endParaRPr>
          </a:p>
        </p:txBody>
      </p:sp>
    </p:spTree>
    <p:extLst>
      <p:ext uri="{BB962C8B-B14F-4D97-AF65-F5344CB8AC3E}">
        <p14:creationId xmlns:p14="http://schemas.microsoft.com/office/powerpoint/2010/main" val="23131223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09615" y="523892"/>
            <a:ext cx="8911687" cy="1280890"/>
          </a:xfrm>
        </p:spPr>
        <p:txBody>
          <a:bodyPr/>
          <a:lstStyle/>
          <a:p>
            <a:r>
              <a:rPr lang="fr-FR" dirty="0" smtClean="0">
                <a:latin typeface="Algerian" panose="04020705040A02060702" pitchFamily="82" charset="0"/>
              </a:rPr>
              <a:t>Une plateforme web</a:t>
            </a:r>
            <a:endParaRPr lang="fr-FR" dirty="0">
              <a:latin typeface="Algerian" panose="04020705040A02060702" pitchFamily="82" charset="0"/>
            </a:endParaRPr>
          </a:p>
        </p:txBody>
      </p:sp>
      <p:sp>
        <p:nvSpPr>
          <p:cNvPr id="4" name="Ellipse 3"/>
          <p:cNvSpPr/>
          <p:nvPr/>
        </p:nvSpPr>
        <p:spPr>
          <a:xfrm>
            <a:off x="3980329" y="1905000"/>
            <a:ext cx="4589930" cy="230841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
        <p:nvSpPr>
          <p:cNvPr id="5" name="ZoneTexte 4"/>
          <p:cNvSpPr txBox="1"/>
          <p:nvPr/>
        </p:nvSpPr>
        <p:spPr>
          <a:xfrm>
            <a:off x="5002306" y="2135684"/>
            <a:ext cx="326315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smtClean="0">
                <a:latin typeface="Algerian" panose="04020705040A02060702" pitchFamily="82" charset="0"/>
              </a:rPr>
              <a:t>Technologie</a:t>
            </a:r>
          </a:p>
          <a:p>
            <a:pPr marL="285750" indent="-285750">
              <a:lnSpc>
                <a:spcPct val="200000"/>
              </a:lnSpc>
              <a:buFont typeface="Arial" panose="020B0604020202020204" pitchFamily="34" charset="0"/>
              <a:buChar char="•"/>
            </a:pPr>
            <a:r>
              <a:rPr lang="fr-FR" sz="2000" dirty="0" smtClean="0">
                <a:latin typeface="Algerian" panose="04020705040A02060702" pitchFamily="82" charset="0"/>
              </a:rPr>
              <a:t>Logiciels</a:t>
            </a:r>
          </a:p>
          <a:p>
            <a:pPr marL="285750" indent="-285750">
              <a:lnSpc>
                <a:spcPct val="200000"/>
              </a:lnSpc>
              <a:buFont typeface="Arial" panose="020B0604020202020204" pitchFamily="34" charset="0"/>
              <a:buChar char="•"/>
            </a:pPr>
            <a:r>
              <a:rPr lang="fr-FR" sz="2000" dirty="0" smtClean="0">
                <a:latin typeface="Algerian" panose="04020705040A02060702" pitchFamily="82" charset="0"/>
              </a:rPr>
              <a:t>Infrastructures</a:t>
            </a:r>
            <a:endParaRPr lang="fr-FR" sz="2000" dirty="0">
              <a:latin typeface="Algerian" panose="04020705040A02060702" pitchFamily="82" charset="0"/>
            </a:endParaRPr>
          </a:p>
        </p:txBody>
      </p:sp>
      <p:sp>
        <p:nvSpPr>
          <p:cNvPr id="6" name="Ellipse 5"/>
          <p:cNvSpPr/>
          <p:nvPr/>
        </p:nvSpPr>
        <p:spPr>
          <a:xfrm>
            <a:off x="3964909" y="1905000"/>
            <a:ext cx="4589930" cy="230841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a:p>
        </p:txBody>
      </p:sp>
      <p:sp>
        <p:nvSpPr>
          <p:cNvPr id="7" name="ZoneTexte 6"/>
          <p:cNvSpPr txBox="1"/>
          <p:nvPr/>
        </p:nvSpPr>
        <p:spPr>
          <a:xfrm>
            <a:off x="5017726" y="1996948"/>
            <a:ext cx="3263153" cy="193899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000" dirty="0" smtClean="0">
                <a:latin typeface="Algerian" panose="04020705040A02060702" pitchFamily="82" charset="0"/>
              </a:rPr>
              <a:t>Technologie</a:t>
            </a:r>
          </a:p>
          <a:p>
            <a:pPr marL="285750" indent="-285750">
              <a:lnSpc>
                <a:spcPct val="200000"/>
              </a:lnSpc>
              <a:buFont typeface="Arial" panose="020B0604020202020204" pitchFamily="34" charset="0"/>
              <a:buChar char="•"/>
            </a:pPr>
            <a:r>
              <a:rPr lang="fr-FR" sz="2000" dirty="0" smtClean="0">
                <a:latin typeface="Algerian" panose="04020705040A02060702" pitchFamily="82" charset="0"/>
              </a:rPr>
              <a:t>Logiciels</a:t>
            </a:r>
          </a:p>
          <a:p>
            <a:pPr marL="285750" indent="-285750">
              <a:lnSpc>
                <a:spcPct val="200000"/>
              </a:lnSpc>
              <a:buFont typeface="Arial" panose="020B0604020202020204" pitchFamily="34" charset="0"/>
              <a:buChar char="•"/>
            </a:pPr>
            <a:r>
              <a:rPr lang="fr-FR" sz="2000" dirty="0" smtClean="0">
                <a:latin typeface="Algerian" panose="04020705040A02060702" pitchFamily="82" charset="0"/>
              </a:rPr>
              <a:t>Infrastructures</a:t>
            </a:r>
            <a:endParaRPr lang="fr-FR" sz="2000" dirty="0">
              <a:latin typeface="Algerian" panose="04020705040A02060702" pitchFamily="82" charset="0"/>
            </a:endParaRP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850" y="4726086"/>
            <a:ext cx="1430150" cy="1423981"/>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810" y="4724169"/>
            <a:ext cx="1430150" cy="1423981"/>
          </a:xfrm>
          <a:prstGeom prst="rect">
            <a:avLst/>
          </a:prstGeom>
        </p:spPr>
      </p:pic>
      <p:sp>
        <p:nvSpPr>
          <p:cNvPr id="10" name="Double flèche horizontale 9"/>
          <p:cNvSpPr/>
          <p:nvPr/>
        </p:nvSpPr>
        <p:spPr>
          <a:xfrm rot="19605888">
            <a:off x="2437762" y="3931240"/>
            <a:ext cx="1784000" cy="2868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Double flèche horizontale 10"/>
          <p:cNvSpPr/>
          <p:nvPr/>
        </p:nvSpPr>
        <p:spPr>
          <a:xfrm rot="13193521">
            <a:off x="8333502" y="3898604"/>
            <a:ext cx="1784000" cy="2868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11055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2038350" y="823912"/>
            <a:ext cx="8115300" cy="5210175"/>
          </a:xfrm>
          <a:prstGeom prst="rect">
            <a:avLst/>
          </a:prstGeom>
        </p:spPr>
      </p:pic>
      <p:sp>
        <p:nvSpPr>
          <p:cNvPr id="2" name="Titre 1"/>
          <p:cNvSpPr>
            <a:spLocks noGrp="1"/>
          </p:cNvSpPr>
          <p:nvPr>
            <p:ph type="title"/>
          </p:nvPr>
        </p:nvSpPr>
        <p:spPr/>
        <p:txBody>
          <a:bodyPr/>
          <a:lstStyle/>
          <a:p>
            <a:endParaRPr lang="fr-FR" dirty="0"/>
          </a:p>
        </p:txBody>
      </p:sp>
      <p:sp>
        <p:nvSpPr>
          <p:cNvPr id="6" name="Espace réservé du contenu 5"/>
          <p:cNvSpPr>
            <a:spLocks noGrp="1"/>
          </p:cNvSpPr>
          <p:nvPr>
            <p:ph idx="1"/>
          </p:nvPr>
        </p:nvSpPr>
        <p:spPr/>
        <p:txBody>
          <a:bodyPr/>
          <a:lstStyle/>
          <a:p>
            <a:endParaRPr lang="fr-FR"/>
          </a:p>
        </p:txBody>
      </p:sp>
    </p:spTree>
    <p:extLst>
      <p:ext uri="{BB962C8B-B14F-4D97-AF65-F5344CB8AC3E}">
        <p14:creationId xmlns:p14="http://schemas.microsoft.com/office/powerpoint/2010/main" val="42438915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2152650" y="533400"/>
            <a:ext cx="7886700" cy="5791200"/>
          </a:xfrm>
          <a:prstGeom prst="rect">
            <a:avLst/>
          </a:prstGeom>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04637122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795462" y="1123950"/>
            <a:ext cx="8601075" cy="4610100"/>
          </a:xfrm>
          <a:prstGeom prst="rect">
            <a:avLst/>
          </a:prstGeom>
        </p:spPr>
      </p:pic>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709548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2009775" y="695325"/>
            <a:ext cx="8172450" cy="5467350"/>
          </a:xfrm>
          <a:prstGeom prst="rect">
            <a:avLst/>
          </a:prstGeom>
        </p:spPr>
      </p:pic>
      <p:sp>
        <p:nvSpPr>
          <p:cNvPr id="2" name="Titre 1"/>
          <p:cNvSpPr>
            <a:spLocks noGrp="1"/>
          </p:cNvSpPr>
          <p:nvPr>
            <p:ph type="ctrTitle"/>
          </p:nvPr>
        </p:nvSpPr>
        <p:spPr/>
        <p:txBody>
          <a:bodyPr/>
          <a:lstStyle/>
          <a:p>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1908026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3744" y="341557"/>
            <a:ext cx="8911687" cy="1280890"/>
          </a:xfrm>
        </p:spPr>
        <p:txBody>
          <a:bodyPr/>
          <a:lstStyle/>
          <a:p>
            <a:r>
              <a:rPr lang="fr-FR" dirty="0">
                <a:latin typeface="Algerian" panose="04020705040A02060702" pitchFamily="82" charset="0"/>
              </a:rPr>
              <a:t>Content Management </a:t>
            </a:r>
            <a:r>
              <a:rPr lang="fr-FR" dirty="0" smtClean="0">
                <a:latin typeface="Algerian" panose="04020705040A02060702" pitchFamily="82" charset="0"/>
              </a:rPr>
              <a:t>System (CMS)</a:t>
            </a:r>
            <a:endParaRPr lang="fr-FR" dirty="0">
              <a:latin typeface="Algerian" panose="04020705040A02060702" pitchFamily="82" charset="0"/>
            </a:endParaRPr>
          </a:p>
        </p:txBody>
      </p:sp>
      <p:sp>
        <p:nvSpPr>
          <p:cNvPr id="4" name="Ellipse 3"/>
          <p:cNvSpPr/>
          <p:nvPr/>
        </p:nvSpPr>
        <p:spPr>
          <a:xfrm>
            <a:off x="5229791" y="1742753"/>
            <a:ext cx="2519265" cy="85686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2800" b="1" dirty="0" err="1" smtClean="0"/>
              <a:t>Strapi</a:t>
            </a:r>
            <a:endParaRPr lang="fr-FR" sz="2800" b="1" dirty="0"/>
          </a:p>
        </p:txBody>
      </p:sp>
      <p:sp>
        <p:nvSpPr>
          <p:cNvPr id="6" name="Rectangle à coins arrondis 5"/>
          <p:cNvSpPr/>
          <p:nvPr/>
        </p:nvSpPr>
        <p:spPr>
          <a:xfrm>
            <a:off x="5108492" y="4788346"/>
            <a:ext cx="2761861" cy="5784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CMS open source</a:t>
            </a:r>
            <a:endParaRPr lang="fr-FR" b="1" dirty="0"/>
          </a:p>
        </p:txBody>
      </p:sp>
      <p:sp>
        <p:nvSpPr>
          <p:cNvPr id="7" name="Rectangle à coins arrondis 6"/>
          <p:cNvSpPr/>
          <p:nvPr/>
        </p:nvSpPr>
        <p:spPr>
          <a:xfrm>
            <a:off x="1433832" y="3980178"/>
            <a:ext cx="2761861" cy="5784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CMS </a:t>
            </a:r>
            <a:r>
              <a:rPr lang="fr-FR" b="1" dirty="0"/>
              <a:t>basé sur le langage </a:t>
            </a:r>
            <a:r>
              <a:rPr lang="fr-FR" b="1" dirty="0" smtClean="0"/>
              <a:t>JavaScript </a:t>
            </a:r>
            <a:endParaRPr lang="fr-FR" b="1" dirty="0"/>
          </a:p>
        </p:txBody>
      </p:sp>
      <p:sp>
        <p:nvSpPr>
          <p:cNvPr id="8" name="Rectangle à coins arrondis 7"/>
          <p:cNvSpPr/>
          <p:nvPr/>
        </p:nvSpPr>
        <p:spPr>
          <a:xfrm>
            <a:off x="8863483" y="3980178"/>
            <a:ext cx="2761861" cy="57849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dirty="0" smtClean="0"/>
              <a:t>CMS </a:t>
            </a:r>
            <a:r>
              <a:rPr lang="fr-FR" b="1" dirty="0" err="1"/>
              <a:t>headless</a:t>
            </a:r>
            <a:endParaRPr lang="fr-FR" b="1" dirty="0"/>
          </a:p>
        </p:txBody>
      </p:sp>
      <p:sp>
        <p:nvSpPr>
          <p:cNvPr id="11" name="Flèche droite 10"/>
          <p:cNvSpPr/>
          <p:nvPr/>
        </p:nvSpPr>
        <p:spPr>
          <a:xfrm rot="8738814">
            <a:off x="3551494" y="3060286"/>
            <a:ext cx="1817099" cy="250689"/>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fr-FR"/>
          </a:p>
        </p:txBody>
      </p:sp>
      <p:sp>
        <p:nvSpPr>
          <p:cNvPr id="12" name="Flèche droite 11"/>
          <p:cNvSpPr/>
          <p:nvPr/>
        </p:nvSpPr>
        <p:spPr>
          <a:xfrm rot="5400000">
            <a:off x="5633217" y="3577159"/>
            <a:ext cx="1792742" cy="24193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fr-FR"/>
          </a:p>
        </p:txBody>
      </p:sp>
      <p:sp>
        <p:nvSpPr>
          <p:cNvPr id="13" name="Flèche droite 12"/>
          <p:cNvSpPr/>
          <p:nvPr/>
        </p:nvSpPr>
        <p:spPr>
          <a:xfrm rot="2293835">
            <a:off x="7757664" y="3016022"/>
            <a:ext cx="1694636" cy="22312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748717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12135" y="2048070"/>
            <a:ext cx="8915399" cy="2262781"/>
          </a:xfrm>
        </p:spPr>
        <p:txBody>
          <a:bodyPr/>
          <a:lstStyle/>
          <a:p>
            <a:pPr algn="ctr"/>
            <a:r>
              <a:rPr lang="fr-FR" dirty="0" smtClean="0">
                <a:latin typeface="Algerian" panose="04020705040A02060702" pitchFamily="82" charset="0"/>
              </a:rPr>
              <a:t>Remerciements</a:t>
            </a:r>
            <a:endParaRPr lang="fr-FR" dirty="0">
              <a:latin typeface="Algerian" panose="04020705040A02060702" pitchFamily="82" charset="0"/>
            </a:endParaRPr>
          </a:p>
        </p:txBody>
      </p:sp>
    </p:spTree>
    <p:extLst>
      <p:ext uri="{BB962C8B-B14F-4D97-AF65-F5344CB8AC3E}">
        <p14:creationId xmlns:p14="http://schemas.microsoft.com/office/powerpoint/2010/main" val="40912084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104484" y="2695505"/>
            <a:ext cx="8911687" cy="1280890"/>
          </a:xfrm>
        </p:spPr>
        <p:txBody>
          <a:bodyPr>
            <a:normAutofit/>
          </a:bodyPr>
          <a:lstStyle/>
          <a:p>
            <a:r>
              <a:rPr lang="fr-FR" sz="5400" dirty="0" smtClean="0">
                <a:latin typeface="Algerian" panose="04020705040A02060702" pitchFamily="82" charset="0"/>
              </a:rPr>
              <a:t>Résultats</a:t>
            </a:r>
            <a:endParaRPr lang="fr-FR" sz="5400" dirty="0">
              <a:latin typeface="Algerian" panose="04020705040A02060702" pitchFamily="82" charset="0"/>
            </a:endParaRPr>
          </a:p>
        </p:txBody>
      </p:sp>
    </p:spTree>
    <p:extLst>
      <p:ext uri="{BB962C8B-B14F-4D97-AF65-F5344CB8AC3E}">
        <p14:creationId xmlns:p14="http://schemas.microsoft.com/office/powerpoint/2010/main" val="18453045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76669" y="323975"/>
            <a:ext cx="8911687" cy="1280890"/>
          </a:xfrm>
        </p:spPr>
        <p:txBody>
          <a:bodyPr/>
          <a:lstStyle/>
          <a:p>
            <a:r>
              <a:rPr lang="fr-FR" dirty="0" smtClean="0">
                <a:latin typeface="Algerian" panose="04020705040A02060702" pitchFamily="82" charset="0"/>
              </a:rPr>
              <a:t>Bilan et recommandation</a:t>
            </a:r>
            <a:endParaRPr lang="fr-FR" dirty="0">
              <a:latin typeface="Algerian" panose="04020705040A02060702" pitchFamily="82" charset="0"/>
            </a:endParaRPr>
          </a:p>
        </p:txBody>
      </p:sp>
      <p:sp>
        <p:nvSpPr>
          <p:cNvPr id="3" name="Espace réservé du contenu 2"/>
          <p:cNvSpPr>
            <a:spLocks noGrp="1"/>
          </p:cNvSpPr>
          <p:nvPr>
            <p:ph idx="1"/>
          </p:nvPr>
        </p:nvSpPr>
        <p:spPr>
          <a:xfrm>
            <a:off x="2276669" y="1474236"/>
            <a:ext cx="9227943" cy="4306357"/>
          </a:xfrm>
        </p:spPr>
        <p:txBody>
          <a:bodyPr/>
          <a:lstStyle/>
          <a:p>
            <a:pPr>
              <a:lnSpc>
                <a:spcPct val="200000"/>
              </a:lnSpc>
            </a:pPr>
            <a:r>
              <a:rPr lang="fr-FR" b="1" dirty="0"/>
              <a:t>Amélioration de l'interface </a:t>
            </a:r>
            <a:r>
              <a:rPr lang="fr-FR" b="1" dirty="0" smtClean="0"/>
              <a:t>utilisateur</a:t>
            </a:r>
          </a:p>
          <a:p>
            <a:pPr>
              <a:lnSpc>
                <a:spcPct val="200000"/>
              </a:lnSpc>
            </a:pPr>
            <a:r>
              <a:rPr lang="fr-FR" b="1" dirty="0"/>
              <a:t>Renforcement de la sécurité des données </a:t>
            </a:r>
            <a:endParaRPr lang="fr-FR" b="1" dirty="0" smtClean="0"/>
          </a:p>
          <a:p>
            <a:pPr>
              <a:lnSpc>
                <a:spcPct val="200000"/>
              </a:lnSpc>
            </a:pPr>
            <a:r>
              <a:rPr lang="fr-FR" b="1" dirty="0"/>
              <a:t>Optimisation des performances </a:t>
            </a:r>
            <a:endParaRPr lang="fr-FR" b="1" dirty="0" smtClean="0"/>
          </a:p>
          <a:p>
            <a:pPr>
              <a:lnSpc>
                <a:spcPct val="200000"/>
              </a:lnSpc>
            </a:pPr>
            <a:r>
              <a:rPr lang="fr-FR" b="1" dirty="0"/>
              <a:t>Analyses et visualisations</a:t>
            </a:r>
            <a:r>
              <a:rPr lang="fr-FR" dirty="0"/>
              <a:t> </a:t>
            </a:r>
            <a:endParaRPr lang="fr-FR" dirty="0" smtClean="0"/>
          </a:p>
          <a:p>
            <a:pPr>
              <a:lnSpc>
                <a:spcPct val="200000"/>
              </a:lnSpc>
            </a:pPr>
            <a:r>
              <a:rPr lang="fr-FR" b="1" dirty="0"/>
              <a:t>Documentation complète </a:t>
            </a:r>
            <a:endParaRPr lang="fr-FR" b="1" dirty="0" smtClean="0"/>
          </a:p>
          <a:p>
            <a:pPr>
              <a:lnSpc>
                <a:spcPct val="200000"/>
              </a:lnSpc>
            </a:pPr>
            <a:r>
              <a:rPr lang="fr-FR" b="1" dirty="0"/>
              <a:t>Mise à jour continue </a:t>
            </a:r>
            <a:endParaRPr lang="fr-FR" dirty="0"/>
          </a:p>
        </p:txBody>
      </p:sp>
    </p:spTree>
    <p:extLst>
      <p:ext uri="{BB962C8B-B14F-4D97-AF65-F5344CB8AC3E}">
        <p14:creationId xmlns:p14="http://schemas.microsoft.com/office/powerpoint/2010/main" val="3104915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29840" y="2732828"/>
            <a:ext cx="8911687" cy="1280890"/>
          </a:xfrm>
        </p:spPr>
        <p:txBody>
          <a:bodyPr>
            <a:normAutofit/>
          </a:bodyPr>
          <a:lstStyle/>
          <a:p>
            <a:r>
              <a:rPr lang="fr-FR" sz="5400" dirty="0" smtClean="0">
                <a:latin typeface="Algerian" panose="04020705040A02060702" pitchFamily="82" charset="0"/>
              </a:rPr>
              <a:t>Conclusion</a:t>
            </a:r>
            <a:endParaRPr lang="fr-FR" sz="5400" dirty="0">
              <a:latin typeface="Algerian" panose="04020705040A02060702" pitchFamily="82" charset="0"/>
            </a:endParaRPr>
          </a:p>
        </p:txBody>
      </p:sp>
    </p:spTree>
    <p:extLst>
      <p:ext uri="{BB962C8B-B14F-4D97-AF65-F5344CB8AC3E}">
        <p14:creationId xmlns:p14="http://schemas.microsoft.com/office/powerpoint/2010/main" val="126427086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85995" y="2216535"/>
            <a:ext cx="8911687" cy="1280890"/>
          </a:xfrm>
        </p:spPr>
        <p:txBody>
          <a:bodyPr>
            <a:normAutofit fontScale="90000"/>
          </a:bodyPr>
          <a:lstStyle/>
          <a:p>
            <a:pPr algn="ctr"/>
            <a:r>
              <a:rPr lang="fr-FR" sz="5400" dirty="0" smtClean="0">
                <a:latin typeface="Algerian" panose="04020705040A02060702" pitchFamily="82" charset="0"/>
              </a:rPr>
              <a:t>Merci pour votre attention </a:t>
            </a:r>
            <a:endParaRPr lang="fr-FR" sz="5400" dirty="0">
              <a:latin typeface="Algerian" panose="04020705040A02060702" pitchFamily="82" charset="0"/>
            </a:endParaRPr>
          </a:p>
        </p:txBody>
      </p:sp>
    </p:spTree>
    <p:extLst>
      <p:ext uri="{BB962C8B-B14F-4D97-AF65-F5344CB8AC3E}">
        <p14:creationId xmlns:p14="http://schemas.microsoft.com/office/powerpoint/2010/main" val="36296770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Connecteur 3"/>
          <p:cNvSpPr/>
          <p:nvPr/>
        </p:nvSpPr>
        <p:spPr>
          <a:xfrm>
            <a:off x="1001391" y="2447458"/>
            <a:ext cx="2202024" cy="2071396"/>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4000" b="1" dirty="0" smtClean="0">
                <a:solidFill>
                  <a:schemeClr val="bg1"/>
                </a:solidFill>
                <a:latin typeface="Algerian" panose="04020705040A02060702" pitchFamily="82" charset="0"/>
              </a:rPr>
              <a:t>PLAN</a:t>
            </a:r>
            <a:endParaRPr lang="fr-FR" sz="4000" b="1" dirty="0">
              <a:solidFill>
                <a:schemeClr val="bg1"/>
              </a:solidFill>
              <a:latin typeface="Algerian" panose="04020705040A02060702" pitchFamily="82" charset="0"/>
            </a:endParaRPr>
          </a:p>
        </p:txBody>
      </p:sp>
      <p:sp>
        <p:nvSpPr>
          <p:cNvPr id="5" name="Organigramme : Connecteur page suivante 4"/>
          <p:cNvSpPr/>
          <p:nvPr/>
        </p:nvSpPr>
        <p:spPr>
          <a:xfrm rot="5400000">
            <a:off x="5946033" y="-1834165"/>
            <a:ext cx="858417" cy="6390499"/>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sp>
        <p:nvSpPr>
          <p:cNvPr id="6" name="Organigramme : Connecteur page suivante 5"/>
          <p:cNvSpPr/>
          <p:nvPr/>
        </p:nvSpPr>
        <p:spPr>
          <a:xfrm rot="5400000">
            <a:off x="7343189" y="212589"/>
            <a:ext cx="858417" cy="6848668"/>
          </a:xfrm>
          <a:prstGeom prst="flowChartOffpage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dirty="0"/>
          </a:p>
        </p:txBody>
      </p:sp>
      <p:sp>
        <p:nvSpPr>
          <p:cNvPr id="7" name="Organigramme : Connecteur page suivante 6"/>
          <p:cNvSpPr/>
          <p:nvPr/>
        </p:nvSpPr>
        <p:spPr>
          <a:xfrm rot="5400000">
            <a:off x="7034208" y="1081281"/>
            <a:ext cx="858417" cy="7466631"/>
          </a:xfrm>
          <a:prstGeom prst="flowChartOffpage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dirty="0"/>
          </a:p>
        </p:txBody>
      </p:sp>
      <p:sp>
        <p:nvSpPr>
          <p:cNvPr id="8" name="Organigramme : Connecteur page suivante 7"/>
          <p:cNvSpPr/>
          <p:nvPr/>
        </p:nvSpPr>
        <p:spPr>
          <a:xfrm rot="5400000">
            <a:off x="5946033" y="2719776"/>
            <a:ext cx="858417" cy="6390499"/>
          </a:xfrm>
          <a:prstGeom prst="flowChartOffpage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dirty="0"/>
          </a:p>
        </p:txBody>
      </p:sp>
      <p:sp>
        <p:nvSpPr>
          <p:cNvPr id="9" name="Organigramme : Connecteur page suivante 8"/>
          <p:cNvSpPr/>
          <p:nvPr/>
        </p:nvSpPr>
        <p:spPr>
          <a:xfrm rot="5400000">
            <a:off x="7034208" y="-1274068"/>
            <a:ext cx="858417" cy="7466633"/>
          </a:xfrm>
          <a:prstGeom prst="flowChartOffpage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fr-FR" dirty="0"/>
          </a:p>
        </p:txBody>
      </p:sp>
      <p:sp>
        <p:nvSpPr>
          <p:cNvPr id="10" name="ZoneTexte 9"/>
          <p:cNvSpPr txBox="1"/>
          <p:nvPr/>
        </p:nvSpPr>
        <p:spPr>
          <a:xfrm>
            <a:off x="6036982" y="2228416"/>
            <a:ext cx="5732107" cy="461665"/>
          </a:xfrm>
          <a:prstGeom prst="rect">
            <a:avLst/>
          </a:prstGeom>
          <a:noFill/>
        </p:spPr>
        <p:txBody>
          <a:bodyPr wrap="square" rtlCol="0">
            <a:spAutoFit/>
          </a:bodyPr>
          <a:lstStyle/>
          <a:p>
            <a:r>
              <a:rPr lang="fr-FR" sz="2400" b="1" dirty="0">
                <a:latin typeface="Algerian" panose="04020705040A02060702" pitchFamily="82" charset="0"/>
              </a:rPr>
              <a:t>CONCEPTION </a:t>
            </a:r>
            <a:r>
              <a:rPr lang="fr-FR" sz="2400" b="1" dirty="0" smtClean="0">
                <a:latin typeface="Algerian" panose="04020705040A02060702" pitchFamily="82" charset="0"/>
              </a:rPr>
              <a:t>THEORIQUE</a:t>
            </a:r>
            <a:endParaRPr lang="fr-FR" sz="2400" b="1" dirty="0">
              <a:solidFill>
                <a:schemeClr val="bg1"/>
              </a:solidFill>
              <a:latin typeface="Algerian" panose="04020705040A02060702" pitchFamily="82" charset="0"/>
            </a:endParaRPr>
          </a:p>
        </p:txBody>
      </p:sp>
      <p:sp>
        <p:nvSpPr>
          <p:cNvPr id="11" name="ZoneTexte 10"/>
          <p:cNvSpPr txBox="1"/>
          <p:nvPr/>
        </p:nvSpPr>
        <p:spPr>
          <a:xfrm>
            <a:off x="4777273" y="1155942"/>
            <a:ext cx="4608249" cy="461665"/>
          </a:xfrm>
          <a:prstGeom prst="rect">
            <a:avLst/>
          </a:prstGeom>
          <a:noFill/>
        </p:spPr>
        <p:txBody>
          <a:bodyPr wrap="square" rtlCol="0">
            <a:spAutoFit/>
          </a:bodyPr>
          <a:lstStyle/>
          <a:p>
            <a:r>
              <a:rPr lang="fr-FR" sz="2400" b="1" dirty="0" smtClean="0">
                <a:latin typeface="Algerian" panose="04020705040A02060702" pitchFamily="82" charset="0"/>
              </a:rPr>
              <a:t>INTRODUCTION et Objectif</a:t>
            </a:r>
            <a:endParaRPr lang="fr-FR" sz="2400" b="1" dirty="0">
              <a:latin typeface="Algerian" panose="04020705040A02060702" pitchFamily="82" charset="0"/>
            </a:endParaRPr>
          </a:p>
        </p:txBody>
      </p:sp>
      <p:sp>
        <p:nvSpPr>
          <p:cNvPr id="12" name="ZoneTexte 11"/>
          <p:cNvSpPr txBox="1"/>
          <p:nvPr/>
        </p:nvSpPr>
        <p:spPr>
          <a:xfrm>
            <a:off x="6704437" y="3394763"/>
            <a:ext cx="5732107" cy="830997"/>
          </a:xfrm>
          <a:prstGeom prst="rect">
            <a:avLst/>
          </a:prstGeom>
          <a:noFill/>
        </p:spPr>
        <p:txBody>
          <a:bodyPr wrap="square" rtlCol="0">
            <a:spAutoFit/>
          </a:bodyPr>
          <a:lstStyle/>
          <a:p>
            <a:pPr lvl="0">
              <a:spcBef>
                <a:spcPts val="1000"/>
              </a:spcBef>
              <a:buClr>
                <a:srgbClr val="353535"/>
              </a:buClr>
            </a:pPr>
            <a:r>
              <a:rPr lang="fr-FR" sz="2400" b="1" dirty="0" smtClean="0">
                <a:latin typeface="Algerian" panose="04020705040A02060702" pitchFamily="82" charset="0"/>
              </a:rPr>
              <a:t>Réalisation </a:t>
            </a:r>
            <a:r>
              <a:rPr lang="fr-FR" sz="2400" b="1" dirty="0">
                <a:latin typeface="Algerian" panose="04020705040A02060702" pitchFamily="82" charset="0"/>
              </a:rPr>
              <a:t>DU PROJET</a:t>
            </a:r>
          </a:p>
          <a:p>
            <a:endParaRPr lang="fr-FR" sz="2400" b="1" dirty="0">
              <a:solidFill>
                <a:schemeClr val="bg1"/>
              </a:solidFill>
              <a:latin typeface="Algerian" panose="04020705040A02060702" pitchFamily="82" charset="0"/>
            </a:endParaRPr>
          </a:p>
        </p:txBody>
      </p:sp>
      <p:sp>
        <p:nvSpPr>
          <p:cNvPr id="13" name="ZoneTexte 12"/>
          <p:cNvSpPr txBox="1"/>
          <p:nvPr/>
        </p:nvSpPr>
        <p:spPr>
          <a:xfrm>
            <a:off x="6019395" y="4385388"/>
            <a:ext cx="5732107" cy="830997"/>
          </a:xfrm>
          <a:prstGeom prst="rect">
            <a:avLst/>
          </a:prstGeom>
          <a:noFill/>
        </p:spPr>
        <p:txBody>
          <a:bodyPr wrap="square" rtlCol="0">
            <a:spAutoFit/>
          </a:bodyPr>
          <a:lstStyle/>
          <a:p>
            <a:r>
              <a:rPr lang="fr-FR" sz="2400" b="1" dirty="0">
                <a:latin typeface="Algerian" panose="04020705040A02060702" pitchFamily="82" charset="0"/>
              </a:rPr>
              <a:t>Résultats ET BILAN DE RECOMMANDATION</a:t>
            </a:r>
          </a:p>
        </p:txBody>
      </p:sp>
      <p:sp>
        <p:nvSpPr>
          <p:cNvPr id="14" name="ZoneTexte 13"/>
          <p:cNvSpPr txBox="1"/>
          <p:nvPr/>
        </p:nvSpPr>
        <p:spPr>
          <a:xfrm>
            <a:off x="5541310" y="5600665"/>
            <a:ext cx="3844212" cy="461665"/>
          </a:xfrm>
          <a:prstGeom prst="rect">
            <a:avLst/>
          </a:prstGeom>
          <a:noFill/>
        </p:spPr>
        <p:txBody>
          <a:bodyPr wrap="square" rtlCol="0">
            <a:spAutoFit/>
          </a:bodyPr>
          <a:lstStyle/>
          <a:p>
            <a:r>
              <a:rPr lang="fr-FR" sz="2400" b="1" dirty="0" smtClean="0">
                <a:latin typeface="Algerian" panose="04020705040A02060702" pitchFamily="82" charset="0"/>
              </a:rPr>
              <a:t>conclusion</a:t>
            </a:r>
            <a:endParaRPr lang="fr-FR" sz="2400" b="1" dirty="0">
              <a:latin typeface="Algerian" panose="04020705040A02060702" pitchFamily="82" charset="0"/>
            </a:endParaRPr>
          </a:p>
        </p:txBody>
      </p:sp>
    </p:spTree>
    <p:extLst>
      <p:ext uri="{BB962C8B-B14F-4D97-AF65-F5344CB8AC3E}">
        <p14:creationId xmlns:p14="http://schemas.microsoft.com/office/powerpoint/2010/main" val="323085655"/>
      </p:ext>
    </p:extLst>
  </p:cSld>
  <p:clrMapOvr>
    <a:masterClrMapping/>
  </p:clrMapOvr>
  <p:transition>
    <p:split orient="vert"/>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barn(inVertical)">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nodeType="with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barn(inVertical)">
                                      <p:cBhvr>
                                        <p:cTn id="26" dur="500"/>
                                        <p:tgtEl>
                                          <p:spTgt spid="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xEl>
                                              <p:pRg st="0" end="0"/>
                                            </p:txEl>
                                          </p:spTgt>
                                        </p:tgtEl>
                                        <p:attrNameLst>
                                          <p:attrName>style.visibility</p:attrName>
                                        </p:attrNameLst>
                                      </p:cBhvr>
                                      <p:to>
                                        <p:strVal val="visible"/>
                                      </p:to>
                                    </p:set>
                                    <p:animEffect transition="in" filter="barn(inVertical)">
                                      <p:cBhvr>
                                        <p:cTn id="34" dur="500"/>
                                        <p:tgtEl>
                                          <p:spTgt spid="1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37490" y="1805473"/>
            <a:ext cx="8915399" cy="2262781"/>
          </a:xfrm>
        </p:spPr>
        <p:txBody>
          <a:bodyPr/>
          <a:lstStyle/>
          <a:p>
            <a:pPr algn="ctr"/>
            <a:r>
              <a:rPr lang="fr-FR" dirty="0" smtClean="0">
                <a:latin typeface="Algerian" panose="04020705040A02060702" pitchFamily="82" charset="0"/>
              </a:rPr>
              <a:t>INTRODUCTION</a:t>
            </a:r>
            <a:endParaRPr lang="fr-FR" dirty="0">
              <a:latin typeface="Algerian" panose="04020705040A02060702" pitchFamily="82" charset="0"/>
            </a:endParaRPr>
          </a:p>
        </p:txBody>
      </p:sp>
    </p:spTree>
    <p:extLst>
      <p:ext uri="{BB962C8B-B14F-4D97-AF65-F5344CB8AC3E}">
        <p14:creationId xmlns:p14="http://schemas.microsoft.com/office/powerpoint/2010/main" val="7487123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7355" y="539154"/>
            <a:ext cx="9905998" cy="952705"/>
          </a:xfrm>
        </p:spPr>
        <p:txBody>
          <a:bodyPr/>
          <a:lstStyle/>
          <a:p>
            <a:r>
              <a:rPr lang="fr-FR" dirty="0" smtClean="0">
                <a:latin typeface="Algerian" panose="04020705040A02060702" pitchFamily="82" charset="0"/>
              </a:rPr>
              <a:t>objectif</a:t>
            </a:r>
            <a:endParaRPr lang="fr-FR" dirty="0">
              <a:latin typeface="Algerian" panose="04020705040A02060702" pitchFamily="82" charset="0"/>
            </a:endParaRPr>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355" y="1706611"/>
            <a:ext cx="1136605" cy="1151896"/>
          </a:xfr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6582" y="1571223"/>
            <a:ext cx="1287284" cy="1287284"/>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6582" y="4521088"/>
            <a:ext cx="1287284" cy="1287284"/>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355" y="4575206"/>
            <a:ext cx="1233166" cy="1233166"/>
          </a:xfrm>
          <a:prstGeom prst="rect">
            <a:avLst/>
          </a:prstGeom>
        </p:spPr>
      </p:pic>
      <p:sp>
        <p:nvSpPr>
          <p:cNvPr id="8" name="Double flèche horizontale 7"/>
          <p:cNvSpPr/>
          <p:nvPr/>
        </p:nvSpPr>
        <p:spPr>
          <a:xfrm>
            <a:off x="3709115" y="2214865"/>
            <a:ext cx="3979572" cy="21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Double flèche horizontale 8"/>
          <p:cNvSpPr/>
          <p:nvPr/>
        </p:nvSpPr>
        <p:spPr>
          <a:xfrm>
            <a:off x="3738765" y="5084435"/>
            <a:ext cx="3979572" cy="21470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Double flèche verticale 9"/>
          <p:cNvSpPr/>
          <p:nvPr/>
        </p:nvSpPr>
        <p:spPr>
          <a:xfrm>
            <a:off x="8810224" y="3073214"/>
            <a:ext cx="179230" cy="12669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Double flèche verticale 10"/>
          <p:cNvSpPr/>
          <p:nvPr/>
        </p:nvSpPr>
        <p:spPr>
          <a:xfrm>
            <a:off x="2536042" y="3017234"/>
            <a:ext cx="179230" cy="12669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Double flèche horizontale 12"/>
          <p:cNvSpPr/>
          <p:nvPr/>
        </p:nvSpPr>
        <p:spPr>
          <a:xfrm rot="20342520">
            <a:off x="3561703" y="3493949"/>
            <a:ext cx="4181742" cy="23688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Double flèche horizontale 13"/>
          <p:cNvSpPr/>
          <p:nvPr/>
        </p:nvSpPr>
        <p:spPr>
          <a:xfrm rot="1360193">
            <a:off x="3627454" y="3464273"/>
            <a:ext cx="4181742" cy="20879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506251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Vertical)">
                                      <p:cBhvr>
                                        <p:cTn id="30" dur="500"/>
                                        <p:tgtEl>
                                          <p:spTgt spid="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65971" y="1317544"/>
            <a:ext cx="1099208" cy="1099208"/>
          </a:xfrm>
          <a:prstGeom prst="rect">
            <a:avLst/>
          </a:prstGeom>
        </p:spPr>
      </p:pic>
      <p:sp>
        <p:nvSpPr>
          <p:cNvPr id="5" name="ZoneTexte 4"/>
          <p:cNvSpPr txBox="1"/>
          <p:nvPr/>
        </p:nvSpPr>
        <p:spPr>
          <a:xfrm>
            <a:off x="9001331" y="1680587"/>
            <a:ext cx="2233748" cy="369332"/>
          </a:xfrm>
          <a:prstGeom prst="rect">
            <a:avLst/>
          </a:prstGeom>
          <a:noFill/>
        </p:spPr>
        <p:txBody>
          <a:bodyPr wrap="square" rtlCol="0">
            <a:spAutoFit/>
          </a:bodyPr>
          <a:lstStyle/>
          <a:p>
            <a:r>
              <a:rPr lang="fr-FR" dirty="0" smtClean="0"/>
              <a:t>Documents</a:t>
            </a:r>
            <a:endParaRPr lang="fr-FR" dirty="0"/>
          </a:p>
        </p:txBody>
      </p:sp>
      <p:sp>
        <p:nvSpPr>
          <p:cNvPr id="7" name="ZoneTexte 6"/>
          <p:cNvSpPr txBox="1"/>
          <p:nvPr/>
        </p:nvSpPr>
        <p:spPr>
          <a:xfrm>
            <a:off x="5858373" y="1619504"/>
            <a:ext cx="2233748" cy="369332"/>
          </a:xfrm>
          <a:prstGeom prst="rect">
            <a:avLst/>
          </a:prstGeom>
          <a:noFill/>
        </p:spPr>
        <p:txBody>
          <a:bodyPr wrap="square" rtlCol="0">
            <a:spAutoFit/>
          </a:bodyPr>
          <a:lstStyle/>
          <a:p>
            <a:r>
              <a:rPr lang="fr-FR" dirty="0" smtClean="0"/>
              <a:t>Communiqués</a:t>
            </a:r>
            <a:endParaRPr lang="fr-FR" dirty="0"/>
          </a:p>
        </p:txBody>
      </p:sp>
      <p:pic>
        <p:nvPicPr>
          <p:cNvPr id="8" name="Espace réservé du contenu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070" y="1067433"/>
            <a:ext cx="1136605" cy="115189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731" y="4431989"/>
            <a:ext cx="1287284" cy="1287284"/>
          </a:xfrm>
          <a:prstGeom prst="rect">
            <a:avLst/>
          </a:prstGeom>
        </p:spPr>
      </p:pic>
      <p:sp>
        <p:nvSpPr>
          <p:cNvPr id="10" name="ZoneTexte 9"/>
          <p:cNvSpPr txBox="1"/>
          <p:nvPr/>
        </p:nvSpPr>
        <p:spPr>
          <a:xfrm>
            <a:off x="2135731" y="2326669"/>
            <a:ext cx="2233748" cy="369332"/>
          </a:xfrm>
          <a:prstGeom prst="rect">
            <a:avLst/>
          </a:prstGeom>
          <a:noFill/>
        </p:spPr>
        <p:txBody>
          <a:bodyPr wrap="square" rtlCol="0">
            <a:spAutoFit/>
          </a:bodyPr>
          <a:lstStyle/>
          <a:p>
            <a:r>
              <a:rPr lang="fr-FR" dirty="0" smtClean="0"/>
              <a:t>Administrateur</a:t>
            </a:r>
            <a:endParaRPr lang="fr-FR" dirty="0"/>
          </a:p>
        </p:txBody>
      </p:sp>
      <p:sp>
        <p:nvSpPr>
          <p:cNvPr id="11" name="Flèche droite 10"/>
          <p:cNvSpPr/>
          <p:nvPr/>
        </p:nvSpPr>
        <p:spPr>
          <a:xfrm>
            <a:off x="3905794" y="1643381"/>
            <a:ext cx="1894115" cy="221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2910" y="4513166"/>
            <a:ext cx="1233166" cy="1233166"/>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5763" y="4486107"/>
            <a:ext cx="1287284" cy="1287284"/>
          </a:xfrm>
          <a:prstGeom prst="rect">
            <a:avLst/>
          </a:prstGeom>
        </p:spPr>
      </p:pic>
      <p:sp>
        <p:nvSpPr>
          <p:cNvPr id="14" name="Flèche gauche 13"/>
          <p:cNvSpPr/>
          <p:nvPr/>
        </p:nvSpPr>
        <p:spPr>
          <a:xfrm rot="19993369">
            <a:off x="3269524" y="3212747"/>
            <a:ext cx="4075065" cy="2090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gauche 14"/>
          <p:cNvSpPr/>
          <p:nvPr/>
        </p:nvSpPr>
        <p:spPr>
          <a:xfrm rot="18982386">
            <a:off x="5772268" y="3379152"/>
            <a:ext cx="2405958" cy="1755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gauche 15"/>
          <p:cNvSpPr/>
          <p:nvPr/>
        </p:nvSpPr>
        <p:spPr>
          <a:xfrm rot="15432363">
            <a:off x="7857187" y="3377436"/>
            <a:ext cx="1543197" cy="1479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67613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6" presetClass="entr" presetSubtype="2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86554" y="654831"/>
            <a:ext cx="1099208" cy="1099208"/>
          </a:xfrm>
          <a:prstGeom prst="rect">
            <a:avLst/>
          </a:prstGeom>
        </p:spPr>
      </p:pic>
      <p:sp>
        <p:nvSpPr>
          <p:cNvPr id="5" name="ZoneTexte 4"/>
          <p:cNvSpPr txBox="1"/>
          <p:nvPr/>
        </p:nvSpPr>
        <p:spPr>
          <a:xfrm>
            <a:off x="7511911" y="1957337"/>
            <a:ext cx="2233748" cy="369332"/>
          </a:xfrm>
          <a:prstGeom prst="rect">
            <a:avLst/>
          </a:prstGeom>
          <a:noFill/>
        </p:spPr>
        <p:txBody>
          <a:bodyPr wrap="square" rtlCol="0">
            <a:spAutoFit/>
          </a:bodyPr>
          <a:lstStyle/>
          <a:p>
            <a:r>
              <a:rPr lang="fr-FR" dirty="0" smtClean="0"/>
              <a:t>Note</a:t>
            </a:r>
            <a:endParaRPr lang="fr-FR" dirty="0"/>
          </a:p>
        </p:txBody>
      </p:sp>
      <p:pic>
        <p:nvPicPr>
          <p:cNvPr id="8" name="Espace réservé du contenu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410" y="627007"/>
            <a:ext cx="1136605" cy="115189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5731" y="4431989"/>
            <a:ext cx="1287284" cy="1287284"/>
          </a:xfrm>
          <a:prstGeom prst="rect">
            <a:avLst/>
          </a:prstGeom>
        </p:spPr>
      </p:pic>
      <p:sp>
        <p:nvSpPr>
          <p:cNvPr id="10" name="ZoneTexte 9"/>
          <p:cNvSpPr txBox="1"/>
          <p:nvPr/>
        </p:nvSpPr>
        <p:spPr>
          <a:xfrm>
            <a:off x="2196457" y="2121334"/>
            <a:ext cx="2233748" cy="369332"/>
          </a:xfrm>
          <a:prstGeom prst="rect">
            <a:avLst/>
          </a:prstGeom>
          <a:noFill/>
        </p:spPr>
        <p:txBody>
          <a:bodyPr wrap="square" rtlCol="0">
            <a:spAutoFit/>
          </a:bodyPr>
          <a:lstStyle/>
          <a:p>
            <a:r>
              <a:rPr lang="fr-FR" dirty="0" smtClean="0"/>
              <a:t>Enseignant</a:t>
            </a:r>
            <a:endParaRPr lang="fr-FR" dirty="0"/>
          </a:p>
        </p:txBody>
      </p:sp>
      <p:sp>
        <p:nvSpPr>
          <p:cNvPr id="11" name="Flèche droite 10"/>
          <p:cNvSpPr/>
          <p:nvPr/>
        </p:nvSpPr>
        <p:spPr>
          <a:xfrm>
            <a:off x="4359998" y="1202955"/>
            <a:ext cx="1894115" cy="221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2910" y="4513166"/>
            <a:ext cx="1233166" cy="1233166"/>
          </a:xfrm>
          <a:prstGeom prst="rect">
            <a:avLst/>
          </a:prstGeom>
        </p:spPr>
      </p:pic>
      <p:pic>
        <p:nvPicPr>
          <p:cNvPr id="13" name="Imag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5763" y="4486107"/>
            <a:ext cx="1287284" cy="1287284"/>
          </a:xfrm>
          <a:prstGeom prst="rect">
            <a:avLst/>
          </a:prstGeom>
        </p:spPr>
      </p:pic>
      <p:sp>
        <p:nvSpPr>
          <p:cNvPr id="14" name="Flèche gauche 13"/>
          <p:cNvSpPr/>
          <p:nvPr/>
        </p:nvSpPr>
        <p:spPr>
          <a:xfrm rot="19993369">
            <a:off x="3269524" y="3212747"/>
            <a:ext cx="4075065" cy="2090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gauche 14"/>
          <p:cNvSpPr/>
          <p:nvPr/>
        </p:nvSpPr>
        <p:spPr>
          <a:xfrm rot="18982386">
            <a:off x="5772268" y="3379152"/>
            <a:ext cx="2405958" cy="17554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gauche 15"/>
          <p:cNvSpPr/>
          <p:nvPr/>
        </p:nvSpPr>
        <p:spPr>
          <a:xfrm rot="15432363">
            <a:off x="7857187" y="3377436"/>
            <a:ext cx="1543197" cy="1479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8575971" y="5746332"/>
            <a:ext cx="2233748" cy="369332"/>
          </a:xfrm>
          <a:prstGeom prst="rect">
            <a:avLst/>
          </a:prstGeom>
          <a:noFill/>
        </p:spPr>
        <p:txBody>
          <a:bodyPr wrap="square" rtlCol="0">
            <a:spAutoFit/>
          </a:bodyPr>
          <a:lstStyle/>
          <a:p>
            <a:r>
              <a:rPr lang="fr-FR" dirty="0" smtClean="0"/>
              <a:t>Etudiant</a:t>
            </a:r>
            <a:endParaRPr lang="fr-FR" dirty="0"/>
          </a:p>
        </p:txBody>
      </p:sp>
      <p:sp>
        <p:nvSpPr>
          <p:cNvPr id="18" name="ZoneTexte 17"/>
          <p:cNvSpPr txBox="1"/>
          <p:nvPr/>
        </p:nvSpPr>
        <p:spPr>
          <a:xfrm>
            <a:off x="2196457" y="5773391"/>
            <a:ext cx="2233748" cy="369332"/>
          </a:xfrm>
          <a:prstGeom prst="rect">
            <a:avLst/>
          </a:prstGeom>
          <a:noFill/>
        </p:spPr>
        <p:txBody>
          <a:bodyPr wrap="square" rtlCol="0">
            <a:spAutoFit/>
          </a:bodyPr>
          <a:lstStyle/>
          <a:p>
            <a:r>
              <a:rPr lang="fr-FR" dirty="0" smtClean="0"/>
              <a:t>Etudiant</a:t>
            </a:r>
            <a:endParaRPr lang="fr-FR" dirty="0"/>
          </a:p>
        </p:txBody>
      </p:sp>
      <p:sp>
        <p:nvSpPr>
          <p:cNvPr id="19" name="ZoneTexte 18"/>
          <p:cNvSpPr txBox="1"/>
          <p:nvPr/>
        </p:nvSpPr>
        <p:spPr>
          <a:xfrm>
            <a:off x="5205090" y="5804406"/>
            <a:ext cx="2233748" cy="369332"/>
          </a:xfrm>
          <a:prstGeom prst="rect">
            <a:avLst/>
          </a:prstGeom>
          <a:noFill/>
        </p:spPr>
        <p:txBody>
          <a:bodyPr wrap="square" rtlCol="0">
            <a:spAutoFit/>
          </a:bodyPr>
          <a:lstStyle/>
          <a:p>
            <a:r>
              <a:rPr lang="fr-FR" dirty="0" smtClean="0"/>
              <a:t>Administrateur</a:t>
            </a:r>
            <a:endParaRPr lang="fr-FR" dirty="0"/>
          </a:p>
        </p:txBody>
      </p:sp>
    </p:spTree>
    <p:extLst>
      <p:ext uri="{BB962C8B-B14F-4D97-AF65-F5344CB8AC3E}">
        <p14:creationId xmlns:p14="http://schemas.microsoft.com/office/powerpoint/2010/main" val="18628005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6" presetClass="entr" presetSubtype="2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par>
                                <p:cTn id="30" presetID="16" presetClass="entr" presetSubtype="21"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arn(inVertical)">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4" grpId="0" animBg="1"/>
      <p:bldP spid="15" grpId="0" animBg="1"/>
      <p:bldP spid="16" grpId="0" animBg="1"/>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15847" y="2695506"/>
            <a:ext cx="8911687" cy="1280890"/>
          </a:xfrm>
        </p:spPr>
        <p:txBody>
          <a:bodyPr>
            <a:normAutofit fontScale="90000"/>
          </a:bodyPr>
          <a:lstStyle/>
          <a:p>
            <a:pPr algn="ctr"/>
            <a:r>
              <a:rPr lang="fr-FR" sz="5400" b="1" dirty="0">
                <a:latin typeface="Algerian" panose="04020705040A02060702" pitchFamily="82" charset="0"/>
              </a:rPr>
              <a:t>CONCEPTION </a:t>
            </a:r>
            <a:r>
              <a:rPr lang="fr-FR" sz="5400" b="1" dirty="0" smtClean="0">
                <a:latin typeface="Algerian" panose="04020705040A02060702" pitchFamily="82" charset="0"/>
              </a:rPr>
              <a:t>THEORIQUE</a:t>
            </a:r>
            <a:r>
              <a:rPr lang="fr-FR" b="1" dirty="0">
                <a:latin typeface="Algerian" panose="04020705040A02060702" pitchFamily="82" charset="0"/>
              </a:rPr>
              <a:t/>
            </a:r>
            <a:br>
              <a:rPr lang="fr-FR" b="1" dirty="0">
                <a:latin typeface="Algerian" panose="04020705040A02060702" pitchFamily="82" charset="0"/>
              </a:rPr>
            </a:br>
            <a:endParaRPr lang="fr-FR" dirty="0"/>
          </a:p>
        </p:txBody>
      </p:sp>
    </p:spTree>
    <p:extLst>
      <p:ext uri="{BB962C8B-B14F-4D97-AF65-F5344CB8AC3E}">
        <p14:creationId xmlns:p14="http://schemas.microsoft.com/office/powerpoint/2010/main" val="2737147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Algerian" panose="04020705040A02060702" pitchFamily="82" charset="0"/>
              </a:rPr>
              <a:t>Architecture de la plateforme</a:t>
            </a:r>
            <a:endParaRPr lang="fr-FR" dirty="0">
              <a:latin typeface="Algerian" panose="04020705040A02060702" pitchFamily="82" charset="0"/>
            </a:endParaRPr>
          </a:p>
        </p:txBody>
      </p:sp>
      <p:pic>
        <p:nvPicPr>
          <p:cNvPr id="6" name="Espace réservé du contenu 5"/>
          <p:cNvPicPr>
            <a:picLocks noGrp="1"/>
          </p:cNvPicPr>
          <p:nvPr>
            <p:ph idx="1"/>
          </p:nvPr>
        </p:nvPicPr>
        <p:blipFill>
          <a:blip r:embed="rId3"/>
          <a:stretch>
            <a:fillRect/>
          </a:stretch>
        </p:blipFill>
        <p:spPr>
          <a:xfrm>
            <a:off x="4067162" y="1445204"/>
            <a:ext cx="4322737" cy="5059140"/>
          </a:xfrm>
          <a:prstGeom prst="rect">
            <a:avLst/>
          </a:prstGeom>
        </p:spPr>
      </p:pic>
    </p:spTree>
    <p:extLst>
      <p:ext uri="{BB962C8B-B14F-4D97-AF65-F5344CB8AC3E}">
        <p14:creationId xmlns:p14="http://schemas.microsoft.com/office/powerpoint/2010/main" val="4589092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4848</TotalTime>
  <Words>1561</Words>
  <Application>Microsoft Office PowerPoint</Application>
  <PresentationFormat>Grand écran</PresentationFormat>
  <Paragraphs>127</Paragraphs>
  <Slides>23</Slides>
  <Notes>22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Algerian</vt:lpstr>
      <vt:lpstr>Arial</vt:lpstr>
      <vt:lpstr>Calibri</vt:lpstr>
      <vt:lpstr>Century Gothic</vt:lpstr>
      <vt:lpstr>Wingdings 3</vt:lpstr>
      <vt:lpstr>Brin</vt:lpstr>
      <vt:lpstr>PLATEFORME DE COMMUNICATION, DE GESTION ET PARTAGE DE DOCUMENT DANS UN ETABLISSEMENT</vt:lpstr>
      <vt:lpstr>Remerciements</vt:lpstr>
      <vt:lpstr>Présentation PowerPoint</vt:lpstr>
      <vt:lpstr>INTRODUCTION</vt:lpstr>
      <vt:lpstr>objectif</vt:lpstr>
      <vt:lpstr>Présentation PowerPoint</vt:lpstr>
      <vt:lpstr>Présentation PowerPoint</vt:lpstr>
      <vt:lpstr>CONCEPTION THEORIQUE </vt:lpstr>
      <vt:lpstr>Architecture de la plateforme</vt:lpstr>
      <vt:lpstr>Diagramme de cas d’utilisation</vt:lpstr>
      <vt:lpstr>Diagramme de classe</vt:lpstr>
      <vt:lpstr>Diagramme des composants</vt:lpstr>
      <vt:lpstr>Réalisation du projet</vt:lpstr>
      <vt:lpstr>Une plateforme web</vt:lpstr>
      <vt:lpstr>Présentation PowerPoint</vt:lpstr>
      <vt:lpstr>Présentation PowerPoint</vt:lpstr>
      <vt:lpstr>Présentation PowerPoint</vt:lpstr>
      <vt:lpstr>Présentation PowerPoint</vt:lpstr>
      <vt:lpstr>Content Management System (CMS)</vt:lpstr>
      <vt:lpstr>Résultats</vt:lpstr>
      <vt:lpstr>Bilan et recommandation</vt:lpstr>
      <vt:lpstr>Conclusion</vt:lpstr>
      <vt:lpstr>Merci pour votre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PLATEFORME DE COMMUNICATION, DE GESTION ET PARTAGE DE DOCUMENT DANS UN ETABLISSEMENT</dc:title>
  <dc:creator>Loic</dc:creator>
  <cp:lastModifiedBy>Loic</cp:lastModifiedBy>
  <cp:revision>33</cp:revision>
  <dcterms:created xsi:type="dcterms:W3CDTF">2023-06-14T07:58:02Z</dcterms:created>
  <dcterms:modified xsi:type="dcterms:W3CDTF">2023-06-20T14:40:36Z</dcterms:modified>
</cp:coreProperties>
</file>