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4"/>
  </p:notesMasterIdLst>
  <p:sldIdLst>
    <p:sldId id="256" r:id="rId2"/>
    <p:sldId id="258" r:id="rId3"/>
    <p:sldId id="257" r:id="rId4"/>
    <p:sldId id="265" r:id="rId5"/>
    <p:sldId id="266" r:id="rId6"/>
    <p:sldId id="267"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736" autoAdjust="0"/>
  </p:normalViewPr>
  <p:slideViewPr>
    <p:cSldViewPr snapToGrid="0">
      <p:cViewPr varScale="1">
        <p:scale>
          <a:sx n="52" d="100"/>
          <a:sy n="52" d="100"/>
        </p:scale>
        <p:origin x="14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BC1D1-2CEA-462C-9AD5-019E7CD215D8}" type="datetimeFigureOut">
              <a:rPr lang="fr-FR" smtClean="0"/>
              <a:t>17/06/2023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F1C47-C7FA-4AF9-B97D-03A02B162AC6}" type="slidenum">
              <a:rPr lang="fr-FR" smtClean="0"/>
              <a:t>‹N°›</a:t>
            </a:fld>
            <a:endParaRPr lang="fr-FR"/>
          </a:p>
        </p:txBody>
      </p:sp>
    </p:spTree>
    <p:extLst>
      <p:ext uri="{BB962C8B-B14F-4D97-AF65-F5344CB8AC3E}">
        <p14:creationId xmlns:p14="http://schemas.microsoft.com/office/powerpoint/2010/main" val="107271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Merci de m’avoir donné la parole, monsieur le président du jury, honorables membres du jury, monsieur l’encadreur, honorables invités / assistances bonsoir. </a:t>
            </a:r>
          </a:p>
          <a:p>
            <a:r>
              <a:rPr lang="fr-FR" sz="1200" kern="1200" dirty="0" smtClean="0">
                <a:solidFill>
                  <a:schemeClr val="tx1"/>
                </a:solidFill>
                <a:effectLst/>
                <a:latin typeface="+mn-lt"/>
                <a:ea typeface="+mn-ea"/>
                <a:cs typeface="+mn-cs"/>
              </a:rPr>
              <a:t>J’ai l’honneur de vous présenter aujourd’hui ma mémoire de fin d’études pour l’obtention du diplôme d’ingéniorat intitulé « Plateforme de communication, de gestion et de partage de document dans un établissement ». Mais avant de vous la présenter, j’aimerais tout d’abord faire quelque remerciement.</a:t>
            </a: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a:t>
            </a:fld>
            <a:endParaRPr lang="fr-FR"/>
          </a:p>
        </p:txBody>
      </p:sp>
    </p:spTree>
    <p:extLst>
      <p:ext uri="{BB962C8B-B14F-4D97-AF65-F5344CB8AC3E}">
        <p14:creationId xmlns:p14="http://schemas.microsoft.com/office/powerpoint/2010/main" val="94887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Je remercie tout d’abord le Tout puissant qui, par sa grâce m’a donné la santé, la force et le courage qui m’a  permis d’arriver au bout de mes efforts.</a:t>
            </a:r>
          </a:p>
          <a:p>
            <a:r>
              <a:rPr lang="fr-FR" sz="1200" kern="1200" dirty="0" smtClean="0">
                <a:solidFill>
                  <a:schemeClr val="tx1"/>
                </a:solidFill>
                <a:effectLst/>
                <a:latin typeface="+mn-lt"/>
                <a:ea typeface="+mn-ea"/>
                <a:cs typeface="+mn-cs"/>
              </a:rPr>
              <a:t>Je remercie également, </a:t>
            </a:r>
            <a:r>
              <a:rPr lang="fr-FR" sz="1200" b="1" kern="1200" dirty="0" smtClean="0">
                <a:solidFill>
                  <a:schemeClr val="tx1"/>
                </a:solidFill>
                <a:effectLst/>
                <a:latin typeface="+mn-lt"/>
                <a:ea typeface="+mn-ea"/>
                <a:cs typeface="+mn-cs"/>
              </a:rPr>
              <a:t>Madame Henriette Marie RASOANOMENJANAHARY</a:t>
            </a:r>
            <a:r>
              <a:rPr lang="fr-FR" sz="1200" kern="1200" dirty="0" smtClean="0">
                <a:solidFill>
                  <a:schemeClr val="tx1"/>
                </a:solidFill>
                <a:effectLst/>
                <a:latin typeface="+mn-lt"/>
                <a:ea typeface="+mn-ea"/>
                <a:cs typeface="+mn-cs"/>
              </a:rPr>
              <a:t>, Directeur Général de l’Espace Universitaire Régional de l’Océan Indien, de m’avoir permis de poursuivre mes études supérieures dans son honorable établissement.</a:t>
            </a:r>
          </a:p>
          <a:p>
            <a:r>
              <a:rPr lang="fr-FR" sz="1200" kern="1200" dirty="0" smtClean="0">
                <a:solidFill>
                  <a:schemeClr val="tx1"/>
                </a:solidFill>
                <a:effectLst/>
                <a:latin typeface="+mn-lt"/>
                <a:ea typeface="+mn-ea"/>
                <a:cs typeface="+mn-cs"/>
              </a:rPr>
              <a:t>Je remercie </a:t>
            </a:r>
            <a:r>
              <a:rPr lang="fr-FR" sz="1200" b="1" kern="1200" dirty="0" smtClean="0">
                <a:solidFill>
                  <a:schemeClr val="tx1"/>
                </a:solidFill>
                <a:effectLst/>
                <a:latin typeface="+mn-lt"/>
                <a:ea typeface="+mn-ea"/>
                <a:cs typeface="+mn-cs"/>
              </a:rPr>
              <a:t>Monsieur RANDRIAMIHAJARISON M. Jimmy</a:t>
            </a:r>
            <a:r>
              <a:rPr lang="fr-FR" sz="1200" kern="1200" dirty="0" smtClean="0">
                <a:solidFill>
                  <a:schemeClr val="tx1"/>
                </a:solidFill>
                <a:effectLst/>
                <a:latin typeface="+mn-lt"/>
                <a:ea typeface="+mn-ea"/>
                <a:cs typeface="+mn-cs"/>
              </a:rPr>
              <a:t>, ce travail ne serait pas aussi riche et n’aurait pas pu voir le jour sans l’aide et la qualité de son encadrement exceptionnel, pour sa patience et sa disponibilité durant la préparation de ce mémoire.</a:t>
            </a:r>
          </a:p>
          <a:p>
            <a:r>
              <a:rPr lang="fr-FR" sz="1200" kern="1200" dirty="0" smtClean="0">
                <a:solidFill>
                  <a:schemeClr val="tx1"/>
                </a:solidFill>
                <a:effectLst/>
                <a:latin typeface="+mn-lt"/>
                <a:ea typeface="+mn-ea"/>
                <a:cs typeface="+mn-cs"/>
              </a:rPr>
              <a:t>Je remercie également </a:t>
            </a:r>
            <a:r>
              <a:rPr lang="fr-FR" sz="1200" b="1" kern="1200" dirty="0" smtClean="0">
                <a:solidFill>
                  <a:schemeClr val="tx1"/>
                </a:solidFill>
                <a:effectLst/>
                <a:latin typeface="+mn-lt"/>
                <a:ea typeface="+mn-ea"/>
                <a:cs typeface="+mn-cs"/>
              </a:rPr>
              <a:t>tout le comité éducatif et les professeurs de l’EUROI</a:t>
            </a:r>
            <a:r>
              <a:rPr lang="fr-FR" sz="1200" kern="1200" dirty="0" smtClean="0">
                <a:solidFill>
                  <a:schemeClr val="tx1"/>
                </a:solidFill>
                <a:effectLst/>
                <a:latin typeface="+mn-lt"/>
                <a:ea typeface="+mn-ea"/>
                <a:cs typeface="+mn-cs"/>
              </a:rPr>
              <a:t>, pour leur générosité et la qualité de l’enseignement qu’ils m’ont prodigué au cours de ces cinq années passées dans cet établissement.</a:t>
            </a:r>
          </a:p>
          <a:p>
            <a:r>
              <a:rPr lang="fr-FR" sz="1200" kern="1200" dirty="0" smtClean="0">
                <a:solidFill>
                  <a:schemeClr val="tx1"/>
                </a:solidFill>
                <a:effectLst/>
                <a:latin typeface="+mn-lt"/>
                <a:ea typeface="+mn-ea"/>
                <a:cs typeface="+mn-cs"/>
              </a:rPr>
              <a:t>Un grand merci qui s’adresse à toute ma famille et particulièrement à mes chers parents qui m’ont soutenu moralement, physiquement surtout financièrement durant ma formation entière jusqu’à la réalisation de ce mémoire de fin d’études.</a:t>
            </a:r>
            <a:endParaRPr lang="fr-FR" dirty="0" smtClean="0">
              <a:effectLst/>
            </a:endParaRPr>
          </a:p>
          <a:p>
            <a:r>
              <a:rPr lang="fr-FR" sz="1200" kern="1200" dirty="0" smtClean="0">
                <a:solidFill>
                  <a:schemeClr val="tx1"/>
                </a:solidFill>
                <a:effectLst/>
                <a:latin typeface="+mn-lt"/>
                <a:ea typeface="+mn-ea"/>
                <a:cs typeface="+mn-cs"/>
              </a:rPr>
              <a:t>De même, un grand merci à toutes les personnes qui ont contribuées, de loin ou de près, à l’achèvement de ce travail.</a:t>
            </a:r>
            <a:endParaRPr lang="fr-FR" dirty="0" smtClean="0">
              <a:effectLst/>
            </a:endParaRP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2</a:t>
            </a:fld>
            <a:endParaRPr lang="fr-FR"/>
          </a:p>
        </p:txBody>
      </p:sp>
    </p:spTree>
    <p:extLst>
      <p:ext uri="{BB962C8B-B14F-4D97-AF65-F5344CB8AC3E}">
        <p14:creationId xmlns:p14="http://schemas.microsoft.com/office/powerpoint/2010/main" val="148098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Passons maintenant au vif du sujet, ce présent mémoire se divise en cinq grandes parties. Tout d’abord il y aura une introduction générale du thème. Ensuite, une brève présentation du thème ainsi qu’une étude théorique sera dévoilé. Suivi, de la partie conception pratique et réalisation du projet. Avant dernière partie, les résultats et bilan de recommandation seront illustrés et clôturé par une conclusion générale.</a:t>
            </a:r>
            <a:endParaRPr lang="fr-FR" dirty="0" smtClean="0">
              <a:effectLst/>
            </a:endParaRP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3</a:t>
            </a:fld>
            <a:endParaRPr lang="fr-FR"/>
          </a:p>
        </p:txBody>
      </p:sp>
    </p:spTree>
    <p:extLst>
      <p:ext uri="{BB962C8B-B14F-4D97-AF65-F5344CB8AC3E}">
        <p14:creationId xmlns:p14="http://schemas.microsoft.com/office/powerpoint/2010/main" val="203118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Dans le monde de l'éducation, où l'organisation et la gestion des données jouent un rôle crucial, il est essentiel d'adopter des outils modernes et efficaces pour assurer le bon fonctionnement d'un établissement scolaire. C'est dans cette optique qu'une nouvelle application de gestion de données voit le jour, offrant une solution complète et adaptée aux besoins spécifiques des établissements scolaires.</a:t>
            </a:r>
            <a:endParaRPr lang="fr-FR" dirty="0" smtClean="0">
              <a:effectLst/>
            </a:endParaRPr>
          </a:p>
          <a:p>
            <a:r>
              <a:rPr lang="fr-FR" sz="1200" kern="1200" dirty="0" smtClean="0">
                <a:solidFill>
                  <a:schemeClr val="tx1"/>
                </a:solidFill>
                <a:effectLst/>
                <a:latin typeface="+mn-lt"/>
                <a:ea typeface="+mn-ea"/>
                <a:cs typeface="+mn-cs"/>
              </a:rPr>
              <a:t>Alors que les piles de papier et les classeurs encombrants étaient autrefois la norme, nous assistons à une transition vers un monde où l'information est stockée, partagée et gérée de manière électronique.</a:t>
            </a:r>
            <a:endParaRPr lang="fr-FR" dirty="0" smtClean="0">
              <a:effectLst/>
            </a:endParaRPr>
          </a:p>
          <a:p>
            <a:r>
              <a:rPr lang="fr-FR" sz="1200" kern="1200" dirty="0" smtClean="0">
                <a:solidFill>
                  <a:schemeClr val="tx1"/>
                </a:solidFill>
                <a:effectLst/>
                <a:latin typeface="+mn-lt"/>
                <a:ea typeface="+mn-ea"/>
                <a:cs typeface="+mn-cs"/>
              </a:rPr>
              <a:t>L’utilisation des documents physiques peuvent prendre beaucoup de temps et entraîner des erreurs ou des omissions. De plus, la collecte et le traitement des données peuvent être lents et laborieux. La recherche d'informations spécifiques peut être difficile, en particulier lorsque de nombreux formulaires sont remplis. Le stockage et la sauvegarde des fiches d'inscription papier peuvent également être complexes, et il peut être difficile de garantir la confidentialité et la sécurité des données. L'utilisation de document physique implique des coûts liés à l'impression, la distribution et le stockage.</a:t>
            </a:r>
            <a:endParaRPr lang="fr-FR" dirty="0" smtClean="0">
              <a:effectLst/>
            </a:endParaRPr>
          </a:p>
          <a:p>
            <a:r>
              <a:rPr lang="fr-FR" sz="1200" kern="1200" dirty="0" smtClean="0">
                <a:solidFill>
                  <a:schemeClr val="tx1"/>
                </a:solidFill>
                <a:effectLst/>
                <a:latin typeface="+mn-lt"/>
                <a:ea typeface="+mn-ea"/>
                <a:cs typeface="+mn-cs"/>
              </a:rPr>
              <a:t>En outre, l'utilisation de papier contribue à la déforestation et à la consommation d'énergie nécessaire à la production et au transport du papier. Cela peut également entraîner une production accrue de déchets, car les fiches d'inscription peuvent être jetées une fois les données transférées dans un système informatique.</a:t>
            </a:r>
            <a:endParaRPr lang="fr-FR" dirty="0" smtClean="0">
              <a:effectLst/>
            </a:endParaRPr>
          </a:p>
          <a:p>
            <a:r>
              <a:rPr lang="fr-FR" sz="1200" kern="1200" dirty="0" smtClean="0">
                <a:solidFill>
                  <a:schemeClr val="tx1"/>
                </a:solidFill>
                <a:effectLst/>
                <a:latin typeface="+mn-lt"/>
                <a:ea typeface="+mn-ea"/>
                <a:cs typeface="+mn-cs"/>
              </a:rPr>
              <a:t>C’est vers cette direction que notre projet se focalise sur un thème qui s’intitule : « Plateforme de communication, de gestion et de partage de documents dans un établissement scolaire ».</a:t>
            </a:r>
            <a:endParaRPr lang="fr-FR" dirty="0" smtClean="0">
              <a:effectLst/>
            </a:endParaRP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4</a:t>
            </a:fld>
            <a:endParaRPr lang="fr-FR"/>
          </a:p>
        </p:txBody>
      </p:sp>
    </p:spTree>
    <p:extLst>
      <p:ext uri="{BB962C8B-B14F-4D97-AF65-F5344CB8AC3E}">
        <p14:creationId xmlns:p14="http://schemas.microsoft.com/office/powerpoint/2010/main" val="227580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Comme objectif principal, faire communiquer les utilisateurs entre eux dans une même plateforme de travail, partager des documents et des informations. </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5</a:t>
            </a:fld>
            <a:endParaRPr lang="fr-FR"/>
          </a:p>
        </p:txBody>
      </p:sp>
    </p:spTree>
    <p:extLst>
      <p:ext uri="{BB962C8B-B14F-4D97-AF65-F5344CB8AC3E}">
        <p14:creationId xmlns:p14="http://schemas.microsoft.com/office/powerpoint/2010/main" val="273033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Autre que par les messages, la plateforme possède une bibliothèque et communiqué centralisé et accessible à tous les utilisateurs. Il suffit qu’un administrateur ajoute du contenu et cette dernière sera accessible à tous instantanément. </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6</a:t>
            </a:fld>
            <a:endParaRPr lang="fr-FR"/>
          </a:p>
        </p:txBody>
      </p:sp>
    </p:spTree>
    <p:extLst>
      <p:ext uri="{BB962C8B-B14F-4D97-AF65-F5344CB8AC3E}">
        <p14:creationId xmlns:p14="http://schemas.microsoft.com/office/powerpoint/2010/main" val="3591310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30349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0671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42616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8457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88544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0335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78417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84541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36699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8993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6/14/2023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6963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5872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3906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3625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65827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2795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8103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644841791"/>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87886" y="2627653"/>
            <a:ext cx="10279487" cy="1825096"/>
          </a:xfrm>
        </p:spPr>
        <p:txBody>
          <a:bodyPr>
            <a:noAutofit/>
          </a:bodyPr>
          <a:lstStyle/>
          <a:p>
            <a:pPr algn="ctr"/>
            <a:r>
              <a:rPr lang="fr-FR" sz="4400" b="1" dirty="0" smtClean="0"/>
              <a:t>PLATEFORME DE COMMUNICATION, DE GESTION ET PARTAGE DE DOCUMENT DANS UN ETABLISSEMENT</a:t>
            </a:r>
            <a:endParaRPr lang="fr-FR" sz="4400" b="1" dirty="0"/>
          </a:p>
        </p:txBody>
      </p:sp>
      <p:sp>
        <p:nvSpPr>
          <p:cNvPr id="3" name="Sous-titre 2"/>
          <p:cNvSpPr>
            <a:spLocks noGrp="1"/>
          </p:cNvSpPr>
          <p:nvPr>
            <p:ph type="subTitle" idx="1"/>
          </p:nvPr>
        </p:nvSpPr>
        <p:spPr>
          <a:xfrm>
            <a:off x="2118573" y="5435243"/>
            <a:ext cx="9448800" cy="685800"/>
          </a:xfrm>
        </p:spPr>
        <p:txBody>
          <a:bodyPr/>
          <a:lstStyle/>
          <a:p>
            <a:r>
              <a:rPr lang="fr-FR" dirty="0" smtClean="0"/>
              <a:t>Présenté par : </a:t>
            </a:r>
            <a:r>
              <a:rPr lang="fr-FR" b="1" dirty="0" smtClean="0"/>
              <a:t>RAKOTOARINTSIFA Loïc Judicaël Harrison</a:t>
            </a:r>
            <a:endParaRPr lang="fr-FR" b="1" dirty="0"/>
          </a:p>
        </p:txBody>
      </p:sp>
    </p:spTree>
    <p:extLst>
      <p:ext uri="{BB962C8B-B14F-4D97-AF65-F5344CB8AC3E}">
        <p14:creationId xmlns:p14="http://schemas.microsoft.com/office/powerpoint/2010/main" val="22513999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152650" y="533400"/>
            <a:ext cx="7886700" cy="5791200"/>
          </a:xfrm>
          <a:prstGeom prst="rect">
            <a:avLst/>
          </a:prstGeom>
        </p:spPr>
      </p:pic>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046371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648289"/>
            <a:ext cx="12192000" cy="5561421"/>
          </a:xfrm>
          <a:prstGeom prst="rect">
            <a:avLst/>
          </a:prstGeom>
        </p:spPr>
      </p:pic>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298862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104915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remerciements</a:t>
            </a:r>
            <a:endParaRPr lang="fr-FR" dirty="0"/>
          </a:p>
        </p:txBody>
      </p:sp>
    </p:spTree>
    <p:extLst>
      <p:ext uri="{BB962C8B-B14F-4D97-AF65-F5344CB8AC3E}">
        <p14:creationId xmlns:p14="http://schemas.microsoft.com/office/powerpoint/2010/main" val="40912084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79455" y="207963"/>
            <a:ext cx="8791575" cy="1144319"/>
          </a:xfrm>
        </p:spPr>
        <p:txBody>
          <a:bodyPr/>
          <a:lstStyle/>
          <a:p>
            <a:r>
              <a:rPr lang="fr-FR" dirty="0" smtClean="0"/>
              <a:t>Plan du travail</a:t>
            </a:r>
            <a:endParaRPr lang="fr-FR" dirty="0"/>
          </a:p>
        </p:txBody>
      </p:sp>
      <p:sp>
        <p:nvSpPr>
          <p:cNvPr id="3" name="Sous-titre 2"/>
          <p:cNvSpPr>
            <a:spLocks noGrp="1"/>
          </p:cNvSpPr>
          <p:nvPr>
            <p:ph type="subTitle" idx="1"/>
          </p:nvPr>
        </p:nvSpPr>
        <p:spPr>
          <a:xfrm>
            <a:off x="1876424" y="1584101"/>
            <a:ext cx="8791575" cy="4262907"/>
          </a:xfrm>
        </p:spPr>
        <p:txBody>
          <a:bodyPr>
            <a:normAutofit/>
          </a:bodyPr>
          <a:lstStyle/>
          <a:p>
            <a:r>
              <a:rPr lang="fr-FR" sz="2400" dirty="0" smtClean="0">
                <a:solidFill>
                  <a:schemeClr val="tx1"/>
                </a:solidFill>
              </a:rPr>
              <a:t>Introduction</a:t>
            </a:r>
          </a:p>
          <a:p>
            <a:endParaRPr lang="fr-FR" sz="2400" dirty="0" smtClean="0">
              <a:solidFill>
                <a:schemeClr val="tx1"/>
              </a:solidFill>
            </a:endParaRPr>
          </a:p>
          <a:p>
            <a:r>
              <a:rPr lang="fr-FR" sz="2400" dirty="0" smtClean="0">
                <a:solidFill>
                  <a:schemeClr val="tx1"/>
                </a:solidFill>
              </a:rPr>
              <a:t>PARTIE I : CONCEPTION THEORIQUE ET Présentation DU Thème</a:t>
            </a:r>
          </a:p>
          <a:p>
            <a:r>
              <a:rPr lang="fr-FR" sz="2400" dirty="0" smtClean="0">
                <a:solidFill>
                  <a:schemeClr val="tx1"/>
                </a:solidFill>
              </a:rPr>
              <a:t>PARTIE II : CONCEPTION PRATIQUE ET Réalisation DU PROJET</a:t>
            </a:r>
          </a:p>
          <a:p>
            <a:r>
              <a:rPr lang="fr-FR" sz="2400" dirty="0" smtClean="0">
                <a:solidFill>
                  <a:schemeClr val="tx1"/>
                </a:solidFill>
              </a:rPr>
              <a:t>PARTIE III : Résultats ET BILAN DE RECOMMANDATION</a:t>
            </a:r>
          </a:p>
          <a:p>
            <a:endParaRPr lang="fr-FR" sz="2400" dirty="0" smtClean="0">
              <a:solidFill>
                <a:schemeClr val="tx1"/>
              </a:solidFill>
            </a:endParaRPr>
          </a:p>
          <a:p>
            <a:r>
              <a:rPr lang="fr-FR" sz="2400" dirty="0" smtClean="0">
                <a:solidFill>
                  <a:schemeClr val="tx1"/>
                </a:solidFill>
              </a:rPr>
              <a:t>CONCLUSION</a:t>
            </a:r>
            <a:endParaRPr lang="fr-FR" sz="2400" dirty="0">
              <a:solidFill>
                <a:schemeClr val="tx1"/>
              </a:solidFill>
            </a:endParaRPr>
          </a:p>
        </p:txBody>
      </p:sp>
    </p:spTree>
    <p:extLst>
      <p:ext uri="{BB962C8B-B14F-4D97-AF65-F5344CB8AC3E}">
        <p14:creationId xmlns:p14="http://schemas.microsoft.com/office/powerpoint/2010/main" val="323085655"/>
      </p:ext>
    </p:extLst>
  </p:cSld>
  <p:clrMapOvr>
    <a:masterClrMapping/>
  </p:clrMapOvr>
  <p:transition>
    <p:split orient="vert"/>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INTRODUCTION</a:t>
            </a:r>
            <a:endParaRPr lang="fr-FR" dirty="0"/>
          </a:p>
        </p:txBody>
      </p:sp>
    </p:spTree>
    <p:extLst>
      <p:ext uri="{BB962C8B-B14F-4D97-AF65-F5344CB8AC3E}">
        <p14:creationId xmlns:p14="http://schemas.microsoft.com/office/powerpoint/2010/main" val="74871231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952705"/>
          </a:xfrm>
        </p:spPr>
        <p:txBody>
          <a:bodyPr/>
          <a:lstStyle/>
          <a:p>
            <a:r>
              <a:rPr lang="fr-FR" dirty="0" smtClean="0"/>
              <a:t>objectif</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355" y="1706611"/>
            <a:ext cx="1136605" cy="1151896"/>
          </a:xfr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6582" y="1571223"/>
            <a:ext cx="1287284" cy="1287284"/>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6582" y="4521088"/>
            <a:ext cx="1287284" cy="1287284"/>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355" y="4575206"/>
            <a:ext cx="1233166" cy="1233166"/>
          </a:xfrm>
          <a:prstGeom prst="rect">
            <a:avLst/>
          </a:prstGeom>
        </p:spPr>
      </p:pic>
      <p:sp>
        <p:nvSpPr>
          <p:cNvPr id="8" name="Double flèche horizontale 7"/>
          <p:cNvSpPr/>
          <p:nvPr/>
        </p:nvSpPr>
        <p:spPr>
          <a:xfrm>
            <a:off x="3709115" y="2214865"/>
            <a:ext cx="3979572" cy="2147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ouble flèche horizontale 8"/>
          <p:cNvSpPr/>
          <p:nvPr/>
        </p:nvSpPr>
        <p:spPr>
          <a:xfrm>
            <a:off x="3738765" y="5084435"/>
            <a:ext cx="3979572" cy="2147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Double flèche verticale 9"/>
          <p:cNvSpPr/>
          <p:nvPr/>
        </p:nvSpPr>
        <p:spPr>
          <a:xfrm>
            <a:off x="8810224" y="3073214"/>
            <a:ext cx="179230" cy="12669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Double flèche verticale 10"/>
          <p:cNvSpPr/>
          <p:nvPr/>
        </p:nvSpPr>
        <p:spPr>
          <a:xfrm>
            <a:off x="2536042" y="3017234"/>
            <a:ext cx="179230" cy="12669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Double flèche horizontale 12"/>
          <p:cNvSpPr/>
          <p:nvPr/>
        </p:nvSpPr>
        <p:spPr>
          <a:xfrm rot="20342520">
            <a:off x="3561703" y="3493949"/>
            <a:ext cx="4181742" cy="2368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Double flèche horizontale 13"/>
          <p:cNvSpPr/>
          <p:nvPr/>
        </p:nvSpPr>
        <p:spPr>
          <a:xfrm rot="1360193">
            <a:off x="3627454" y="3464273"/>
            <a:ext cx="4181742" cy="2087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506251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65971" y="1317544"/>
            <a:ext cx="1099208" cy="1099208"/>
          </a:xfrm>
          <a:prstGeom prst="rect">
            <a:avLst/>
          </a:prstGeom>
        </p:spPr>
      </p:pic>
      <p:sp>
        <p:nvSpPr>
          <p:cNvPr id="5" name="ZoneTexte 4"/>
          <p:cNvSpPr txBox="1"/>
          <p:nvPr/>
        </p:nvSpPr>
        <p:spPr>
          <a:xfrm>
            <a:off x="8982429" y="1754039"/>
            <a:ext cx="2233748" cy="369332"/>
          </a:xfrm>
          <a:prstGeom prst="rect">
            <a:avLst/>
          </a:prstGeom>
          <a:noFill/>
        </p:spPr>
        <p:txBody>
          <a:bodyPr wrap="square" rtlCol="0">
            <a:spAutoFit/>
          </a:bodyPr>
          <a:lstStyle/>
          <a:p>
            <a:r>
              <a:rPr lang="fr-FR" dirty="0" smtClean="0"/>
              <a:t>Documents</a:t>
            </a:r>
            <a:endParaRPr lang="fr-FR" dirty="0"/>
          </a:p>
        </p:txBody>
      </p:sp>
      <p:sp>
        <p:nvSpPr>
          <p:cNvPr id="7" name="ZoneTexte 6"/>
          <p:cNvSpPr txBox="1"/>
          <p:nvPr/>
        </p:nvSpPr>
        <p:spPr>
          <a:xfrm>
            <a:off x="5999493" y="1680031"/>
            <a:ext cx="2233748" cy="369332"/>
          </a:xfrm>
          <a:prstGeom prst="rect">
            <a:avLst/>
          </a:prstGeom>
          <a:noFill/>
        </p:spPr>
        <p:txBody>
          <a:bodyPr wrap="square" rtlCol="0">
            <a:spAutoFit/>
          </a:bodyPr>
          <a:lstStyle/>
          <a:p>
            <a:r>
              <a:rPr lang="fr-FR" dirty="0" smtClean="0"/>
              <a:t>Communiqués</a:t>
            </a:r>
            <a:endParaRPr lang="fr-FR" dirty="0"/>
          </a:p>
        </p:txBody>
      </p:sp>
      <p:pic>
        <p:nvPicPr>
          <p:cNvPr id="8" name="Espace réservé du contenu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070" y="1067433"/>
            <a:ext cx="1136605" cy="1151896"/>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5731" y="4431989"/>
            <a:ext cx="1287284" cy="1287284"/>
          </a:xfrm>
          <a:prstGeom prst="rect">
            <a:avLst/>
          </a:prstGeom>
        </p:spPr>
      </p:pic>
      <p:sp>
        <p:nvSpPr>
          <p:cNvPr id="10" name="ZoneTexte 9"/>
          <p:cNvSpPr txBox="1"/>
          <p:nvPr/>
        </p:nvSpPr>
        <p:spPr>
          <a:xfrm>
            <a:off x="2135731" y="2326669"/>
            <a:ext cx="2233748" cy="369332"/>
          </a:xfrm>
          <a:prstGeom prst="rect">
            <a:avLst/>
          </a:prstGeom>
          <a:noFill/>
        </p:spPr>
        <p:txBody>
          <a:bodyPr wrap="square" rtlCol="0">
            <a:spAutoFit/>
          </a:bodyPr>
          <a:lstStyle/>
          <a:p>
            <a:r>
              <a:rPr lang="fr-FR" dirty="0" smtClean="0"/>
              <a:t>Administrateur</a:t>
            </a:r>
            <a:endParaRPr lang="fr-FR" dirty="0"/>
          </a:p>
        </p:txBody>
      </p:sp>
      <p:sp>
        <p:nvSpPr>
          <p:cNvPr id="11" name="Flèche droite 10"/>
          <p:cNvSpPr/>
          <p:nvPr/>
        </p:nvSpPr>
        <p:spPr>
          <a:xfrm>
            <a:off x="3905794" y="1643381"/>
            <a:ext cx="1894115" cy="221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2910" y="4513166"/>
            <a:ext cx="1233166" cy="1233166"/>
          </a:xfrm>
          <a:prstGeom prst="rect">
            <a:avLst/>
          </a:prstGeom>
        </p:spPr>
      </p:pic>
      <p:pic>
        <p:nvPicPr>
          <p:cNvPr id="13" name="Imag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5763" y="4486107"/>
            <a:ext cx="1287284" cy="1287284"/>
          </a:xfrm>
          <a:prstGeom prst="rect">
            <a:avLst/>
          </a:prstGeom>
        </p:spPr>
      </p:pic>
      <p:sp>
        <p:nvSpPr>
          <p:cNvPr id="14" name="Flèche gauche 13"/>
          <p:cNvSpPr/>
          <p:nvPr/>
        </p:nvSpPr>
        <p:spPr>
          <a:xfrm rot="19993369">
            <a:off x="3269524" y="3212747"/>
            <a:ext cx="4075065" cy="2090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gauche 14"/>
          <p:cNvSpPr/>
          <p:nvPr/>
        </p:nvSpPr>
        <p:spPr>
          <a:xfrm rot="18982386">
            <a:off x="5772268" y="3379152"/>
            <a:ext cx="2405958" cy="1755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gauche 15"/>
          <p:cNvSpPr/>
          <p:nvPr/>
        </p:nvSpPr>
        <p:spPr>
          <a:xfrm rot="15432363">
            <a:off x="7857187" y="3377436"/>
            <a:ext cx="1543197" cy="1479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676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par>
                                <p:cTn id="27" presetID="16" presetClass="entr" presetSubtype="21"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009775" y="695325"/>
            <a:ext cx="8172450" cy="5467350"/>
          </a:xfrm>
          <a:prstGeom prst="rect">
            <a:avLst/>
          </a:prstGeom>
        </p:spPr>
      </p:pic>
      <p:sp>
        <p:nvSpPr>
          <p:cNvPr id="2" name="Titre 1"/>
          <p:cNvSpPr>
            <a:spLocks noGrp="1"/>
          </p:cNvSpPr>
          <p:nvPr>
            <p:ph type="ctrTitle"/>
          </p:nvPr>
        </p:nvSpPr>
        <p:spPr/>
        <p:txBody>
          <a:bodyPr/>
          <a:lstStyle/>
          <a:p>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190802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95462" y="1123950"/>
            <a:ext cx="8601075" cy="4610100"/>
          </a:xfrm>
          <a:prstGeom prst="rect">
            <a:avLst/>
          </a:prstGeom>
        </p:spPr>
      </p:pic>
      <p:sp>
        <p:nvSpPr>
          <p:cNvPr id="2" name="Titre 1"/>
          <p:cNvSpPr>
            <a:spLocks noGrp="1"/>
          </p:cNvSpPr>
          <p:nvPr>
            <p:ph type="ctrTitle"/>
          </p:nvPr>
        </p:nvSpPr>
        <p:spPr/>
        <p:txBody>
          <a:bodyPr/>
          <a:lstStyle/>
          <a:p>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070954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038350" y="823912"/>
            <a:ext cx="8115300" cy="5210175"/>
          </a:xfrm>
          <a:prstGeom prst="rect">
            <a:avLst/>
          </a:prstGeom>
        </p:spPr>
      </p:pic>
      <p:sp>
        <p:nvSpPr>
          <p:cNvPr id="2" name="Titre 1"/>
          <p:cNvSpPr>
            <a:spLocks noGrp="1"/>
          </p:cNvSpPr>
          <p:nvPr>
            <p:ph type="title"/>
          </p:nvPr>
        </p:nvSpPr>
        <p:spPr/>
        <p:txBody>
          <a:bodyPr/>
          <a:lstStyle/>
          <a:p>
            <a:endParaRPr lang="fr-FR" dirty="0"/>
          </a:p>
        </p:txBody>
      </p:sp>
      <p:sp>
        <p:nvSpPr>
          <p:cNvPr id="6" name="Espace réservé du contenu 5"/>
          <p:cNvSpPr>
            <a:spLocks noGrp="1"/>
          </p:cNvSpPr>
          <p:nvPr>
            <p:ph idx="1"/>
          </p:nvPr>
        </p:nvSpPr>
        <p:spPr/>
        <p:txBody>
          <a:bodyPr/>
          <a:lstStyle/>
          <a:p>
            <a:endParaRPr lang="fr-FR"/>
          </a:p>
        </p:txBody>
      </p:sp>
    </p:spTree>
    <p:extLst>
      <p:ext uri="{BB962C8B-B14F-4D97-AF65-F5344CB8AC3E}">
        <p14:creationId xmlns:p14="http://schemas.microsoft.com/office/powerpoint/2010/main" val="4243891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4283</TotalTime>
  <Words>710</Words>
  <Application>Microsoft Office PowerPoint</Application>
  <PresentationFormat>Grand écran</PresentationFormat>
  <Paragraphs>38</Paragraphs>
  <Slides>12</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Trebuchet MS</vt:lpstr>
      <vt:lpstr>Tw Cen MT</vt:lpstr>
      <vt:lpstr>Circuit</vt:lpstr>
      <vt:lpstr>PLATEFORME DE COMMUNICATION, DE GESTION ET PARTAGE DE DOCUMENT DANS UN ETABLISSEMENT</vt:lpstr>
      <vt:lpstr>remerciements</vt:lpstr>
      <vt:lpstr>Plan du travail</vt:lpstr>
      <vt:lpstr>INTRODUCTION</vt:lpstr>
      <vt:lpstr>objectif</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PLATEFORME DE COMMUNICATION, DE GESTION ET PARTAGE DE DOCUMENT DANS UN ETABLISSEMENT</dc:title>
  <dc:creator>Loic</dc:creator>
  <cp:lastModifiedBy>Loic</cp:lastModifiedBy>
  <cp:revision>14</cp:revision>
  <dcterms:created xsi:type="dcterms:W3CDTF">2023-06-14T07:58:02Z</dcterms:created>
  <dcterms:modified xsi:type="dcterms:W3CDTF">2023-06-17T07:21:25Z</dcterms:modified>
</cp:coreProperties>
</file>