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2" r:id="rId4"/>
    <p:sldId id="256" r:id="rId5"/>
    <p:sldId id="257" r:id="rId6"/>
    <p:sldId id="258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29" autoAdjust="0"/>
  </p:normalViewPr>
  <p:slideViewPr>
    <p:cSldViewPr>
      <p:cViewPr varScale="1">
        <p:scale>
          <a:sx n="82" d="100"/>
          <a:sy n="82" d="100"/>
        </p:scale>
        <p:origin x="-23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9118E-1C1E-41DC-B307-906F769C6A72}" type="datetimeFigureOut">
              <a:rPr lang="fr-FR" smtClean="0"/>
              <a:t>15/01/2016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FAAE1-EE83-4D14-9166-EBB23EE2B3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64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Chaque rectangle</a:t>
            </a:r>
            <a:r>
              <a:rPr lang="fr-FR" baseline="0" dirty="0" smtClean="0"/>
              <a:t> orange représente un conteneur Docker indépendant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La base de données </a:t>
            </a:r>
            <a:r>
              <a:rPr lang="fr-FR" baseline="0" dirty="0" err="1" smtClean="0"/>
              <a:t>PostgreSQL</a:t>
            </a:r>
            <a:r>
              <a:rPr lang="fr-FR" baseline="0" dirty="0" smtClean="0"/>
              <a:t> peut être également hébergée en dehors de Docker si l’on souhaite bénéficier d’une architecture mutualisée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Les conteneurs marqués d’une * peuvent avoir de multiples instances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FAAE1-EE83-4D14-9166-EBB23EE2B3B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76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Chaque rectangle</a:t>
            </a:r>
            <a:r>
              <a:rPr lang="fr-FR" baseline="0" dirty="0" smtClean="0"/>
              <a:t> orange représente un conteneur Docker indépendant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La base de données </a:t>
            </a:r>
            <a:r>
              <a:rPr lang="fr-FR" baseline="0" dirty="0" err="1" smtClean="0"/>
              <a:t>PostgreSQL</a:t>
            </a:r>
            <a:r>
              <a:rPr lang="fr-FR" baseline="0" dirty="0" smtClean="0"/>
              <a:t> peut être également hébergée en dehors de Docker si l’on souhaite bénéficier d’une architecture mutualisée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Les conteneurs marqués d’une * peuvent avoir de multiples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FAAE1-EE83-4D14-9166-EBB23EE2B3B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76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Chaque rectangle</a:t>
            </a:r>
            <a:r>
              <a:rPr lang="fr-FR" baseline="0" dirty="0" smtClean="0"/>
              <a:t> orange représente un conteneur Docker indépendant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La base de données </a:t>
            </a:r>
            <a:r>
              <a:rPr lang="fr-FR" baseline="0" dirty="0" err="1" smtClean="0"/>
              <a:t>PostgreSQL</a:t>
            </a:r>
            <a:r>
              <a:rPr lang="fr-FR" baseline="0" dirty="0" smtClean="0"/>
              <a:t> peut être également hébergée en dehors de Docker si l’on souhaite bénéficier d’une architecture mutualisée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Les conteneurs marqués d’une * peuvent avoir de multiples instances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FAAE1-EE83-4D14-9166-EBB23EE2B3B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76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E96-C558-46B8-93F0-B8C26CF7B29E}" type="datetimeFigureOut">
              <a:rPr lang="fr-FR" smtClean="0"/>
              <a:t>15/01/2016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9980-1371-48A8-AC0A-3752023F17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44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E96-C558-46B8-93F0-B8C26CF7B29E}" type="datetimeFigureOut">
              <a:rPr lang="fr-FR" smtClean="0"/>
              <a:t>15/01/2016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9980-1371-48A8-AC0A-3752023F17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78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E96-C558-46B8-93F0-B8C26CF7B29E}" type="datetimeFigureOut">
              <a:rPr lang="fr-FR" smtClean="0"/>
              <a:t>15/01/2016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9980-1371-48A8-AC0A-3752023F17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90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E96-C558-46B8-93F0-B8C26CF7B29E}" type="datetimeFigureOut">
              <a:rPr lang="fr-FR" smtClean="0"/>
              <a:t>15/01/2016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9980-1371-48A8-AC0A-3752023F17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21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E96-C558-46B8-93F0-B8C26CF7B29E}" type="datetimeFigureOut">
              <a:rPr lang="fr-FR" smtClean="0"/>
              <a:t>15/01/2016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9980-1371-48A8-AC0A-3752023F17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68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E96-C558-46B8-93F0-B8C26CF7B29E}" type="datetimeFigureOut">
              <a:rPr lang="fr-FR" smtClean="0"/>
              <a:t>15/01/2016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9980-1371-48A8-AC0A-3752023F17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46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E96-C558-46B8-93F0-B8C26CF7B29E}" type="datetimeFigureOut">
              <a:rPr lang="fr-FR" smtClean="0"/>
              <a:t>15/01/2016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9980-1371-48A8-AC0A-3752023F17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8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E96-C558-46B8-93F0-B8C26CF7B29E}" type="datetimeFigureOut">
              <a:rPr lang="fr-FR" smtClean="0"/>
              <a:t>15/01/2016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9980-1371-48A8-AC0A-3752023F17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82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E96-C558-46B8-93F0-B8C26CF7B29E}" type="datetimeFigureOut">
              <a:rPr lang="fr-FR" smtClean="0"/>
              <a:t>15/01/2016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9980-1371-48A8-AC0A-3752023F17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6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E96-C558-46B8-93F0-B8C26CF7B29E}" type="datetimeFigureOut">
              <a:rPr lang="fr-FR" smtClean="0"/>
              <a:t>15/01/2016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9980-1371-48A8-AC0A-3752023F17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48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E96-C558-46B8-93F0-B8C26CF7B29E}" type="datetimeFigureOut">
              <a:rPr lang="fr-FR" smtClean="0"/>
              <a:t>15/01/2016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9980-1371-48A8-AC0A-3752023F17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7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4E96-C558-46B8-93F0-B8C26CF7B29E}" type="datetimeFigureOut">
              <a:rPr lang="fr-FR" smtClean="0"/>
              <a:t>15/01/2016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49980-1371-48A8-AC0A-3752023F17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81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Application indicateurs ALM de la DCO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L’application a pour but d’effectuer des calculs d’indicateurs.</a:t>
            </a:r>
          </a:p>
          <a:p>
            <a:endParaRPr lang="fr-FR" sz="2000" dirty="0" smtClean="0"/>
          </a:p>
          <a:p>
            <a:r>
              <a:rPr lang="fr-FR" sz="2000" dirty="0" smtClean="0"/>
              <a:t>Elle prend des données dans ALM et les stocke en interne.</a:t>
            </a:r>
          </a:p>
          <a:p>
            <a:endParaRPr lang="fr-FR" sz="2000" dirty="0" smtClean="0"/>
          </a:p>
          <a:p>
            <a:r>
              <a:rPr lang="fr-FR" sz="2000" dirty="0" smtClean="0"/>
              <a:t>Elle effectue les calculs des indicateurs à partir de ces données.</a:t>
            </a:r>
          </a:p>
          <a:p>
            <a:endParaRPr lang="fr-FR" sz="2000" dirty="0" smtClean="0"/>
          </a:p>
          <a:p>
            <a:r>
              <a:rPr lang="fr-FR" sz="2000" dirty="0" smtClean="0"/>
              <a:t>Elle présente les résultats dans des graphes/tableaux sur une interface web.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354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Composants de l’application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000" dirty="0" smtClean="0"/>
              <a:t>Le serveur web est composé de deux parties :</a:t>
            </a:r>
          </a:p>
          <a:p>
            <a:pPr lvl="1"/>
            <a:r>
              <a:rPr lang="fr-FR" sz="1600" dirty="0" smtClean="0"/>
              <a:t>Un serveur statique pour gérer le contenu statique, le SSL et faire proxy vers le serveur applicatif,</a:t>
            </a:r>
          </a:p>
          <a:p>
            <a:pPr lvl="1"/>
            <a:r>
              <a:rPr lang="fr-FR" sz="1600" dirty="0" smtClean="0"/>
              <a:t>Un serveur applicatif qui présente des API REST pour les données entrantes et sortantes.</a:t>
            </a:r>
          </a:p>
          <a:p>
            <a:r>
              <a:rPr lang="fr-FR" sz="2000" dirty="0" smtClean="0"/>
              <a:t>La BDD stocke en interne les données brutes avant calcul, les indicateurs calculés ainsi que des données utilisateurs (droits, préférences, …).</a:t>
            </a:r>
          </a:p>
          <a:p>
            <a:r>
              <a:rPr lang="fr-FR" sz="2000" dirty="0" smtClean="0"/>
              <a:t>Le connecteur récupère à intervalle régulier les données depuis HP ALM (par API REST) et les injecte dans l’application via l’API REST publiée par le serveur applicatif.</a:t>
            </a:r>
          </a:p>
          <a:p>
            <a:r>
              <a:rPr lang="fr-FR" sz="2000" dirty="0" smtClean="0"/>
              <a:t>Les </a:t>
            </a:r>
            <a:r>
              <a:rPr lang="fr-FR" sz="2000" dirty="0" err="1" smtClean="0"/>
              <a:t>workers</a:t>
            </a:r>
            <a:r>
              <a:rPr lang="fr-FR" sz="2000" dirty="0" smtClean="0"/>
              <a:t> effectuent les calculs les plus lourds de manière indépendante pour ne pas impacter les réponses du serveur applicatif.</a:t>
            </a:r>
          </a:p>
          <a:p>
            <a:r>
              <a:rPr lang="fr-FR" sz="2000" dirty="0" smtClean="0"/>
              <a:t>(Option) : Si le langage du serveur applicatif n’a pas de capacité de concurrence forte, un gestionnaire de queue type MQ </a:t>
            </a:r>
            <a:r>
              <a:rPr lang="fr-FR" sz="2000" dirty="0" err="1" smtClean="0"/>
              <a:t>Series</a:t>
            </a:r>
            <a:r>
              <a:rPr lang="fr-FR" sz="2000" dirty="0" smtClean="0"/>
              <a:t> est nécessaire pour la communication (asynchrone) entre le serveur applicatif et les </a:t>
            </a:r>
            <a:r>
              <a:rPr lang="fr-FR" sz="2000" dirty="0" err="1" smtClean="0"/>
              <a:t>workers</a:t>
            </a:r>
            <a:r>
              <a:rPr lang="fr-F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40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Encapsulation dans Docker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Afin de faciliter, à la fois le développement, le futur déploiement de l’application et sa maintenance, nous souhaitons utiliser Docker (docker.com).</a:t>
            </a:r>
          </a:p>
          <a:p>
            <a:endParaRPr lang="fr-FR" sz="2000" dirty="0"/>
          </a:p>
          <a:p>
            <a:r>
              <a:rPr lang="fr-FR" sz="2000" dirty="0" smtClean="0"/>
              <a:t>Chaque rectangle orange dans les diapos suivantes représente un conteneur Docker indépendant (ou éventuellement plusieurs si marqué d’une * dans une optique de </a:t>
            </a:r>
            <a:r>
              <a:rPr lang="fr-FR" sz="2000" dirty="0" err="1" smtClean="0"/>
              <a:t>scalabilité</a:t>
            </a:r>
            <a:r>
              <a:rPr lang="fr-FR" sz="2000" dirty="0" smtClean="0"/>
              <a:t>)</a:t>
            </a:r>
          </a:p>
          <a:p>
            <a:endParaRPr lang="fr-FR" sz="2000" dirty="0"/>
          </a:p>
          <a:p>
            <a:r>
              <a:rPr lang="fr-FR" sz="2000" dirty="0" smtClean="0"/>
              <a:t>Remarque : certains composants peuvent éventuellement être sortis de Docker et hébergés ailleurs pour profiter de services d’hébergement séparés. Par exemple bénéficier d’une BDD </a:t>
            </a:r>
            <a:r>
              <a:rPr lang="fr-FR" sz="2000" dirty="0" err="1" smtClean="0"/>
              <a:t>PostgreSQL</a:t>
            </a:r>
            <a:r>
              <a:rPr lang="fr-FR" sz="2000" dirty="0" smtClean="0"/>
              <a:t> hébergée, administrée par un service spécialisé avec des niveaux de service garantis (temps de réponse, sauvegardes, …)</a:t>
            </a:r>
          </a:p>
        </p:txBody>
      </p:sp>
    </p:spTree>
    <p:extLst>
      <p:ext uri="{BB962C8B-B14F-4D97-AF65-F5344CB8AC3E}">
        <p14:creationId xmlns:p14="http://schemas.microsoft.com/office/powerpoint/2010/main" val="22393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43608" y="269978"/>
            <a:ext cx="7992888" cy="6471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5496" y="404664"/>
            <a:ext cx="914400" cy="554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 Web</a:t>
            </a:r>
            <a:endParaRPr lang="fr-FR" dirty="0"/>
          </a:p>
        </p:txBody>
      </p:sp>
      <p:cxnSp>
        <p:nvCxnSpPr>
          <p:cNvPr id="15" name="Straight Arrow Connector 14"/>
          <p:cNvCxnSpPr>
            <a:stCxn id="8" idx="2"/>
            <a:endCxn id="12" idx="0"/>
          </p:cNvCxnSpPr>
          <p:nvPr/>
        </p:nvCxnSpPr>
        <p:spPr>
          <a:xfrm>
            <a:off x="2447764" y="1417644"/>
            <a:ext cx="0" cy="12034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75656" y="4458816"/>
            <a:ext cx="1944216" cy="5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BDD (</a:t>
            </a:r>
            <a:r>
              <a:rPr lang="fr-FR" dirty="0" err="1" smtClean="0"/>
              <a:t>PostgreSQL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8" name="Straight Arrow Connector 17"/>
          <p:cNvCxnSpPr>
            <a:stCxn id="12" idx="2"/>
            <a:endCxn id="17" idx="0"/>
          </p:cNvCxnSpPr>
          <p:nvPr/>
        </p:nvCxnSpPr>
        <p:spPr>
          <a:xfrm>
            <a:off x="2447764" y="3175451"/>
            <a:ext cx="0" cy="12833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1" idx="0"/>
            <a:endCxn id="23" idx="2"/>
          </p:cNvCxnSpPr>
          <p:nvPr/>
        </p:nvCxnSpPr>
        <p:spPr>
          <a:xfrm flipV="1">
            <a:off x="6552220" y="3175451"/>
            <a:ext cx="0" cy="12833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23" idx="1"/>
          </p:cNvCxnSpPr>
          <p:nvPr/>
        </p:nvCxnSpPr>
        <p:spPr>
          <a:xfrm>
            <a:off x="3419872" y="2898271"/>
            <a:ext cx="21602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1"/>
            <a:endCxn id="17" idx="3"/>
          </p:cNvCxnSpPr>
          <p:nvPr/>
        </p:nvCxnSpPr>
        <p:spPr>
          <a:xfrm flipH="1">
            <a:off x="3419872" y="4735996"/>
            <a:ext cx="21602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27784" y="1268758"/>
            <a:ext cx="3672408" cy="1152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marL="285750" indent="-285750" algn="ctr">
              <a:buFontTx/>
              <a:buChar char="-"/>
            </a:pPr>
            <a:r>
              <a:rPr lang="fr-FR" dirty="0" smtClean="0"/>
              <a:t>Gestion du SSL</a:t>
            </a:r>
          </a:p>
          <a:p>
            <a:pPr marL="285750" indent="-285750" algn="ctr">
              <a:buFontTx/>
              <a:buChar char="-"/>
            </a:pPr>
            <a:r>
              <a:rPr lang="fr-FR" dirty="0" smtClean="0"/>
              <a:t>Délivre le contenu statique (JS/CSS/images/…)</a:t>
            </a:r>
          </a:p>
          <a:p>
            <a:pPr marL="285750" indent="-285750" algn="ctr">
              <a:buFontTx/>
              <a:buChar char="-"/>
            </a:pPr>
            <a:r>
              <a:rPr lang="fr-FR" dirty="0" err="1" smtClean="0"/>
              <a:t>Load-balancing</a:t>
            </a:r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1331640" y="269978"/>
            <a:ext cx="1008112" cy="278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Docker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691680" y="863284"/>
            <a:ext cx="1512168" cy="5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 Web </a:t>
            </a:r>
            <a:r>
              <a:rPr lang="fr-FR" dirty="0" err="1" smtClean="0"/>
              <a:t>Nginx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647149" y="3079735"/>
            <a:ext cx="2615768" cy="991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Applicatif principal</a:t>
            </a:r>
          </a:p>
          <a:p>
            <a:pPr marL="285750" indent="-285750" algn="ctr">
              <a:buFontTx/>
              <a:buChar char="-"/>
            </a:pPr>
            <a:r>
              <a:rPr lang="fr-FR" dirty="0" smtClean="0"/>
              <a:t>Présente l’interface utilisateur et l’api REST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75656" y="2621091"/>
            <a:ext cx="1944216" cy="5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 Web </a:t>
            </a:r>
            <a:r>
              <a:rPr lang="fr-FR" dirty="0" err="1" smtClean="0"/>
              <a:t>NodeJS</a:t>
            </a:r>
            <a:r>
              <a:rPr lang="fr-FR" dirty="0" smtClean="0"/>
              <a:t> (Express)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6804248" y="3088522"/>
            <a:ext cx="2088232" cy="1154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Gère des files d’attente pour les tâches de calcul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80112" y="2621091"/>
            <a:ext cx="1944216" cy="5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Queues </a:t>
            </a:r>
            <a:r>
              <a:rPr lang="fr-FR" dirty="0" err="1" smtClean="0"/>
              <a:t>RabbitMQ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6804248" y="4941168"/>
            <a:ext cx="2088232" cy="172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Effectue les calculs les plus lourds pour décharger le serveur </a:t>
            </a:r>
            <a:r>
              <a:rPr lang="fr-FR" dirty="0" err="1" smtClean="0"/>
              <a:t>NodeJS</a:t>
            </a:r>
            <a:r>
              <a:rPr lang="fr-FR" dirty="0" smtClean="0"/>
              <a:t> principal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80112" y="4458816"/>
            <a:ext cx="1944216" cy="5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Workers</a:t>
            </a:r>
            <a:r>
              <a:rPr lang="fr-FR" dirty="0" smtClean="0"/>
              <a:t> </a:t>
            </a:r>
            <a:r>
              <a:rPr lang="fr-FR" dirty="0" err="1" smtClean="0"/>
              <a:t>NodeJS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57200" y="5805264"/>
            <a:ext cx="914400" cy="554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ALM</a:t>
            </a:r>
            <a:endParaRPr lang="fr-FR" dirty="0"/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>
            <a:off x="971600" y="6082444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9" idx="0"/>
            <a:endCxn id="8" idx="1"/>
          </p:cNvCxnSpPr>
          <p:nvPr/>
        </p:nvCxnSpPr>
        <p:spPr>
          <a:xfrm rot="16200000" flipV="1">
            <a:off x="-262678" y="3094822"/>
            <a:ext cx="4664800" cy="756084"/>
          </a:xfrm>
          <a:prstGeom prst="bentConnector4">
            <a:avLst>
              <a:gd name="adj1" fmla="val 8817"/>
              <a:gd name="adj2" fmla="val 15880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251701" y="2511202"/>
            <a:ext cx="580963" cy="3207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800" dirty="0" smtClean="0"/>
              <a:t>*</a:t>
            </a:r>
            <a:endParaRPr lang="fr-FR" sz="2800" dirty="0"/>
          </a:p>
        </p:txBody>
      </p:sp>
      <p:sp>
        <p:nvSpPr>
          <p:cNvPr id="37" name="Rectangle 36"/>
          <p:cNvSpPr/>
          <p:nvPr/>
        </p:nvSpPr>
        <p:spPr>
          <a:xfrm>
            <a:off x="7321766" y="4357207"/>
            <a:ext cx="580963" cy="3207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800" dirty="0" smtClean="0"/>
              <a:t>*</a:t>
            </a:r>
            <a:endParaRPr lang="fr-FR" sz="2800" dirty="0"/>
          </a:p>
        </p:txBody>
      </p:sp>
      <p:cxnSp>
        <p:nvCxnSpPr>
          <p:cNvPr id="38" name="Elbow Connector 37"/>
          <p:cNvCxnSpPr>
            <a:stCxn id="4" idx="3"/>
            <a:endCxn id="8" idx="0"/>
          </p:cNvCxnSpPr>
          <p:nvPr/>
        </p:nvCxnSpPr>
        <p:spPr>
          <a:xfrm>
            <a:off x="949896" y="681844"/>
            <a:ext cx="1497868" cy="18144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42182" y="422378"/>
            <a:ext cx="4918250" cy="718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Solution 1 : Version d’origine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3203848" y="5949280"/>
            <a:ext cx="261576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Rapatrie les données ALM dans l’application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475656" y="5805264"/>
            <a:ext cx="1944216" cy="5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Connecteur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7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43608" y="269978"/>
            <a:ext cx="7992888" cy="6471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5496" y="404664"/>
            <a:ext cx="914400" cy="554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 Web</a:t>
            </a:r>
            <a:endParaRPr lang="fr-FR" dirty="0"/>
          </a:p>
        </p:txBody>
      </p:sp>
      <p:cxnSp>
        <p:nvCxnSpPr>
          <p:cNvPr id="15" name="Straight Arrow Connector 14"/>
          <p:cNvCxnSpPr>
            <a:stCxn id="8" idx="2"/>
            <a:endCxn id="12" idx="0"/>
          </p:cNvCxnSpPr>
          <p:nvPr/>
        </p:nvCxnSpPr>
        <p:spPr>
          <a:xfrm>
            <a:off x="2447764" y="1417644"/>
            <a:ext cx="1098122" cy="129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 flipH="1" flipV="1">
            <a:off x="3707904" y="3570515"/>
            <a:ext cx="201622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27784" y="1268758"/>
            <a:ext cx="3672408" cy="1152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marL="285750" indent="-285750" algn="ctr">
              <a:buFontTx/>
              <a:buChar char="-"/>
            </a:pPr>
            <a:r>
              <a:rPr lang="fr-FR" dirty="0" smtClean="0"/>
              <a:t>Gestion du SSL</a:t>
            </a:r>
          </a:p>
          <a:p>
            <a:pPr marL="285750" indent="-285750" algn="ctr">
              <a:buFontTx/>
              <a:buChar char="-"/>
            </a:pPr>
            <a:r>
              <a:rPr lang="fr-FR" dirty="0" smtClean="0"/>
              <a:t>Délivre le contenu statique (JS/CSS/images/…)</a:t>
            </a:r>
          </a:p>
          <a:p>
            <a:pPr marL="285750" indent="-285750" algn="ctr">
              <a:buFontTx/>
              <a:buChar char="-"/>
            </a:pPr>
            <a:r>
              <a:rPr lang="fr-FR" dirty="0" err="1" smtClean="0"/>
              <a:t>Load-balancing</a:t>
            </a:r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1331640" y="269978"/>
            <a:ext cx="1008112" cy="278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Docker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691680" y="863284"/>
            <a:ext cx="1512168" cy="5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 Web </a:t>
            </a:r>
            <a:r>
              <a:rPr lang="fr-FR" dirty="0" err="1" smtClean="0"/>
              <a:t>Nginx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627784" y="4350090"/>
            <a:ext cx="2615768" cy="991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Applicatif principal</a:t>
            </a:r>
          </a:p>
          <a:p>
            <a:pPr marL="285750" indent="-285750" algn="ctr">
              <a:buFontTx/>
              <a:buChar char="-"/>
            </a:pPr>
            <a:r>
              <a:rPr lang="fr-FR" dirty="0" smtClean="0"/>
              <a:t>Présente l’interface utilisateur et l’api REST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67644" y="2714664"/>
            <a:ext cx="4356484" cy="1711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/>
              <a:t>Programme en Erlang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57200" y="5805264"/>
            <a:ext cx="914400" cy="554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ALM</a:t>
            </a:r>
            <a:endParaRPr lang="fr-FR" dirty="0"/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>
            <a:off x="971600" y="6082444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9" idx="0"/>
            <a:endCxn id="8" idx="1"/>
          </p:cNvCxnSpPr>
          <p:nvPr/>
        </p:nvCxnSpPr>
        <p:spPr>
          <a:xfrm rot="16200000" flipV="1">
            <a:off x="-262678" y="3094822"/>
            <a:ext cx="4664800" cy="756084"/>
          </a:xfrm>
          <a:prstGeom prst="bentConnector4">
            <a:avLst>
              <a:gd name="adj1" fmla="val 8817"/>
              <a:gd name="adj2" fmla="val 15880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491880" y="2548948"/>
            <a:ext cx="580963" cy="3207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800" dirty="0" smtClean="0"/>
              <a:t>*</a:t>
            </a:r>
            <a:endParaRPr lang="fr-FR" sz="2800" dirty="0"/>
          </a:p>
        </p:txBody>
      </p:sp>
      <p:cxnSp>
        <p:nvCxnSpPr>
          <p:cNvPr id="38" name="Elbow Connector 37"/>
          <p:cNvCxnSpPr>
            <a:stCxn id="4" idx="3"/>
            <a:endCxn id="8" idx="0"/>
          </p:cNvCxnSpPr>
          <p:nvPr/>
        </p:nvCxnSpPr>
        <p:spPr>
          <a:xfrm>
            <a:off x="949896" y="681844"/>
            <a:ext cx="1497868" cy="18144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419872" y="422378"/>
            <a:ext cx="5040560" cy="718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Solution 2 : Version après prise en compte référentiel EDF – sans MQ </a:t>
            </a:r>
            <a:r>
              <a:rPr lang="fr-FR" dirty="0" err="1" smtClean="0"/>
              <a:t>Series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1484657" y="3082204"/>
            <a:ext cx="1944216" cy="5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 Web (Librairie </a:t>
            </a:r>
            <a:r>
              <a:rPr lang="fr-FR" dirty="0" err="1" smtClean="0"/>
              <a:t>Nitrogen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1484657" y="3746778"/>
            <a:ext cx="1944216" cy="5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Workers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3203848" y="5949280"/>
            <a:ext cx="261576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Rapatrie les données ALM dans l’application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475656" y="5805264"/>
            <a:ext cx="1944216" cy="5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Connecteur (Erlang ?)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707904" y="3293335"/>
            <a:ext cx="1944216" cy="5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BDD </a:t>
            </a:r>
            <a:r>
              <a:rPr lang="fr-FR" dirty="0" smtClean="0"/>
              <a:t>(</a:t>
            </a:r>
            <a:r>
              <a:rPr lang="fr-FR" dirty="0" err="1" smtClean="0"/>
              <a:t>Mnesia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69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43608" y="269978"/>
            <a:ext cx="7992888" cy="6471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5496" y="404664"/>
            <a:ext cx="914400" cy="554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 Web</a:t>
            </a:r>
            <a:endParaRPr lang="fr-FR" dirty="0"/>
          </a:p>
        </p:txBody>
      </p:sp>
      <p:cxnSp>
        <p:nvCxnSpPr>
          <p:cNvPr id="15" name="Straight Arrow Connector 14"/>
          <p:cNvCxnSpPr>
            <a:stCxn id="8" idx="2"/>
            <a:endCxn id="12" idx="0"/>
          </p:cNvCxnSpPr>
          <p:nvPr/>
        </p:nvCxnSpPr>
        <p:spPr>
          <a:xfrm>
            <a:off x="2447764" y="1417644"/>
            <a:ext cx="0" cy="12034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75656" y="4458816"/>
            <a:ext cx="1944216" cy="5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BDD (</a:t>
            </a:r>
            <a:r>
              <a:rPr lang="fr-FR" dirty="0" err="1" smtClean="0"/>
              <a:t>PostgreSQL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8" name="Straight Arrow Connector 17"/>
          <p:cNvCxnSpPr>
            <a:stCxn id="12" idx="2"/>
            <a:endCxn id="17" idx="0"/>
          </p:cNvCxnSpPr>
          <p:nvPr/>
        </p:nvCxnSpPr>
        <p:spPr>
          <a:xfrm>
            <a:off x="2447764" y="3175451"/>
            <a:ext cx="0" cy="12833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1" idx="0"/>
            <a:endCxn id="23" idx="2"/>
          </p:cNvCxnSpPr>
          <p:nvPr/>
        </p:nvCxnSpPr>
        <p:spPr>
          <a:xfrm flipV="1">
            <a:off x="6552220" y="3175451"/>
            <a:ext cx="0" cy="12833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23" idx="1"/>
          </p:cNvCxnSpPr>
          <p:nvPr/>
        </p:nvCxnSpPr>
        <p:spPr>
          <a:xfrm>
            <a:off x="3419872" y="2898271"/>
            <a:ext cx="21602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1"/>
            <a:endCxn id="17" idx="3"/>
          </p:cNvCxnSpPr>
          <p:nvPr/>
        </p:nvCxnSpPr>
        <p:spPr>
          <a:xfrm flipH="1">
            <a:off x="3419872" y="4735996"/>
            <a:ext cx="21602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27784" y="1268758"/>
            <a:ext cx="3672408" cy="1152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marL="285750" indent="-285750" algn="ctr">
              <a:buFontTx/>
              <a:buChar char="-"/>
            </a:pPr>
            <a:r>
              <a:rPr lang="fr-FR" dirty="0" smtClean="0"/>
              <a:t>Gestion du SSL</a:t>
            </a:r>
          </a:p>
          <a:p>
            <a:pPr marL="285750" indent="-285750" algn="ctr">
              <a:buFontTx/>
              <a:buChar char="-"/>
            </a:pPr>
            <a:r>
              <a:rPr lang="fr-FR" dirty="0" smtClean="0"/>
              <a:t>Délivre le contenu statique (JS/CSS/images/…)</a:t>
            </a:r>
          </a:p>
          <a:p>
            <a:pPr marL="285750" indent="-285750" algn="ctr">
              <a:buFontTx/>
              <a:buChar char="-"/>
            </a:pPr>
            <a:r>
              <a:rPr lang="fr-FR" dirty="0" err="1" smtClean="0"/>
              <a:t>Load-balancing</a:t>
            </a:r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1331640" y="269978"/>
            <a:ext cx="1008112" cy="278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Docker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691680" y="863284"/>
            <a:ext cx="1512168" cy="5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 Web Apache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647149" y="3079735"/>
            <a:ext cx="2615768" cy="991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Applicatif principal</a:t>
            </a:r>
          </a:p>
          <a:p>
            <a:pPr marL="285750" indent="-285750" algn="ctr">
              <a:buFontTx/>
              <a:buChar char="-"/>
            </a:pPr>
            <a:r>
              <a:rPr lang="fr-FR" dirty="0" smtClean="0"/>
              <a:t>Présente l’interface utilisateur et l’api REST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75656" y="2621091"/>
            <a:ext cx="1944216" cy="5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Scripts PHP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6804248" y="3088522"/>
            <a:ext cx="2088232" cy="1154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Gère des files d’attente pour les tâches de calcul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80112" y="2621091"/>
            <a:ext cx="1944216" cy="5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Queues MQ </a:t>
            </a:r>
            <a:r>
              <a:rPr lang="fr-FR" dirty="0" err="1" smtClean="0"/>
              <a:t>Series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6804248" y="4941168"/>
            <a:ext cx="2088232" cy="172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Effectue les calculs les plus lourds pour décharger le script principal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80112" y="4458816"/>
            <a:ext cx="1944216" cy="5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Workers</a:t>
            </a:r>
            <a:r>
              <a:rPr lang="fr-FR" dirty="0" smtClean="0"/>
              <a:t> PHP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57200" y="5805264"/>
            <a:ext cx="914400" cy="554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ALM</a:t>
            </a:r>
            <a:endParaRPr lang="fr-FR" dirty="0"/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>
            <a:off x="971600" y="6082444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9" idx="0"/>
            <a:endCxn id="8" idx="1"/>
          </p:cNvCxnSpPr>
          <p:nvPr/>
        </p:nvCxnSpPr>
        <p:spPr>
          <a:xfrm rot="16200000" flipV="1">
            <a:off x="-262678" y="3094822"/>
            <a:ext cx="4664800" cy="756084"/>
          </a:xfrm>
          <a:prstGeom prst="bentConnector4">
            <a:avLst>
              <a:gd name="adj1" fmla="val 8817"/>
              <a:gd name="adj2" fmla="val 15880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251701" y="2511202"/>
            <a:ext cx="580963" cy="3207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800" dirty="0" smtClean="0"/>
              <a:t>*</a:t>
            </a:r>
            <a:endParaRPr lang="fr-FR" sz="2800" dirty="0"/>
          </a:p>
        </p:txBody>
      </p:sp>
      <p:sp>
        <p:nvSpPr>
          <p:cNvPr id="37" name="Rectangle 36"/>
          <p:cNvSpPr/>
          <p:nvPr/>
        </p:nvSpPr>
        <p:spPr>
          <a:xfrm>
            <a:off x="7321766" y="4357207"/>
            <a:ext cx="580963" cy="3207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800" dirty="0" smtClean="0"/>
              <a:t>*</a:t>
            </a:r>
            <a:endParaRPr lang="fr-FR" sz="2800" dirty="0"/>
          </a:p>
        </p:txBody>
      </p:sp>
      <p:cxnSp>
        <p:nvCxnSpPr>
          <p:cNvPr id="38" name="Elbow Connector 37"/>
          <p:cNvCxnSpPr>
            <a:stCxn id="4" idx="3"/>
            <a:endCxn id="8" idx="0"/>
          </p:cNvCxnSpPr>
          <p:nvPr/>
        </p:nvCxnSpPr>
        <p:spPr>
          <a:xfrm>
            <a:off x="949896" y="681844"/>
            <a:ext cx="1497868" cy="18144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419872" y="422378"/>
            <a:ext cx="5040560" cy="718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Solution 3 : Version après prise en compte référentiel EDF – avec MQ </a:t>
            </a:r>
            <a:r>
              <a:rPr lang="fr-FR" dirty="0" err="1" smtClean="0"/>
              <a:t>Series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3203848" y="5949280"/>
            <a:ext cx="261576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Rapatrie les données ALM dans l’application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475656" y="5805264"/>
            <a:ext cx="1944216" cy="5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Connecteur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9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Composants de l’application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Nous souhaitons avoir l’avis du comité d’architecture EDF afin de choisir la solution la plus pérenne et intégrable au contexte EDF.</a:t>
            </a:r>
          </a:p>
          <a:p>
            <a:endParaRPr lang="fr-FR" sz="2000" dirty="0" smtClean="0"/>
          </a:p>
          <a:p>
            <a:r>
              <a:rPr lang="fr-FR" sz="2000" dirty="0" smtClean="0"/>
              <a:t>D’abord concernant le choix entre, est-ce qu’il a un no-go immédiat pour l’une des solution suivantes ?</a:t>
            </a:r>
          </a:p>
          <a:p>
            <a:pPr lvl="1"/>
            <a:r>
              <a:rPr lang="fr-FR" sz="1600" dirty="0" smtClean="0"/>
              <a:t>Solution 1 : Serveur </a:t>
            </a:r>
            <a:r>
              <a:rPr lang="fr-FR" sz="1600" dirty="0" err="1" smtClean="0"/>
              <a:t>Nginx</a:t>
            </a:r>
            <a:r>
              <a:rPr lang="fr-FR" sz="1600" dirty="0" smtClean="0"/>
              <a:t>, Langage applicatif </a:t>
            </a:r>
            <a:r>
              <a:rPr lang="fr-FR" sz="1600" dirty="0" err="1" smtClean="0"/>
              <a:t>Javascript</a:t>
            </a:r>
            <a:r>
              <a:rPr lang="fr-FR" sz="1600" dirty="0" smtClean="0"/>
              <a:t> (</a:t>
            </a:r>
            <a:r>
              <a:rPr lang="fr-FR" sz="1600" dirty="0" err="1" smtClean="0"/>
              <a:t>NodeJS</a:t>
            </a:r>
            <a:r>
              <a:rPr lang="fr-FR" sz="1600" dirty="0" smtClean="0"/>
              <a:t>), gestion de file d’attente </a:t>
            </a:r>
            <a:r>
              <a:rPr lang="fr-FR" sz="1600" dirty="0" err="1" smtClean="0"/>
              <a:t>RabbitMQ</a:t>
            </a:r>
            <a:r>
              <a:rPr lang="fr-FR" sz="1600" dirty="0" smtClean="0"/>
              <a:t> (protocole AMQP)</a:t>
            </a:r>
          </a:p>
          <a:p>
            <a:pPr lvl="1"/>
            <a:r>
              <a:rPr lang="fr-FR" sz="1600" dirty="0" smtClean="0"/>
              <a:t>Solution 2 : Langage applicatif Erlang, pas de gestionnaire de file d’attente</a:t>
            </a:r>
          </a:p>
          <a:p>
            <a:pPr lvl="1"/>
            <a:r>
              <a:rPr lang="fr-FR" sz="1600" dirty="0" smtClean="0"/>
              <a:t>Solution 3 : Langage applicatif </a:t>
            </a:r>
            <a:r>
              <a:rPr lang="fr-FR" sz="1600" dirty="0" err="1" smtClean="0"/>
              <a:t>Php</a:t>
            </a:r>
            <a:r>
              <a:rPr lang="fr-FR" sz="1600" dirty="0" smtClean="0"/>
              <a:t>, gestion de file d’attente MQ </a:t>
            </a:r>
            <a:r>
              <a:rPr lang="fr-FR" sz="1600" dirty="0" err="1" smtClean="0"/>
              <a:t>Series</a:t>
            </a:r>
            <a:endParaRPr lang="fr-FR" sz="1600" dirty="0" smtClean="0"/>
          </a:p>
          <a:p>
            <a:endParaRPr lang="fr-FR" sz="2000" dirty="0" smtClean="0"/>
          </a:p>
          <a:p>
            <a:r>
              <a:rPr lang="fr-FR" sz="2000" dirty="0" smtClean="0"/>
              <a:t>Nous souhaitons également valider la possibilité d’utiliser Docker pour héberger l’application déployée et faciliter à la fois le développement, le déploiement et la maintenance de l’application.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7767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49238</TotalTime>
  <Words>771</Words>
  <Application>Microsoft Office PowerPoint</Application>
  <PresentationFormat>On-screen Show (4:3)</PresentationFormat>
  <Paragraphs>103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Application indicateurs ALM de la DCO</vt:lpstr>
      <vt:lpstr>Composants de l’application</vt:lpstr>
      <vt:lpstr>Encapsulation dans Docker</vt:lpstr>
      <vt:lpstr>PowerPoint Presentation</vt:lpstr>
      <vt:lpstr>PowerPoint Presentation</vt:lpstr>
      <vt:lpstr>PowerPoint Presentation</vt:lpstr>
      <vt:lpstr>Composants de l’application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srg</dc:title>
  <dc:creator>Romain Bouchaud</dc:creator>
  <cp:lastModifiedBy>Romain Bouchaud</cp:lastModifiedBy>
  <cp:revision>33</cp:revision>
  <dcterms:created xsi:type="dcterms:W3CDTF">2015-11-23T15:01:20Z</dcterms:created>
  <dcterms:modified xsi:type="dcterms:W3CDTF">2016-01-29T14:39:11Z</dcterms:modified>
</cp:coreProperties>
</file>