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D6D29-C03D-4B42-A006-8353FE4292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9F1FD-9025-4773-9ACC-190D2B3466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37DE2-263A-4E01-A925-76B4265ACB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F0EF1-75EF-49F0-99D7-88A6593AEB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54466-A5E0-4590-9FD8-5B0219639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D36A48-FF12-40C3-B21C-A1CE7ABC8E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2CDB0-55A1-4A2B-B39A-BA040254BA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601A9-2E19-48CB-87CB-A90375C6CB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93262-CAE4-439A-8AAE-3CE677E303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D0E57-759A-41B3-97C2-A0FA5B239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54D04-D35C-4122-BCE4-3F5EE3307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CBE4DD-7D23-47B5-8821-9F9E84596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0CE957-71F4-4E5A-AD82-1C5D0D04EEE0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5"/>
          <p:cNvSpPr/>
          <p:nvPr/>
        </p:nvSpPr>
        <p:spPr>
          <a:xfrm>
            <a:off x="760680" y="2644200"/>
            <a:ext cx="58377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CREATION OF A NEW DASHBOARD FOR MANAGEMENT TEAM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7529760" y="1465920"/>
            <a:ext cx="4527720" cy="392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ZoneTexte 10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Connecteur droit 9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11832120" cy="61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ZoneTexte 11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" name="Connecteur droit 10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11832120" cy="60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ZoneTexte 12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Connecteur droit 11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11832120" cy="61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ZoneTexte 5"/>
          <p:cNvSpPr/>
          <p:nvPr/>
        </p:nvSpPr>
        <p:spPr>
          <a:xfrm>
            <a:off x="0" y="132120"/>
            <a:ext cx="827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SALES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96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7" name="Tableau 8"/>
          <p:cNvGraphicFramePr/>
          <p:nvPr/>
        </p:nvGraphicFramePr>
        <p:xfrm>
          <a:off x="469080" y="1055520"/>
          <a:ext cx="11019960" cy="525096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most ordered products are in the "Classic cars" and "Vintage cars" productlines, followed by "Motorcycles", "Planes" and "Trucks and buses".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least ordered belong to the "Ships" and "Trains" categories.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continue to expand the range of the most popular productlines to maintain our solid base. We can also launch marketing operations on the least-ordered productlines in order to relaunch them, and think about eventually discontinuing them if things don't improve.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1009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notice that the months with the best sales are May and June, and the worst in July. However, our sales have risen steadily from year to year in July.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need to continue our efforts in July to improve our sales to an average level. We can also launch bigger marketing operations before the end-of-year holidays to improve our end-of-year sales.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average basket has remained constant over the period, but we need to improve if we are to increase sales.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achieve this by following the above recommendations, increasing our sales volumes, and expanding or reducing the most or least successful ranges.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59760"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ZoneTexte 5"/>
          <p:cNvSpPr/>
          <p:nvPr/>
        </p:nvSpPr>
        <p:spPr>
          <a:xfrm>
            <a:off x="0" y="132120"/>
            <a:ext cx="79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FINANCE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100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1" name="Tableau 8"/>
          <p:cNvGraphicFramePr/>
          <p:nvPr/>
        </p:nvGraphicFramePr>
        <p:xfrm>
          <a:off x="469080" y="1055520"/>
          <a:ext cx="11019960" cy="496548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Asian market is considerably less advanced in comparison to other markets. The cause could be that our products don’t align very well with Japanese culture and expectations.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Within the range of cars, there isn't any Asian brand. We could add new asian car models that would resonate more with this population.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train falls under the least profitable category, and furthermore, it sells much less than the other products.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 could find another supplier for this category and increase our margin and sells.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There is a lack of data concerning employee payroll costs, rent, or company-owned assets. This is mandatory to accurately assess a company's financial health and plan for the long term.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Please furnish us with such information for a more comprehensive evaluation of the company.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ZoneTexte 1"/>
          <p:cNvSpPr/>
          <p:nvPr/>
        </p:nvSpPr>
        <p:spPr>
          <a:xfrm>
            <a:off x="0" y="132120"/>
            <a:ext cx="79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LOGISTICS CONCLSIONS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Connecteur droit 1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104" name="Image 2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5" name="Tableau 1"/>
          <p:cNvGraphicFramePr/>
          <p:nvPr/>
        </p:nvGraphicFramePr>
        <p:xfrm>
          <a:off x="469080" y="1055520"/>
          <a:ext cx="11019960" cy="490104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Cost of goods: Our stocks accurately reflect the distribution of ordered products, allowing us to easily meet our customers' needs.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must follow the sales trend to make sure they match well with average ordered quantity per period.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1009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Average processing time (order date to shipping date): Over the entire exercise, we observe an average processing time of 4 days.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benchmark our competitors to know if our positioning is answering our customers’ expectations.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Order issues: The main issue encountered stems from canceled orders.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need to focus on the reasons of cancelations to reduce their number in the future.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59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Inventory status: We have a large amount of stock in proportion to the number of orders.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Note: It would be important to review the inventory based on sales priorities.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5"/>
          <p:cNvSpPr/>
          <p:nvPr/>
        </p:nvSpPr>
        <p:spPr>
          <a:xfrm>
            <a:off x="0" y="132120"/>
            <a:ext cx="79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HR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108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9" name="Tableau 8"/>
          <p:cNvGraphicFramePr/>
          <p:nvPr/>
        </p:nvGraphicFramePr>
        <p:xfrm>
          <a:off x="469080" y="1055520"/>
          <a:ext cx="11019960" cy="484524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Each month, we can also easily identify the Sales Rep who are under the average amount of sales and see if those performances are recurrent of isolated.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Reward the best employees with a stay in a palace or a chef dinner at the restaurant for example.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Organize a 1-1 meeting with the employees who are underperforming to understand their difficulties.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Sales Rep employees have no order since 2021.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Speak with HR team to know if the employees database is up to date.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France and US are often the best countries in terms of turnover.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Organize a meeting to share best-practices between countries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have a lot of customers in Germany and Spain, whereas we don’t have any office in this country.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Make a deep analysis to know if it could be interesting to open local offices.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ZoneTexte 5"/>
          <p:cNvSpPr/>
          <p:nvPr/>
        </p:nvSpPr>
        <p:spPr>
          <a:xfrm>
            <a:off x="0" y="132120"/>
            <a:ext cx="798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CRM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112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3" name="Tableau 8"/>
          <p:cNvGraphicFramePr/>
          <p:nvPr/>
        </p:nvGraphicFramePr>
        <p:xfrm>
          <a:off x="469080" y="1055520"/>
          <a:ext cx="11019960" cy="402048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biggest part of our database is composed of sleeping customers.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Run a reactivation marketing action to wake them up. Example: a special discount or gift if they order again.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Top and VIP represents only 8% of our database but make a big part of our turnover.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Make sure we pamper them.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Example: the possibility for them to order some novelties before other customers, invitation to a special event in their country (Roland Garros, Olympic Games…).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2022 New customers seem to be good customers, they have a similar behavior than XL customers.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Ensure they’ll become loyal by offering them some advantages for instance.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Example: a case of Champagne bottles delivered at the office for Holiday Season.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ZoneTexte 5"/>
          <p:cNvSpPr/>
          <p:nvPr/>
        </p:nvSpPr>
        <p:spPr>
          <a:xfrm>
            <a:off x="0" y="132120"/>
            <a:ext cx="4043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116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 : coins arrondis 9"/>
          <p:cNvSpPr/>
          <p:nvPr/>
        </p:nvSpPr>
        <p:spPr>
          <a:xfrm>
            <a:off x="540720" y="2059560"/>
            <a:ext cx="482544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8" name="Ellipse 13"/>
          <p:cNvSpPr/>
          <p:nvPr/>
        </p:nvSpPr>
        <p:spPr>
          <a:xfrm>
            <a:off x="2403000" y="14590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9" name="ZoneTexte 25"/>
          <p:cNvSpPr/>
          <p:nvPr/>
        </p:nvSpPr>
        <p:spPr>
          <a:xfrm>
            <a:off x="540720" y="2621520"/>
            <a:ext cx="482544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DIFFICULTIES ENCOUNTERED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Lack of informations in some fields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(ex. Finance, HR)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 : coins arrondis 2"/>
          <p:cNvSpPr/>
          <p:nvPr/>
        </p:nvSpPr>
        <p:spPr>
          <a:xfrm>
            <a:off x="6824880" y="2028960"/>
            <a:ext cx="482544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1" name="Ellipse 4"/>
          <p:cNvSpPr/>
          <p:nvPr/>
        </p:nvSpPr>
        <p:spPr>
          <a:xfrm>
            <a:off x="8687160" y="14284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2" name="ZoneTexte 6"/>
          <p:cNvSpPr/>
          <p:nvPr/>
        </p:nvSpPr>
        <p:spPr>
          <a:xfrm>
            <a:off x="6824880" y="2590920"/>
            <a:ext cx="482544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WE COULD HAVE DONE BETTER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Better understanding our client’s needs thanks to regular meetings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phique 8" descr="Aspiration avec un remplissage uni"/>
          <p:cNvPicPr/>
          <p:nvPr/>
        </p:nvPicPr>
        <p:blipFill>
          <a:blip r:embed="rId2"/>
          <a:stretch/>
        </p:blipFill>
        <p:spPr>
          <a:xfrm>
            <a:off x="2498400" y="1558440"/>
            <a:ext cx="807480" cy="807480"/>
          </a:xfrm>
          <a:prstGeom prst="rect">
            <a:avLst/>
          </a:prstGeom>
          <a:ln w="0">
            <a:noFill/>
          </a:ln>
        </p:spPr>
      </p:pic>
      <p:pic>
        <p:nvPicPr>
          <p:cNvPr id="124" name="Graphique 18" descr="Cerveau dans une tête avec un remplissage uni"/>
          <p:cNvPicPr/>
          <p:nvPr/>
        </p:nvPicPr>
        <p:blipFill>
          <a:blip r:embed="rId3"/>
          <a:stretch/>
        </p:blipFill>
        <p:spPr>
          <a:xfrm>
            <a:off x="8834040" y="1605960"/>
            <a:ext cx="807480" cy="8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5"/>
          <p:cNvSpPr/>
          <p:nvPr/>
        </p:nvSpPr>
        <p:spPr>
          <a:xfrm>
            <a:off x="0" y="132120"/>
            <a:ext cx="4043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45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sp>
        <p:nvSpPr>
          <p:cNvPr id="46" name="Rectangle : coins arrondis 9"/>
          <p:cNvSpPr/>
          <p:nvPr/>
        </p:nvSpPr>
        <p:spPr>
          <a:xfrm>
            <a:off x="540720" y="2059560"/>
            <a:ext cx="228096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7" name="Rectangle : coins arrondis 10"/>
          <p:cNvSpPr/>
          <p:nvPr/>
        </p:nvSpPr>
        <p:spPr>
          <a:xfrm>
            <a:off x="3471120" y="2059560"/>
            <a:ext cx="228096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8" name="Rectangle : coins arrondis 11"/>
          <p:cNvSpPr/>
          <p:nvPr/>
        </p:nvSpPr>
        <p:spPr>
          <a:xfrm>
            <a:off x="6433200" y="2059560"/>
            <a:ext cx="228096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9" name="Rectangle : coins arrondis 12"/>
          <p:cNvSpPr/>
          <p:nvPr/>
        </p:nvSpPr>
        <p:spPr>
          <a:xfrm>
            <a:off x="9363600" y="2059560"/>
            <a:ext cx="2280960" cy="333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0" name="Ellipse 13"/>
          <p:cNvSpPr/>
          <p:nvPr/>
        </p:nvSpPr>
        <p:spPr>
          <a:xfrm>
            <a:off x="1130760" y="13780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1" name="Ellipse 14"/>
          <p:cNvSpPr/>
          <p:nvPr/>
        </p:nvSpPr>
        <p:spPr>
          <a:xfrm>
            <a:off x="4077000" y="13780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2" name="Ellipse 15"/>
          <p:cNvSpPr/>
          <p:nvPr/>
        </p:nvSpPr>
        <p:spPr>
          <a:xfrm>
            <a:off x="7023240" y="13780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3" name="Ellipse 16"/>
          <p:cNvSpPr/>
          <p:nvPr/>
        </p:nvSpPr>
        <p:spPr>
          <a:xfrm>
            <a:off x="9952920" y="1378080"/>
            <a:ext cx="1100880" cy="110088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54" name="Graphique 18" descr="Mille avec un remplissage uni"/>
          <p:cNvPicPr/>
          <p:nvPr/>
        </p:nvPicPr>
        <p:blipFill>
          <a:blip r:embed="rId2"/>
          <a:stretch/>
        </p:blipFill>
        <p:spPr>
          <a:xfrm>
            <a:off x="1270440" y="1519560"/>
            <a:ext cx="825120" cy="825120"/>
          </a:xfrm>
          <a:prstGeom prst="rect">
            <a:avLst/>
          </a:prstGeom>
          <a:ln w="0">
            <a:noFill/>
          </a:ln>
        </p:spPr>
      </p:pic>
      <p:pic>
        <p:nvPicPr>
          <p:cNvPr id="55" name="Graphique 20" descr="Recherche avec un remplissage uni"/>
          <p:cNvPicPr/>
          <p:nvPr/>
        </p:nvPicPr>
        <p:blipFill>
          <a:blip r:embed="rId3"/>
          <a:stretch/>
        </p:blipFill>
        <p:spPr>
          <a:xfrm>
            <a:off x="4214880" y="1515960"/>
            <a:ext cx="825120" cy="825120"/>
          </a:xfrm>
          <a:prstGeom prst="rect">
            <a:avLst/>
          </a:prstGeom>
          <a:ln w="0">
            <a:noFill/>
          </a:ln>
        </p:spPr>
      </p:pic>
      <p:pic>
        <p:nvPicPr>
          <p:cNvPr id="56" name="Graphique 22" descr="Tableau avec un remplissage uni"/>
          <p:cNvPicPr/>
          <p:nvPr/>
        </p:nvPicPr>
        <p:blipFill>
          <a:blip r:embed="rId4"/>
          <a:stretch/>
        </p:blipFill>
        <p:spPr>
          <a:xfrm>
            <a:off x="7177320" y="1519200"/>
            <a:ext cx="790200" cy="790200"/>
          </a:xfrm>
          <a:prstGeom prst="rect">
            <a:avLst/>
          </a:prstGeom>
          <a:ln w="0">
            <a:noFill/>
          </a:ln>
        </p:spPr>
      </p:pic>
      <p:pic>
        <p:nvPicPr>
          <p:cNvPr id="57" name="Graphique 24" descr="Base de données avec un remplissage uni"/>
          <p:cNvPicPr/>
          <p:nvPr/>
        </p:nvPicPr>
        <p:blipFill>
          <a:blip r:embed="rId5"/>
          <a:stretch/>
        </p:blipFill>
        <p:spPr>
          <a:xfrm>
            <a:off x="10083240" y="1503720"/>
            <a:ext cx="837360" cy="837360"/>
          </a:xfrm>
          <a:prstGeom prst="rect">
            <a:avLst/>
          </a:prstGeom>
          <a:ln w="0">
            <a:noFill/>
          </a:ln>
        </p:spPr>
      </p:pic>
      <p:sp>
        <p:nvSpPr>
          <p:cNvPr id="58" name="ZoneTexte 25"/>
          <p:cNvSpPr/>
          <p:nvPr/>
        </p:nvSpPr>
        <p:spPr>
          <a:xfrm>
            <a:off x="540720" y="2621520"/>
            <a:ext cx="2280960" cy="14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Creating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a multi-services dashboard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ZoneTexte 27"/>
          <p:cNvSpPr/>
          <p:nvPr/>
        </p:nvSpPr>
        <p:spPr>
          <a:xfrm>
            <a:off x="3454920" y="2625120"/>
            <a:ext cx="2280960" cy="17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FIELDS OF ANALYSIS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Sales, Finance, Logistics, Human Resources, CRM (bonus)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28"/>
          <p:cNvSpPr/>
          <p:nvPr/>
        </p:nvSpPr>
        <p:spPr>
          <a:xfrm>
            <a:off x="6433200" y="2595600"/>
            <a:ext cx="2280960" cy="21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EXPECTED DELIVRABLE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tool that can be refreshed at any time to access to the latest information to manage the company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29"/>
          <p:cNvSpPr/>
          <p:nvPr/>
        </p:nvSpPr>
        <p:spPr>
          <a:xfrm>
            <a:off x="9361440" y="2593800"/>
            <a:ext cx="2280960" cy="27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TOOLS WE USED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 SQL database listing products, employees, orders, payments…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MySQL to request this database and cross information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Microsoft PowerBI as a data visualization tool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5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3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64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40000" y="969840"/>
            <a:ext cx="10235520" cy="56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2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" name="Connecteur droit 2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68" name="Image 3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240" cy="82188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360000" y="663480"/>
            <a:ext cx="11832120" cy="61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ZoneTexte 3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1" name="Connecteur droit 4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11825280" cy="61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oneTexte 4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" name="Connecteur droit 5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60000" y="693720"/>
            <a:ext cx="11880000" cy="616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ZoneTexte 7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Connecteur droit 6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000" y="722520"/>
            <a:ext cx="11832120" cy="61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ZoneTexte 8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Connecteur droit 7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11825280" cy="61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ZoneTexte 9"/>
          <p:cNvSpPr/>
          <p:nvPr/>
        </p:nvSpPr>
        <p:spPr>
          <a:xfrm>
            <a:off x="0" y="132120"/>
            <a:ext cx="658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necteur droit 8"/>
          <p:cNvCxnSpPr/>
          <p:nvPr/>
        </p:nvCxnSpPr>
        <p:spPr>
          <a:xfrm>
            <a:off x="79200" y="593640"/>
            <a:ext cx="4464000" cy="108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60000" y="768960"/>
            <a:ext cx="11880000" cy="608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LibreOffice/7.5.4.2$Windows_X86_64 LibreOffice_project/36ccfdc35048b057fd9854c757a8b67ec53977b6</Application>
  <AppVersion>15.0000</AppVersion>
  <Words>1046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2023-10-05T09:25:35Z</dcterms:created>
  <dc:creator>B6649</dc:creator>
  <dc:description/>
  <dc:language>fr-FR</dc:language>
  <cp:lastModifiedBy/>
  <dcterms:modified xsi:type="dcterms:W3CDTF">2023-11-02T18:30:11Z</dcterms:modified>
  <cp:revision>24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