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Montserrat"/>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Montserrat-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7e2b93786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107e2b93786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à chaque appel, avec les même paramètres nous </a:t>
            </a:r>
            <a:r>
              <a:rPr lang="fr"/>
              <a:t>obtiendrons toujours le même résltat</a:t>
            </a:r>
            <a:r>
              <a:rPr lang="fr"/>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7e2b93786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107e2b93786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7e2b93786_0_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107e2b93786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7e2b93786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107e2b93786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7e2b93786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107e2b93786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7e2b93786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107e2b93786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7e2b93786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107e2b93786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7e2b93786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107e2b93786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7e2b93786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107e2b93786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7e2b93786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107e2b93786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f459d8005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ef459d8005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07e2b93786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107e2b93786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07e2b93786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107e2b93786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07e2b93786_0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107e2b93786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7e2b93786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107e2b93786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07e2b93786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107e2b93786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07e2b93786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107e2b93786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07e2b93786_0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107e2b93786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07e2b93786_0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107e2b93786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7e2b93786_0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107e2b93786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7e2b93786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107e2b93786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7e2b9378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107e2b9378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07e2b93786_0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107e2b93786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07e2b93786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g107e2b93786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7e2b93786_0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g107e2b93786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7e2b93786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07e2b9378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7e2b93786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107e2b93786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7e2b93786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107e2b93786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7e2b9378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107e2b9378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7e2b93786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107e2b93786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l’exemple n’est pas top, ce qu’il faut retenir est que des qu’une </a:t>
            </a:r>
            <a:r>
              <a:rPr lang="fr"/>
              <a:t>variable</a:t>
            </a:r>
            <a:r>
              <a:rPr lang="fr"/>
              <a:t> dans la fonction est une variable global, ou l’on récupère une donnée extérieur… la fonction est impure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7e2b93786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07e2b93786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DDDDDD"/>
            </a:gs>
            <a:gs pos="100000">
              <a:srgbClr val="919191"/>
            </a:gs>
          </a:gsLst>
          <a:lin ang="5400012" scaled="0"/>
        </a:gra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1" name="Google Shape;11;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3" name="Google Shape;13;p2"/>
          <p:cNvPicPr preferRelativeResize="0"/>
          <p:nvPr/>
        </p:nvPicPr>
        <p:blipFill rotWithShape="1">
          <a:blip r:embed="rId2">
            <a:alphaModFix/>
          </a:blip>
          <a:srcRect b="0" l="0" r="0" t="0"/>
          <a:stretch/>
        </p:blipFill>
        <p:spPr>
          <a:xfrm>
            <a:off x="746275" y="605775"/>
            <a:ext cx="2409825" cy="2447925"/>
          </a:xfrm>
          <a:prstGeom prst="rect">
            <a:avLst/>
          </a:prstGeom>
          <a:noFill/>
          <a:ln>
            <a:noFill/>
          </a:ln>
        </p:spPr>
      </p:pic>
      <p:pic>
        <p:nvPicPr>
          <p:cNvPr id="14" name="Google Shape;14;p2"/>
          <p:cNvPicPr preferRelativeResize="0"/>
          <p:nvPr/>
        </p:nvPicPr>
        <p:blipFill rotWithShape="1">
          <a:blip r:embed="rId3">
            <a:alphaModFix/>
          </a:blip>
          <a:srcRect b="0" l="0" r="0" t="0"/>
          <a:stretch/>
        </p:blipFill>
        <p:spPr>
          <a:xfrm>
            <a:off x="0" y="-37"/>
            <a:ext cx="2409825" cy="2409825"/>
          </a:xfrm>
          <a:prstGeom prst="rect">
            <a:avLst/>
          </a:prstGeom>
          <a:noFill/>
          <a:ln>
            <a:noFill/>
          </a:ln>
        </p:spPr>
      </p:pic>
      <p:pic>
        <p:nvPicPr>
          <p:cNvPr id="15" name="Google Shape;15;p2"/>
          <p:cNvPicPr preferRelativeResize="0"/>
          <p:nvPr/>
        </p:nvPicPr>
        <p:blipFill rotWithShape="1">
          <a:blip r:embed="rId4">
            <a:alphaModFix/>
          </a:blip>
          <a:srcRect b="0" l="0" r="0" t="0"/>
          <a:stretch/>
        </p:blipFill>
        <p:spPr>
          <a:xfrm>
            <a:off x="650" y="1242375"/>
            <a:ext cx="3901100" cy="3901100"/>
          </a:xfrm>
          <a:prstGeom prst="rect">
            <a:avLst/>
          </a:prstGeom>
          <a:noFill/>
          <a:ln>
            <a:noFill/>
          </a:ln>
        </p:spPr>
      </p:pic>
      <p:pic>
        <p:nvPicPr>
          <p:cNvPr id="16" name="Google Shape;16;p2"/>
          <p:cNvPicPr preferRelativeResize="0"/>
          <p:nvPr/>
        </p:nvPicPr>
        <p:blipFill rotWithShape="1">
          <a:blip r:embed="rId5">
            <a:alphaModFix/>
          </a:blip>
          <a:srcRect b="0" l="0" r="0" t="0"/>
          <a:stretch/>
        </p:blipFill>
        <p:spPr>
          <a:xfrm>
            <a:off x="7524225" y="-398950"/>
            <a:ext cx="1731450" cy="17314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rgbClr val="DDDDDD"/>
            </a:gs>
            <a:gs pos="100000">
              <a:srgbClr val="919191"/>
            </a:gs>
          </a:gsLst>
          <a:lin ang="5400012" scaled="0"/>
        </a:gradFill>
      </p:bgPr>
    </p:bg>
    <p:spTree>
      <p:nvGrpSpPr>
        <p:cNvPr id="132" name="Shape 132"/>
        <p:cNvGrpSpPr/>
        <p:nvPr/>
      </p:nvGrpSpPr>
      <p:grpSpPr>
        <a:xfrm>
          <a:off x="0" y="0"/>
          <a:ext cx="0" cy="0"/>
          <a:chOff x="0" y="0"/>
          <a:chExt cx="0" cy="0"/>
        </a:xfrm>
      </p:grpSpPr>
      <p:sp>
        <p:nvSpPr>
          <p:cNvPr id="133" name="Google Shape;133;p11"/>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1"/>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1"/>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1"/>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11"/>
          <p:cNvGrpSpPr/>
          <p:nvPr/>
        </p:nvGrpSpPr>
        <p:grpSpPr>
          <a:xfrm>
            <a:off x="4406400" y="0"/>
            <a:ext cx="4737600" cy="5143500"/>
            <a:chOff x="4406400" y="0"/>
            <a:chExt cx="4737600" cy="5143500"/>
          </a:xfrm>
        </p:grpSpPr>
        <p:sp>
          <p:nvSpPr>
            <p:cNvPr id="138" name="Google Shape;138;p11"/>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1"/>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1"/>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1"/>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1"/>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1"/>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1"/>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1"/>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1"/>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1"/>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1"/>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 name="Google Shape;156;p11"/>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7" name="Google Shape;1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58" name="Google Shape;158;p11"/>
          <p:cNvPicPr preferRelativeResize="0"/>
          <p:nvPr/>
        </p:nvPicPr>
        <p:blipFill rotWithShape="1">
          <a:blip r:embed="rId2">
            <a:alphaModFix/>
          </a:blip>
          <a:srcRect b="0" l="0" r="0" t="0"/>
          <a:stretch/>
        </p:blipFill>
        <p:spPr>
          <a:xfrm>
            <a:off x="6905025" y="2053000"/>
            <a:ext cx="821025" cy="834007"/>
          </a:xfrm>
          <a:prstGeom prst="rect">
            <a:avLst/>
          </a:prstGeom>
          <a:noFill/>
          <a:ln>
            <a:noFill/>
          </a:ln>
        </p:spPr>
      </p:pic>
      <p:pic>
        <p:nvPicPr>
          <p:cNvPr id="159" name="Google Shape;159;p11"/>
          <p:cNvPicPr preferRelativeResize="0"/>
          <p:nvPr/>
        </p:nvPicPr>
        <p:blipFill rotWithShape="1">
          <a:blip r:embed="rId3">
            <a:alphaModFix/>
          </a:blip>
          <a:srcRect b="0" l="0" r="0" t="0"/>
          <a:stretch/>
        </p:blipFill>
        <p:spPr>
          <a:xfrm>
            <a:off x="7221875" y="3716675"/>
            <a:ext cx="821025" cy="8210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rgbClr val="DDDDDD"/>
            </a:gs>
            <a:gs pos="100000">
              <a:srgbClr val="919191"/>
            </a:gs>
          </a:gsLst>
          <a:lin ang="5400012" scaled="0"/>
        </a:gradFill>
      </p:bgPr>
    </p:bg>
    <p:spTree>
      <p:nvGrpSpPr>
        <p:cNvPr id="160" name="Shape 160"/>
        <p:cNvGrpSpPr/>
        <p:nvPr/>
      </p:nvGrpSpPr>
      <p:grpSpPr>
        <a:xfrm>
          <a:off x="0" y="0"/>
          <a:ext cx="0" cy="0"/>
          <a:chOff x="0" y="0"/>
          <a:chExt cx="0" cy="0"/>
        </a:xfrm>
      </p:grpSpPr>
      <p:sp>
        <p:nvSpPr>
          <p:cNvPr id="161" name="Google Shape;161;p12"/>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2"/>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2"/>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2"/>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6" name="Google Shape;166;p12"/>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67" name="Google Shape;167;p12"/>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68" name="Google Shape;16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69" name="Google Shape;169;p12"/>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70" name="Google Shape;170;p12"/>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DDDDDD"/>
            </a:gs>
            <a:gs pos="100000">
              <a:srgbClr val="919191"/>
            </a:gs>
          </a:gsLst>
          <a:lin ang="5400012" scaled="0"/>
        </a:gradFill>
      </p:bgPr>
    </p:bg>
    <p:spTree>
      <p:nvGrpSpPr>
        <p:cNvPr id="171" name="Shape 171"/>
        <p:cNvGrpSpPr/>
        <p:nvPr/>
      </p:nvGrpSpPr>
      <p:grpSpPr>
        <a:xfrm>
          <a:off x="0" y="0"/>
          <a:ext cx="0" cy="0"/>
          <a:chOff x="0" y="0"/>
          <a:chExt cx="0" cy="0"/>
        </a:xfrm>
      </p:grpSpPr>
      <p:sp>
        <p:nvSpPr>
          <p:cNvPr id="172" name="Google Shape;172;p13"/>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73" name="Google Shape;17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174" name="Google Shape;174;p13"/>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3"/>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3"/>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3"/>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8" name="Google Shape;178;p13"/>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79" name="Google Shape;179;p13"/>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DDDDDD"/>
            </a:gs>
            <a:gs pos="100000">
              <a:srgbClr val="919191"/>
            </a:gs>
          </a:gsLst>
          <a:lin ang="5400012" scaled="0"/>
        </a:gradFill>
      </p:bgPr>
    </p:bg>
    <p:spTree>
      <p:nvGrpSpPr>
        <p:cNvPr id="180" name="Shape 180"/>
        <p:cNvGrpSpPr/>
        <p:nvPr/>
      </p:nvGrpSpPr>
      <p:grpSpPr>
        <a:xfrm>
          <a:off x="0" y="0"/>
          <a:ext cx="0" cy="0"/>
          <a:chOff x="0" y="0"/>
          <a:chExt cx="0" cy="0"/>
        </a:xfrm>
      </p:grpSpPr>
      <p:grpSp>
        <p:nvGrpSpPr>
          <p:cNvPr id="181" name="Google Shape;181;p14"/>
          <p:cNvGrpSpPr/>
          <p:nvPr/>
        </p:nvGrpSpPr>
        <p:grpSpPr>
          <a:xfrm>
            <a:off x="4406400" y="0"/>
            <a:ext cx="4737600" cy="5143065"/>
            <a:chOff x="4406400" y="0"/>
            <a:chExt cx="4737600" cy="5143065"/>
          </a:xfrm>
        </p:grpSpPr>
        <p:sp>
          <p:nvSpPr>
            <p:cNvPr id="182" name="Google Shape;182;p1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p14"/>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201" name="Google Shape;201;p14"/>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02" name="Google Shape;20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203" name="Google Shape;203;p14"/>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4"/>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4"/>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7" name="Google Shape;207;p14"/>
          <p:cNvPicPr preferRelativeResize="0"/>
          <p:nvPr/>
        </p:nvPicPr>
        <p:blipFill rotWithShape="1">
          <a:blip r:embed="rId2">
            <a:alphaModFix/>
          </a:blip>
          <a:srcRect b="0" l="0" r="0" t="0"/>
          <a:stretch/>
        </p:blipFill>
        <p:spPr>
          <a:xfrm>
            <a:off x="6905025" y="2053000"/>
            <a:ext cx="821025" cy="834007"/>
          </a:xfrm>
          <a:prstGeom prst="rect">
            <a:avLst/>
          </a:prstGeom>
          <a:noFill/>
          <a:ln>
            <a:noFill/>
          </a:ln>
        </p:spPr>
      </p:pic>
      <p:pic>
        <p:nvPicPr>
          <p:cNvPr id="208" name="Google Shape;208;p14"/>
          <p:cNvPicPr preferRelativeResize="0"/>
          <p:nvPr/>
        </p:nvPicPr>
        <p:blipFill rotWithShape="1">
          <a:blip r:embed="rId3">
            <a:alphaModFix/>
          </a:blip>
          <a:srcRect b="0" l="0" r="0" t="0"/>
          <a:stretch/>
        </p:blipFill>
        <p:spPr>
          <a:xfrm>
            <a:off x="7213900" y="3716650"/>
            <a:ext cx="821025" cy="8210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gradFill>
          <a:gsLst>
            <a:gs pos="0">
              <a:srgbClr val="DDDDDD"/>
            </a:gs>
            <a:gs pos="100000">
              <a:srgbClr val="919191"/>
            </a:gs>
          </a:gsLst>
          <a:lin ang="5400012" scaled="0"/>
        </a:gradFill>
      </p:bgPr>
    </p:bg>
    <p:spTree>
      <p:nvGrpSpPr>
        <p:cNvPr id="209" name="Shape 209"/>
        <p:cNvGrpSpPr/>
        <p:nvPr/>
      </p:nvGrpSpPr>
      <p:grpSpPr>
        <a:xfrm>
          <a:off x="0" y="0"/>
          <a:ext cx="0" cy="0"/>
          <a:chOff x="0" y="0"/>
          <a:chExt cx="0" cy="0"/>
        </a:xfrm>
      </p:grpSpPr>
      <p:sp>
        <p:nvSpPr>
          <p:cNvPr id="210" name="Google Shape;21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211" name="Google Shape;211;p15"/>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212" name="Google Shape;212;p15"/>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bg>
      <p:bgPr>
        <a:solidFill>
          <a:srgbClr val="CCCCCC"/>
        </a:solidFill>
      </p:bgPr>
    </p:bg>
    <p:spTree>
      <p:nvGrpSpPr>
        <p:cNvPr id="213" name="Shape 213"/>
        <p:cNvGrpSpPr/>
        <p:nvPr/>
      </p:nvGrpSpPr>
      <p:grpSpPr>
        <a:xfrm>
          <a:off x="0" y="0"/>
          <a:ext cx="0" cy="0"/>
          <a:chOff x="0" y="0"/>
          <a:chExt cx="0" cy="0"/>
        </a:xfrm>
      </p:grpSpPr>
      <p:pic>
        <p:nvPicPr>
          <p:cNvPr descr="offset_comp_343059.jpg" id="214" name="Google Shape;214;p16"/>
          <p:cNvPicPr preferRelativeResize="0"/>
          <p:nvPr/>
        </p:nvPicPr>
        <p:blipFill rotWithShape="1">
          <a:blip r:embed="rId2">
            <a:alphaModFix amt="80000"/>
          </a:blip>
          <a:srcRect b="25870" l="30474" r="30474" t="11954"/>
          <a:stretch/>
        </p:blipFill>
        <p:spPr>
          <a:xfrm rot="-5400000">
            <a:off x="113630" y="-105700"/>
            <a:ext cx="5142300" cy="5364300"/>
          </a:xfrm>
          <a:prstGeom prst="diagStripe">
            <a:avLst>
              <a:gd fmla="val 50343" name="adj"/>
            </a:avLst>
          </a:prstGeom>
          <a:noFill/>
          <a:ln>
            <a:noFill/>
          </a:ln>
        </p:spPr>
      </p:pic>
      <p:sp>
        <p:nvSpPr>
          <p:cNvPr id="215" name="Google Shape;215;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16" name="Google Shape;216;p16"/>
          <p:cNvSpPr txBox="1"/>
          <p:nvPr>
            <p:ph idx="1" type="body"/>
          </p:nvPr>
        </p:nvSpPr>
        <p:spPr>
          <a:xfrm>
            <a:off x="4018025" y="1567550"/>
            <a:ext cx="4318500" cy="17667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dk2"/>
              </a:buClr>
              <a:buSzPts val="1300"/>
              <a:buChar char="●"/>
              <a:defRPr>
                <a:solidFill>
                  <a:schemeClr val="dk2"/>
                </a:solidFill>
              </a:defRPr>
            </a:lvl1pPr>
            <a:lvl2pPr indent="-298450" lvl="1" marL="914400" algn="l">
              <a:lnSpc>
                <a:spcPct val="115000"/>
              </a:lnSpc>
              <a:spcBef>
                <a:spcPts val="1600"/>
              </a:spcBef>
              <a:spcAft>
                <a:spcPts val="0"/>
              </a:spcAft>
              <a:buClr>
                <a:schemeClr val="dk2"/>
              </a:buClr>
              <a:buSzPts val="1100"/>
              <a:buChar char="○"/>
              <a:defRPr>
                <a:solidFill>
                  <a:schemeClr val="dk2"/>
                </a:solidFill>
              </a:defRPr>
            </a:lvl2pPr>
            <a:lvl3pPr indent="-298450" lvl="2" marL="1371600" algn="l">
              <a:lnSpc>
                <a:spcPct val="115000"/>
              </a:lnSpc>
              <a:spcBef>
                <a:spcPts val="1600"/>
              </a:spcBef>
              <a:spcAft>
                <a:spcPts val="0"/>
              </a:spcAft>
              <a:buClr>
                <a:schemeClr val="dk2"/>
              </a:buClr>
              <a:buSzPts val="1100"/>
              <a:buChar char="■"/>
              <a:defRPr>
                <a:solidFill>
                  <a:schemeClr val="dk2"/>
                </a:solidFill>
              </a:defRPr>
            </a:lvl3pPr>
            <a:lvl4pPr indent="-298450" lvl="3" marL="1828800" algn="l">
              <a:lnSpc>
                <a:spcPct val="115000"/>
              </a:lnSpc>
              <a:spcBef>
                <a:spcPts val="1600"/>
              </a:spcBef>
              <a:spcAft>
                <a:spcPts val="0"/>
              </a:spcAft>
              <a:buClr>
                <a:schemeClr val="dk2"/>
              </a:buClr>
              <a:buSzPts val="1100"/>
              <a:buChar char="●"/>
              <a:defRPr>
                <a:solidFill>
                  <a:schemeClr val="dk2"/>
                </a:solidFill>
              </a:defRPr>
            </a:lvl4pPr>
            <a:lvl5pPr indent="-298450" lvl="4" marL="2286000" algn="l">
              <a:lnSpc>
                <a:spcPct val="115000"/>
              </a:lnSpc>
              <a:spcBef>
                <a:spcPts val="1600"/>
              </a:spcBef>
              <a:spcAft>
                <a:spcPts val="0"/>
              </a:spcAft>
              <a:buClr>
                <a:schemeClr val="dk2"/>
              </a:buClr>
              <a:buSzPts val="1100"/>
              <a:buChar char="○"/>
              <a:defRPr>
                <a:solidFill>
                  <a:schemeClr val="dk2"/>
                </a:solidFill>
              </a:defRPr>
            </a:lvl5pPr>
            <a:lvl6pPr indent="-298450" lvl="5" marL="2743200" algn="l">
              <a:lnSpc>
                <a:spcPct val="115000"/>
              </a:lnSpc>
              <a:spcBef>
                <a:spcPts val="1600"/>
              </a:spcBef>
              <a:spcAft>
                <a:spcPts val="0"/>
              </a:spcAft>
              <a:buClr>
                <a:schemeClr val="dk2"/>
              </a:buClr>
              <a:buSzPts val="1100"/>
              <a:buChar char="■"/>
              <a:defRPr>
                <a:solidFill>
                  <a:schemeClr val="dk2"/>
                </a:solidFill>
              </a:defRPr>
            </a:lvl6pPr>
            <a:lvl7pPr indent="-298450" lvl="6" marL="3200400" algn="l">
              <a:lnSpc>
                <a:spcPct val="115000"/>
              </a:lnSpc>
              <a:spcBef>
                <a:spcPts val="1600"/>
              </a:spcBef>
              <a:spcAft>
                <a:spcPts val="0"/>
              </a:spcAft>
              <a:buClr>
                <a:schemeClr val="dk2"/>
              </a:buClr>
              <a:buSzPts val="1100"/>
              <a:buChar char="●"/>
              <a:defRPr>
                <a:solidFill>
                  <a:schemeClr val="dk2"/>
                </a:solidFill>
              </a:defRPr>
            </a:lvl7pPr>
            <a:lvl8pPr indent="-298450" lvl="7" marL="3657600" algn="l">
              <a:lnSpc>
                <a:spcPct val="115000"/>
              </a:lnSpc>
              <a:spcBef>
                <a:spcPts val="1600"/>
              </a:spcBef>
              <a:spcAft>
                <a:spcPts val="0"/>
              </a:spcAft>
              <a:buClr>
                <a:schemeClr val="dk2"/>
              </a:buClr>
              <a:buSzPts val="1100"/>
              <a:buChar char="○"/>
              <a:defRPr>
                <a:solidFill>
                  <a:schemeClr val="dk2"/>
                </a:solidFill>
              </a:defRPr>
            </a:lvl8pPr>
            <a:lvl9pPr indent="-298450" lvl="8" marL="4114800" algn="l">
              <a:lnSpc>
                <a:spcPct val="115000"/>
              </a:lnSpc>
              <a:spcBef>
                <a:spcPts val="1600"/>
              </a:spcBef>
              <a:spcAft>
                <a:spcPts val="1600"/>
              </a:spcAft>
              <a:buClr>
                <a:schemeClr val="dk2"/>
              </a:buClr>
              <a:buSzPts val="1100"/>
              <a:buChar char="■"/>
              <a:defRPr>
                <a:solidFill>
                  <a:schemeClr val="dk2"/>
                </a:solidFill>
              </a:defRPr>
            </a:lvl9pPr>
          </a:lstStyle>
          <a:p/>
        </p:txBody>
      </p:sp>
      <p:sp>
        <p:nvSpPr>
          <p:cNvPr id="217" name="Google Shape;21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218" name="Google Shape;218;p16"/>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6"/>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6"/>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6"/>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2" name="Google Shape;222;p16"/>
          <p:cNvPicPr preferRelativeResize="0"/>
          <p:nvPr/>
        </p:nvPicPr>
        <p:blipFill rotWithShape="1">
          <a:blip r:embed="rId3">
            <a:alphaModFix/>
          </a:blip>
          <a:srcRect b="0" l="0" r="0" t="0"/>
          <a:stretch/>
        </p:blipFill>
        <p:spPr>
          <a:xfrm>
            <a:off x="243975" y="588596"/>
            <a:ext cx="825800" cy="838854"/>
          </a:xfrm>
          <a:prstGeom prst="rect">
            <a:avLst/>
          </a:prstGeom>
          <a:noFill/>
          <a:ln>
            <a:noFill/>
          </a:ln>
        </p:spPr>
      </p:pic>
      <p:pic>
        <p:nvPicPr>
          <p:cNvPr id="223" name="Google Shape;223;p16"/>
          <p:cNvPicPr preferRelativeResize="0"/>
          <p:nvPr/>
        </p:nvPicPr>
        <p:blipFill rotWithShape="1">
          <a:blip r:embed="rId4">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rgbClr val="DDDDDD"/>
            </a:gs>
            <a:gs pos="100000">
              <a:srgbClr val="919191"/>
            </a:gs>
          </a:gsLst>
          <a:lin ang="5400012" scaled="0"/>
        </a:gradFill>
      </p:bgPr>
    </p:bg>
    <p:spTree>
      <p:nvGrpSpPr>
        <p:cNvPr id="17" name="Shape 17"/>
        <p:cNvGrpSpPr/>
        <p:nvPr/>
      </p:nvGrpSpPr>
      <p:grpSpPr>
        <a:xfrm>
          <a:off x="0" y="0"/>
          <a:ext cx="0" cy="0"/>
          <a:chOff x="0" y="0"/>
          <a:chExt cx="0" cy="0"/>
        </a:xfrm>
      </p:grpSpPr>
      <p:sp>
        <p:nvSpPr>
          <p:cNvPr id="18" name="Google Shape;18;p3"/>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3" name="Google Shape;23;p3"/>
          <p:cNvSpPr txBox="1"/>
          <p:nvPr>
            <p:ph idx="1" type="body"/>
          </p:nvPr>
        </p:nvSpPr>
        <p:spPr>
          <a:xfrm>
            <a:off x="1297500" y="1519675"/>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25" name="Google Shape;25;p3"/>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26" name="Google Shape;26;p3"/>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DDDDDD"/>
            </a:gs>
            <a:gs pos="100000">
              <a:srgbClr val="919191"/>
            </a:gs>
          </a:gsLst>
          <a:lin ang="5400012" scaled="0"/>
        </a:gradFill>
      </p:bgPr>
    </p:bg>
    <p:spTree>
      <p:nvGrpSpPr>
        <p:cNvPr id="27" name="Shape 27"/>
        <p:cNvGrpSpPr/>
        <p:nvPr/>
      </p:nvGrpSpPr>
      <p:grpSpPr>
        <a:xfrm>
          <a:off x="0" y="0"/>
          <a:ext cx="0" cy="0"/>
          <a:chOff x="0" y="0"/>
          <a:chExt cx="0" cy="0"/>
        </a:xfrm>
      </p:grpSpPr>
      <p:grpSp>
        <p:nvGrpSpPr>
          <p:cNvPr id="28" name="Google Shape;28;p4"/>
          <p:cNvGrpSpPr/>
          <p:nvPr/>
        </p:nvGrpSpPr>
        <p:grpSpPr>
          <a:xfrm>
            <a:off x="4406400" y="213"/>
            <a:ext cx="4737600" cy="5143065"/>
            <a:chOff x="4406400" y="0"/>
            <a:chExt cx="4737600" cy="5143065"/>
          </a:xfrm>
        </p:grpSpPr>
        <p:sp>
          <p:nvSpPr>
            <p:cNvPr id="29" name="Google Shape;29;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48" name="Google Shape;48;p4"/>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 name="Google Shape;52;p4"/>
          <p:cNvPicPr preferRelativeResize="0"/>
          <p:nvPr/>
        </p:nvPicPr>
        <p:blipFill rotWithShape="1">
          <a:blip r:embed="rId2">
            <a:alphaModFix/>
          </a:blip>
          <a:srcRect b="0" l="0" r="0" t="0"/>
          <a:stretch/>
        </p:blipFill>
        <p:spPr>
          <a:xfrm>
            <a:off x="6905025" y="2053000"/>
            <a:ext cx="821025" cy="834007"/>
          </a:xfrm>
          <a:prstGeom prst="rect">
            <a:avLst/>
          </a:prstGeom>
          <a:noFill/>
          <a:ln>
            <a:noFill/>
          </a:ln>
        </p:spPr>
      </p:pic>
      <p:pic>
        <p:nvPicPr>
          <p:cNvPr id="53" name="Google Shape;53;p4"/>
          <p:cNvPicPr preferRelativeResize="0"/>
          <p:nvPr/>
        </p:nvPicPr>
        <p:blipFill rotWithShape="1">
          <a:blip r:embed="rId3">
            <a:alphaModFix/>
          </a:blip>
          <a:srcRect b="0" l="0" r="0" t="0"/>
          <a:stretch/>
        </p:blipFill>
        <p:spPr>
          <a:xfrm>
            <a:off x="7213900" y="3716650"/>
            <a:ext cx="821025" cy="821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bg>
      <p:bgPr>
        <a:gradFill>
          <a:gsLst>
            <a:gs pos="0">
              <a:srgbClr val="DDDDDD"/>
            </a:gs>
            <a:gs pos="100000">
              <a:srgbClr val="919191"/>
            </a:gs>
          </a:gsLst>
          <a:lin ang="5400012" scaled="0"/>
        </a:gradFill>
      </p:bgPr>
    </p:bg>
    <p:spTree>
      <p:nvGrpSpPr>
        <p:cNvPr id="54" name="Shape 54"/>
        <p:cNvGrpSpPr/>
        <p:nvPr/>
      </p:nvGrpSpPr>
      <p:grpSpPr>
        <a:xfrm>
          <a:off x="0" y="0"/>
          <a:ext cx="0" cy="0"/>
          <a:chOff x="0" y="0"/>
          <a:chExt cx="0" cy="0"/>
        </a:xfrm>
      </p:grpSpPr>
      <p:grpSp>
        <p:nvGrpSpPr>
          <p:cNvPr id="55" name="Google Shape;55;p5"/>
          <p:cNvGrpSpPr/>
          <p:nvPr/>
        </p:nvGrpSpPr>
        <p:grpSpPr>
          <a:xfrm>
            <a:off x="4406400" y="0"/>
            <a:ext cx="4737600" cy="5143065"/>
            <a:chOff x="4406400" y="0"/>
            <a:chExt cx="4737600" cy="5143065"/>
          </a:xfrm>
        </p:grpSpPr>
        <p:sp>
          <p:nvSpPr>
            <p:cNvPr id="56" name="Google Shape;56;p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75" name="Google Shape;75;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pic>
        <p:nvPicPr>
          <p:cNvPr id="76" name="Google Shape;76;p5"/>
          <p:cNvPicPr preferRelativeResize="0"/>
          <p:nvPr/>
        </p:nvPicPr>
        <p:blipFill rotWithShape="1">
          <a:blip r:embed="rId2">
            <a:alphaModFix/>
          </a:blip>
          <a:srcRect b="0" l="0" r="0" t="0"/>
          <a:stretch/>
        </p:blipFill>
        <p:spPr>
          <a:xfrm>
            <a:off x="6905025" y="2053000"/>
            <a:ext cx="821025" cy="834007"/>
          </a:xfrm>
          <a:prstGeom prst="rect">
            <a:avLst/>
          </a:prstGeom>
          <a:noFill/>
          <a:ln>
            <a:noFill/>
          </a:ln>
        </p:spPr>
      </p:pic>
      <p:pic>
        <p:nvPicPr>
          <p:cNvPr id="77" name="Google Shape;77;p5"/>
          <p:cNvPicPr preferRelativeResize="0"/>
          <p:nvPr/>
        </p:nvPicPr>
        <p:blipFill rotWithShape="1">
          <a:blip r:embed="rId3">
            <a:alphaModFix/>
          </a:blip>
          <a:srcRect b="0" l="0" r="0" t="0"/>
          <a:stretch/>
        </p:blipFill>
        <p:spPr>
          <a:xfrm>
            <a:off x="7213900" y="3716650"/>
            <a:ext cx="821025" cy="8210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bg>
      <p:bgPr>
        <a:gradFill>
          <a:gsLst>
            <a:gs pos="0">
              <a:srgbClr val="DDDDDD"/>
            </a:gs>
            <a:gs pos="100000">
              <a:srgbClr val="919191"/>
            </a:gs>
          </a:gsLst>
          <a:lin ang="5400012" scaled="0"/>
        </a:gradFill>
      </p:bgPr>
    </p:bg>
    <p:spTree>
      <p:nvGrpSpPr>
        <p:cNvPr id="78" name="Shape 78"/>
        <p:cNvGrpSpPr/>
        <p:nvPr/>
      </p:nvGrpSpPr>
      <p:grpSpPr>
        <a:xfrm>
          <a:off x="0" y="0"/>
          <a:ext cx="0" cy="0"/>
          <a:chOff x="0" y="0"/>
          <a:chExt cx="0" cy="0"/>
        </a:xfrm>
      </p:grpSpPr>
      <p:sp>
        <p:nvSpPr>
          <p:cNvPr id="79" name="Google Shape;79;p6"/>
          <p:cNvSpPr txBox="1"/>
          <p:nvPr>
            <p:ph type="title"/>
          </p:nvPr>
        </p:nvSpPr>
        <p:spPr>
          <a:xfrm>
            <a:off x="361071" y="1924852"/>
            <a:ext cx="2304900" cy="179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80" name="Google Shape;80;p6"/>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
          <p:cNvSpPr txBox="1"/>
          <p:nvPr>
            <p:ph idx="1" type="body"/>
          </p:nvPr>
        </p:nvSpPr>
        <p:spPr>
          <a:xfrm>
            <a:off x="6451271" y="1924850"/>
            <a:ext cx="2304900" cy="17973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dk1"/>
              </a:buClr>
              <a:buSzPts val="1100"/>
              <a:buChar char="●"/>
              <a:defRPr sz="1100">
                <a:solidFill>
                  <a:schemeClr val="dk1"/>
                </a:solidFill>
              </a:defRPr>
            </a:lvl1pPr>
            <a:lvl2pPr indent="-298450" lvl="1" marL="914400" algn="l">
              <a:lnSpc>
                <a:spcPct val="115000"/>
              </a:lnSpc>
              <a:spcBef>
                <a:spcPts val="1600"/>
              </a:spcBef>
              <a:spcAft>
                <a:spcPts val="0"/>
              </a:spcAft>
              <a:buClr>
                <a:schemeClr val="dk1"/>
              </a:buClr>
              <a:buSzPts val="1100"/>
              <a:buChar char="○"/>
              <a:defRPr>
                <a:solidFill>
                  <a:schemeClr val="dk1"/>
                </a:solidFill>
              </a:defRPr>
            </a:lvl2pPr>
            <a:lvl3pPr indent="-298450" lvl="2" marL="1371600" algn="l">
              <a:lnSpc>
                <a:spcPct val="115000"/>
              </a:lnSpc>
              <a:spcBef>
                <a:spcPts val="1600"/>
              </a:spcBef>
              <a:spcAft>
                <a:spcPts val="0"/>
              </a:spcAft>
              <a:buClr>
                <a:schemeClr val="dk1"/>
              </a:buClr>
              <a:buSzPts val="1100"/>
              <a:buChar char="■"/>
              <a:defRPr>
                <a:solidFill>
                  <a:schemeClr val="dk1"/>
                </a:solidFill>
              </a:defRPr>
            </a:lvl3pPr>
            <a:lvl4pPr indent="-298450" lvl="3" marL="1828800" algn="l">
              <a:lnSpc>
                <a:spcPct val="115000"/>
              </a:lnSpc>
              <a:spcBef>
                <a:spcPts val="1600"/>
              </a:spcBef>
              <a:spcAft>
                <a:spcPts val="0"/>
              </a:spcAft>
              <a:buClr>
                <a:schemeClr val="dk1"/>
              </a:buClr>
              <a:buSzPts val="1100"/>
              <a:buChar char="●"/>
              <a:defRPr>
                <a:solidFill>
                  <a:schemeClr val="dk1"/>
                </a:solidFill>
              </a:defRPr>
            </a:lvl4pPr>
            <a:lvl5pPr indent="-298450" lvl="4" marL="2286000" algn="l">
              <a:lnSpc>
                <a:spcPct val="115000"/>
              </a:lnSpc>
              <a:spcBef>
                <a:spcPts val="1600"/>
              </a:spcBef>
              <a:spcAft>
                <a:spcPts val="0"/>
              </a:spcAft>
              <a:buClr>
                <a:schemeClr val="dk1"/>
              </a:buClr>
              <a:buSzPts val="1100"/>
              <a:buChar char="○"/>
              <a:defRPr>
                <a:solidFill>
                  <a:schemeClr val="dk1"/>
                </a:solidFill>
              </a:defRPr>
            </a:lvl5pPr>
            <a:lvl6pPr indent="-298450" lvl="5" marL="2743200" algn="l">
              <a:lnSpc>
                <a:spcPct val="115000"/>
              </a:lnSpc>
              <a:spcBef>
                <a:spcPts val="1600"/>
              </a:spcBef>
              <a:spcAft>
                <a:spcPts val="0"/>
              </a:spcAft>
              <a:buClr>
                <a:schemeClr val="dk1"/>
              </a:buClr>
              <a:buSzPts val="1100"/>
              <a:buChar char="■"/>
              <a:defRPr>
                <a:solidFill>
                  <a:schemeClr val="dk1"/>
                </a:solidFill>
              </a:defRPr>
            </a:lvl6pPr>
            <a:lvl7pPr indent="-298450" lvl="6" marL="3200400" algn="l">
              <a:lnSpc>
                <a:spcPct val="115000"/>
              </a:lnSpc>
              <a:spcBef>
                <a:spcPts val="1600"/>
              </a:spcBef>
              <a:spcAft>
                <a:spcPts val="0"/>
              </a:spcAft>
              <a:buClr>
                <a:schemeClr val="dk1"/>
              </a:buClr>
              <a:buSzPts val="1100"/>
              <a:buChar char="●"/>
              <a:defRPr>
                <a:solidFill>
                  <a:schemeClr val="dk1"/>
                </a:solidFill>
              </a:defRPr>
            </a:lvl7pPr>
            <a:lvl8pPr indent="-298450" lvl="7" marL="3657600" algn="l">
              <a:lnSpc>
                <a:spcPct val="115000"/>
              </a:lnSpc>
              <a:spcBef>
                <a:spcPts val="1600"/>
              </a:spcBef>
              <a:spcAft>
                <a:spcPts val="0"/>
              </a:spcAft>
              <a:buClr>
                <a:schemeClr val="dk1"/>
              </a:buClr>
              <a:buSzPts val="1100"/>
              <a:buChar char="○"/>
              <a:defRPr>
                <a:solidFill>
                  <a:schemeClr val="dk1"/>
                </a:solidFill>
              </a:defRPr>
            </a:lvl8pPr>
            <a:lvl9pPr indent="-298450" lvl="8" marL="4114800" algn="l">
              <a:lnSpc>
                <a:spcPct val="115000"/>
              </a:lnSpc>
              <a:spcBef>
                <a:spcPts val="1600"/>
              </a:spcBef>
              <a:spcAft>
                <a:spcPts val="1600"/>
              </a:spcAft>
              <a:buClr>
                <a:schemeClr val="dk1"/>
              </a:buClr>
              <a:buSzPts val="1100"/>
              <a:buChar char="■"/>
              <a:defRPr>
                <a:solidFill>
                  <a:schemeClr val="dk1"/>
                </a:solidFill>
              </a:defRPr>
            </a:lvl9pPr>
          </a:lstStyle>
          <a:p/>
        </p:txBody>
      </p:sp>
      <p:sp>
        <p:nvSpPr>
          <p:cNvPr id="82" name="Google Shape;82;p6"/>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
          <p:cNvSpPr txBox="1"/>
          <p:nvPr>
            <p:ph idx="2" type="title"/>
          </p:nvPr>
        </p:nvSpPr>
        <p:spPr>
          <a:xfrm>
            <a:off x="1297500" y="459490"/>
            <a:ext cx="3005700" cy="51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87" name="Google Shape;8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88" name="Google Shape;88;p6"/>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89" name="Google Shape;89;p6"/>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bg>
      <p:bgPr>
        <a:gradFill>
          <a:gsLst>
            <a:gs pos="0">
              <a:srgbClr val="DDDDDD"/>
            </a:gs>
            <a:gs pos="100000">
              <a:srgbClr val="919191"/>
            </a:gs>
          </a:gsLst>
          <a:lin ang="5400012" scaled="0"/>
        </a:gradFill>
      </p:bgPr>
    </p:bg>
    <p:spTree>
      <p:nvGrpSpPr>
        <p:cNvPr id="90" name="Shape 90"/>
        <p:cNvGrpSpPr/>
        <p:nvPr/>
      </p:nvGrpSpPr>
      <p:grpSpPr>
        <a:xfrm>
          <a:off x="0" y="0"/>
          <a:ext cx="0" cy="0"/>
          <a:chOff x="0" y="0"/>
          <a:chExt cx="0" cy="0"/>
        </a:xfrm>
      </p:grpSpPr>
      <p:sp>
        <p:nvSpPr>
          <p:cNvPr id="91" name="Google Shape;91;p7"/>
          <p:cNvSpPr txBox="1"/>
          <p:nvPr>
            <p:ph type="title"/>
          </p:nvPr>
        </p:nvSpPr>
        <p:spPr>
          <a:xfrm>
            <a:off x="702850" y="1708619"/>
            <a:ext cx="3333300" cy="147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92" name="Google Shape;92;p7"/>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7"/>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7"/>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7"/>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7"/>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7"/>
          <p:cNvSpPr txBox="1"/>
          <p:nvPr>
            <p:ph idx="2" type="title"/>
          </p:nvPr>
        </p:nvSpPr>
        <p:spPr>
          <a:xfrm>
            <a:off x="1297500" y="459490"/>
            <a:ext cx="3005700" cy="51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98" name="Google Shape;9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99" name="Google Shape;99;p7"/>
          <p:cNvSpPr txBox="1"/>
          <p:nvPr>
            <p:ph idx="1" type="body"/>
          </p:nvPr>
        </p:nvSpPr>
        <p:spPr>
          <a:xfrm>
            <a:off x="702850" y="3625275"/>
            <a:ext cx="3333300" cy="7653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dk1"/>
              </a:buClr>
              <a:buSzPts val="1100"/>
              <a:buChar char="●"/>
              <a:defRPr sz="1100">
                <a:solidFill>
                  <a:schemeClr val="dk1"/>
                </a:solidFill>
              </a:defRPr>
            </a:lvl1pPr>
            <a:lvl2pPr indent="-298450" lvl="1" marL="914400" algn="l">
              <a:lnSpc>
                <a:spcPct val="115000"/>
              </a:lnSpc>
              <a:spcBef>
                <a:spcPts val="1600"/>
              </a:spcBef>
              <a:spcAft>
                <a:spcPts val="0"/>
              </a:spcAft>
              <a:buClr>
                <a:schemeClr val="dk1"/>
              </a:buClr>
              <a:buSzPts val="1100"/>
              <a:buChar char="○"/>
              <a:defRPr>
                <a:solidFill>
                  <a:schemeClr val="dk1"/>
                </a:solidFill>
              </a:defRPr>
            </a:lvl2pPr>
            <a:lvl3pPr indent="-298450" lvl="2" marL="1371600" algn="l">
              <a:lnSpc>
                <a:spcPct val="115000"/>
              </a:lnSpc>
              <a:spcBef>
                <a:spcPts val="1600"/>
              </a:spcBef>
              <a:spcAft>
                <a:spcPts val="0"/>
              </a:spcAft>
              <a:buClr>
                <a:schemeClr val="dk1"/>
              </a:buClr>
              <a:buSzPts val="1100"/>
              <a:buChar char="■"/>
              <a:defRPr>
                <a:solidFill>
                  <a:schemeClr val="dk1"/>
                </a:solidFill>
              </a:defRPr>
            </a:lvl3pPr>
            <a:lvl4pPr indent="-298450" lvl="3" marL="1828800" algn="l">
              <a:lnSpc>
                <a:spcPct val="115000"/>
              </a:lnSpc>
              <a:spcBef>
                <a:spcPts val="1600"/>
              </a:spcBef>
              <a:spcAft>
                <a:spcPts val="0"/>
              </a:spcAft>
              <a:buClr>
                <a:schemeClr val="dk1"/>
              </a:buClr>
              <a:buSzPts val="1100"/>
              <a:buChar char="●"/>
              <a:defRPr>
                <a:solidFill>
                  <a:schemeClr val="dk1"/>
                </a:solidFill>
              </a:defRPr>
            </a:lvl4pPr>
            <a:lvl5pPr indent="-298450" lvl="4" marL="2286000" algn="l">
              <a:lnSpc>
                <a:spcPct val="115000"/>
              </a:lnSpc>
              <a:spcBef>
                <a:spcPts val="1600"/>
              </a:spcBef>
              <a:spcAft>
                <a:spcPts val="0"/>
              </a:spcAft>
              <a:buClr>
                <a:schemeClr val="dk1"/>
              </a:buClr>
              <a:buSzPts val="1100"/>
              <a:buChar char="○"/>
              <a:defRPr>
                <a:solidFill>
                  <a:schemeClr val="dk1"/>
                </a:solidFill>
              </a:defRPr>
            </a:lvl5pPr>
            <a:lvl6pPr indent="-298450" lvl="5" marL="2743200" algn="l">
              <a:lnSpc>
                <a:spcPct val="115000"/>
              </a:lnSpc>
              <a:spcBef>
                <a:spcPts val="1600"/>
              </a:spcBef>
              <a:spcAft>
                <a:spcPts val="0"/>
              </a:spcAft>
              <a:buClr>
                <a:schemeClr val="dk1"/>
              </a:buClr>
              <a:buSzPts val="1100"/>
              <a:buChar char="■"/>
              <a:defRPr>
                <a:solidFill>
                  <a:schemeClr val="dk1"/>
                </a:solidFill>
              </a:defRPr>
            </a:lvl6pPr>
            <a:lvl7pPr indent="-298450" lvl="6" marL="3200400" algn="l">
              <a:lnSpc>
                <a:spcPct val="115000"/>
              </a:lnSpc>
              <a:spcBef>
                <a:spcPts val="1600"/>
              </a:spcBef>
              <a:spcAft>
                <a:spcPts val="0"/>
              </a:spcAft>
              <a:buClr>
                <a:schemeClr val="dk1"/>
              </a:buClr>
              <a:buSzPts val="1100"/>
              <a:buChar char="●"/>
              <a:defRPr>
                <a:solidFill>
                  <a:schemeClr val="dk1"/>
                </a:solidFill>
              </a:defRPr>
            </a:lvl7pPr>
            <a:lvl8pPr indent="-298450" lvl="7" marL="3657600" algn="l">
              <a:lnSpc>
                <a:spcPct val="115000"/>
              </a:lnSpc>
              <a:spcBef>
                <a:spcPts val="1600"/>
              </a:spcBef>
              <a:spcAft>
                <a:spcPts val="0"/>
              </a:spcAft>
              <a:buClr>
                <a:schemeClr val="dk1"/>
              </a:buClr>
              <a:buSzPts val="1100"/>
              <a:buChar char="○"/>
              <a:defRPr>
                <a:solidFill>
                  <a:schemeClr val="dk1"/>
                </a:solidFill>
              </a:defRPr>
            </a:lvl8pPr>
            <a:lvl9pPr indent="-298450" lvl="8" marL="4114800" algn="l">
              <a:lnSpc>
                <a:spcPct val="115000"/>
              </a:lnSpc>
              <a:spcBef>
                <a:spcPts val="1600"/>
              </a:spcBef>
              <a:spcAft>
                <a:spcPts val="1600"/>
              </a:spcAft>
              <a:buClr>
                <a:schemeClr val="dk1"/>
              </a:buClr>
              <a:buSzPts val="1100"/>
              <a:buChar char="■"/>
              <a:defRPr>
                <a:solidFill>
                  <a:schemeClr val="dk1"/>
                </a:solidFill>
              </a:defRPr>
            </a:lvl9pPr>
          </a:lstStyle>
          <a:p/>
        </p:txBody>
      </p:sp>
      <p:pic>
        <p:nvPicPr>
          <p:cNvPr id="100" name="Google Shape;100;p7"/>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01" name="Google Shape;101;p7"/>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DDDDDD"/>
            </a:gs>
            <a:gs pos="100000">
              <a:srgbClr val="919191"/>
            </a:gs>
          </a:gsLst>
          <a:lin ang="5400012" scaled="0"/>
        </a:gradFill>
      </p:bgPr>
    </p:bg>
    <p:spTree>
      <p:nvGrpSpPr>
        <p:cNvPr id="102" name="Shape 102"/>
        <p:cNvGrpSpPr/>
        <p:nvPr/>
      </p:nvGrpSpPr>
      <p:grpSpPr>
        <a:xfrm>
          <a:off x="0" y="0"/>
          <a:ext cx="0" cy="0"/>
          <a:chOff x="0" y="0"/>
          <a:chExt cx="0" cy="0"/>
        </a:xfrm>
      </p:grpSpPr>
      <p:sp>
        <p:nvSpPr>
          <p:cNvPr id="103" name="Google Shape;103;p8"/>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8"/>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8"/>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8"/>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8" name="Google Shape;108;p8"/>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9" name="Google Shape;109;p8"/>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11" name="Google Shape;111;p8"/>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12" name="Google Shape;112;p8"/>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B7B7B7"/>
        </a:solidFill>
      </p:bgPr>
    </p:bg>
    <p:spTree>
      <p:nvGrpSpPr>
        <p:cNvPr id="113" name="Shape 113"/>
        <p:cNvGrpSpPr/>
        <p:nvPr/>
      </p:nvGrpSpPr>
      <p:grpSpPr>
        <a:xfrm>
          <a:off x="0" y="0"/>
          <a:ext cx="0" cy="0"/>
          <a:chOff x="0" y="0"/>
          <a:chExt cx="0" cy="0"/>
        </a:xfrm>
      </p:grpSpPr>
      <p:sp>
        <p:nvSpPr>
          <p:cNvPr id="114" name="Google Shape;114;p9"/>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9"/>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9"/>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9"/>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9" name="Google Shape;11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20" name="Google Shape;120;p9"/>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21" name="Google Shape;121;p9"/>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rgbClr val="DDDDDD"/>
            </a:gs>
            <a:gs pos="100000">
              <a:srgbClr val="919191"/>
            </a:gs>
          </a:gsLst>
          <a:lin ang="5400012" scaled="0"/>
        </a:gradFill>
      </p:bgPr>
    </p:bg>
    <p:spTree>
      <p:nvGrpSpPr>
        <p:cNvPr id="122" name="Shape 122"/>
        <p:cNvGrpSpPr/>
        <p:nvPr/>
      </p:nvGrpSpPr>
      <p:grpSpPr>
        <a:xfrm>
          <a:off x="0" y="0"/>
          <a:ext cx="0" cy="0"/>
          <a:chOff x="0" y="0"/>
          <a:chExt cx="0" cy="0"/>
        </a:xfrm>
      </p:grpSpPr>
      <p:sp>
        <p:nvSpPr>
          <p:cNvPr id="123" name="Google Shape;123;p10"/>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0"/>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0"/>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0"/>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0"/>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8" name="Google Shape;128;p10"/>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9" name="Google Shape;12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30" name="Google Shape;130;p10"/>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31" name="Google Shape;131;p10"/>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gradFill>
          <a:gsLst>
            <a:gs pos="0">
              <a:srgbClr val="DDDDDD"/>
            </a:gs>
            <a:gs pos="100000">
              <a:srgbClr val="919191"/>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ctrTitle"/>
          </p:nvPr>
        </p:nvSpPr>
        <p:spPr>
          <a:xfrm>
            <a:off x="3274000" y="1056875"/>
            <a:ext cx="5870100" cy="240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fr">
                <a:solidFill>
                  <a:srgbClr val="FF9900"/>
                </a:solidFill>
              </a:rPr>
              <a:t>Programmation Fonctionnelle - </a:t>
            </a:r>
            <a:endParaRPr>
              <a:solidFill>
                <a:srgbClr val="FF9900"/>
              </a:solidFill>
            </a:endParaRPr>
          </a:p>
          <a:p>
            <a:pPr indent="0" lvl="0" marL="0" rtl="0" algn="l">
              <a:lnSpc>
                <a:spcPct val="100000"/>
              </a:lnSpc>
              <a:spcBef>
                <a:spcPts val="0"/>
              </a:spcBef>
              <a:spcAft>
                <a:spcPts val="0"/>
              </a:spcAft>
              <a:buSzPts val="4000"/>
              <a:buNone/>
            </a:pPr>
            <a:r>
              <a:rPr lang="fr">
                <a:solidFill>
                  <a:srgbClr val="FF9900"/>
                </a:solidFill>
              </a:rPr>
              <a:t>Partie 1</a:t>
            </a:r>
            <a:endParaRPr>
              <a:solidFill>
                <a:srgbClr val="FF9900"/>
              </a:solidFill>
            </a:endParaRPr>
          </a:p>
        </p:txBody>
      </p:sp>
      <p:sp>
        <p:nvSpPr>
          <p:cNvPr id="229" name="Google Shape;229;p17"/>
          <p:cNvSpPr txBox="1"/>
          <p:nvPr>
            <p:ph idx="1" type="subTitle"/>
          </p:nvPr>
        </p:nvSpPr>
        <p:spPr>
          <a:xfrm>
            <a:off x="5083950" y="3924925"/>
            <a:ext cx="3699900" cy="50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fr" sz="2300">
                <a:solidFill>
                  <a:srgbClr val="000000"/>
                </a:solidFill>
                <a:latin typeface="Arial"/>
                <a:ea typeface="Arial"/>
                <a:cs typeface="Arial"/>
                <a:sym typeface="Arial"/>
              </a:rPr>
              <a:t>Intro</a:t>
            </a:r>
            <a:endParaRPr b="1" sz="23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b="1" sz="2300">
              <a:solidFill>
                <a:srgbClr val="000000"/>
              </a:solidFill>
              <a:latin typeface="Arial"/>
              <a:ea typeface="Arial"/>
              <a:cs typeface="Arial"/>
              <a:sym typeface="Arial"/>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93" name="Google Shape;293;p26"/>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Donc, une fonction est pure si et seulement si elle ne dépend que de ses paramètres. C’est-à-dire, la valeur de retour reste la même. Et cela même si la fonction est exécutée à plusieurs reprises au cours du programme.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94" name="Google Shape;294;p26"/>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 Les fonctions pures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animEffect filter="fade" transition="in">
                                      <p:cBhvr>
                                        <p:cTn dur="1000"/>
                                        <p:tgtEl>
                                          <p:spTgt spid="2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animEffect filter="fade" transition="in">
                                      <p:cBhvr>
                                        <p:cTn dur="1000"/>
                                        <p:tgtEl>
                                          <p:spTgt spid="2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2" st="2"/>
                                            </p:txEl>
                                          </p:spTgt>
                                        </p:tgtEl>
                                        <p:attrNameLst>
                                          <p:attrName>style.visibility</p:attrName>
                                        </p:attrNameLst>
                                      </p:cBhvr>
                                      <p:to>
                                        <p:strVal val="visible"/>
                                      </p:to>
                                    </p:set>
                                    <p:animEffect filter="fade" transition="in">
                                      <p:cBhvr>
                                        <p:cTn dur="1000"/>
                                        <p:tgtEl>
                                          <p:spTgt spid="2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3" st="3"/>
                                            </p:txEl>
                                          </p:spTgt>
                                        </p:tgtEl>
                                        <p:attrNameLst>
                                          <p:attrName>style.visibility</p:attrName>
                                        </p:attrNameLst>
                                      </p:cBhvr>
                                      <p:to>
                                        <p:strVal val="visible"/>
                                      </p:to>
                                    </p:set>
                                    <p:animEffect filter="fade" transition="in">
                                      <p:cBhvr>
                                        <p:cTn dur="1000"/>
                                        <p:tgtEl>
                                          <p:spTgt spid="29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7"/>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00" name="Google Shape;300;p27"/>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En d’autres termes, aucune interaction extérieure n’est autorisée. Cela veut dire qu’aucune variable globale n’est utilisée. Les fonctions qui changent d’état au cours du temps sont interdites. D’où son nom de fonction pure.</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01" name="Google Shape;301;p27"/>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 Les fonctions pures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animEffect filter="fade" transition="in">
                                      <p:cBhvr>
                                        <p:cTn dur="1000"/>
                                        <p:tgtEl>
                                          <p:spTgt spid="3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animEffect filter="fade" transition="in">
                                      <p:cBhvr>
                                        <p:cTn dur="1000"/>
                                        <p:tgtEl>
                                          <p:spTgt spid="3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animEffect filter="fade" transition="in">
                                      <p:cBhvr>
                                        <p:cTn dur="1000"/>
                                        <p:tgtEl>
                                          <p:spTgt spid="3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3" st="3"/>
                                            </p:txEl>
                                          </p:spTgt>
                                        </p:tgtEl>
                                        <p:attrNameLst>
                                          <p:attrName>style.visibility</p:attrName>
                                        </p:attrNameLst>
                                      </p:cBhvr>
                                      <p:to>
                                        <p:strVal val="visible"/>
                                      </p:to>
                                    </p:set>
                                    <p:animEffect filter="fade" transition="in">
                                      <p:cBhvr>
                                        <p:cTn dur="1000"/>
                                        <p:tgtEl>
                                          <p:spTgt spid="30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8"/>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07" name="Google Shape;307;p28"/>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Le principe d’immutabilité est une autre caractéristique propre au paradigme de programmation fonctionnelle. En programmation orientée objet, au cours de l’application, on a tendance à changer en permanence l’état (ou la valeur) d’une variable. Par conséquent, les fonctions aussi changent d’état. C’est ça que l’on appelle la mutabilité.</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08" name="Google Shape;308;p28"/>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L’immutabilité</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animEffect filter="fade" transition="in">
                                      <p:cBhvr>
                                        <p:cTn dur="1000"/>
                                        <p:tgtEl>
                                          <p:spTgt spid="3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1" st="1"/>
                                            </p:txEl>
                                          </p:spTgt>
                                        </p:tgtEl>
                                        <p:attrNameLst>
                                          <p:attrName>style.visibility</p:attrName>
                                        </p:attrNameLst>
                                      </p:cBhvr>
                                      <p:to>
                                        <p:strVal val="visible"/>
                                      </p:to>
                                    </p:set>
                                    <p:animEffect filter="fade" transition="in">
                                      <p:cBhvr>
                                        <p:cTn dur="1000"/>
                                        <p:tgtEl>
                                          <p:spTgt spid="3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2" st="2"/>
                                            </p:txEl>
                                          </p:spTgt>
                                        </p:tgtEl>
                                        <p:attrNameLst>
                                          <p:attrName>style.visibility</p:attrName>
                                        </p:attrNameLst>
                                      </p:cBhvr>
                                      <p:to>
                                        <p:strVal val="visible"/>
                                      </p:to>
                                    </p:set>
                                    <p:animEffect filter="fade" transition="in">
                                      <p:cBhvr>
                                        <p:cTn dur="1000"/>
                                        <p:tgtEl>
                                          <p:spTgt spid="3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3" st="3"/>
                                            </p:txEl>
                                          </p:spTgt>
                                        </p:tgtEl>
                                        <p:attrNameLst>
                                          <p:attrName>style.visibility</p:attrName>
                                        </p:attrNameLst>
                                      </p:cBhvr>
                                      <p:to>
                                        <p:strVal val="visible"/>
                                      </p:to>
                                    </p:set>
                                    <p:animEffect filter="fade" transition="in">
                                      <p:cBhvr>
                                        <p:cTn dur="1000"/>
                                        <p:tgtEl>
                                          <p:spTgt spid="30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9"/>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14" name="Google Shape;314;p29"/>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En programmation fonctionnelle, les fonctions ne changent pas d’état, ce qui fait qu’on peut les utiliser comme des constantes. Les fonctions restent intactes. Les variables sont fixes. Si l’on fait appel à la fonction, on ne fera que les copier dans la fonction qui va l’utiliser.</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15" name="Google Shape;315;p29"/>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L’immutabilité</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Effect filter="fade" transition="in">
                                      <p:cBhvr>
                                        <p:cTn dur="1000"/>
                                        <p:tgtEl>
                                          <p:spTgt spid="3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animEffect filter="fade" transition="in">
                                      <p:cBhvr>
                                        <p:cTn dur="1000"/>
                                        <p:tgtEl>
                                          <p:spTgt spid="3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animEffect filter="fade" transition="in">
                                      <p:cBhvr>
                                        <p:cTn dur="1000"/>
                                        <p:tgtEl>
                                          <p:spTgt spid="3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animEffect filter="fade" transition="in">
                                      <p:cBhvr>
                                        <p:cTn dur="1000"/>
                                        <p:tgtEl>
                                          <p:spTgt spid="31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0"/>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21" name="Google Shape;321;p30"/>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Par exemple</a:t>
            </a:r>
            <a:r>
              <a:rPr lang="fr" sz="2400">
                <a:solidFill>
                  <a:schemeClr val="lt1"/>
                </a:solidFill>
                <a:latin typeface="Montserrat"/>
                <a:ea typeface="Montserrat"/>
                <a:cs typeface="Montserrat"/>
                <a:sym typeface="Montserrat"/>
              </a:rPr>
              <a:t>, dans le monde des bases de données et l’exécution concurrente, les systèmes qui s’appuient sur le principe de la mutabilité ont le défaut de ne pas être tolérant aux pannes. Cela signifie que lorsqu’un système est basé sur le principe de mutabilité, les changements d’état (ou de données) à un moment donné sont irréversibles ! En cas d’erreur, on ne peut plus revenir en arrière. </a:t>
            </a:r>
            <a:endParaRPr sz="2400">
              <a:solidFill>
                <a:schemeClr val="lt1"/>
              </a:solidFill>
              <a:latin typeface="Montserrat"/>
              <a:ea typeface="Montserrat"/>
              <a:cs typeface="Montserrat"/>
              <a:sym typeface="Montserrat"/>
            </a:endParaRPr>
          </a:p>
        </p:txBody>
      </p:sp>
      <p:sp>
        <p:nvSpPr>
          <p:cNvPr id="322" name="Google Shape;322;p30"/>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L’immutabilité</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Effect filter="fade" transition="in">
                                      <p:cBhvr>
                                        <p:cTn dur="1000"/>
                                        <p:tgtEl>
                                          <p:spTgt spid="3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animEffect filter="fade" transition="in">
                                      <p:cBhvr>
                                        <p:cTn dur="1000"/>
                                        <p:tgtEl>
                                          <p:spTgt spid="32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1"/>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28" name="Google Shape;328;p31"/>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La mutabilité pose de sérieux problèmes dans toutes les problématiques où les données sont utilisées de façon concurrente, notamment les problématiques de base de données.</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29" name="Google Shape;329;p31"/>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L’immutabilité</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animEffect filter="fade" transition="in">
                                      <p:cBhvr>
                                        <p:cTn dur="1000"/>
                                        <p:tgtEl>
                                          <p:spTgt spid="3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animEffect filter="fade" transition="in">
                                      <p:cBhvr>
                                        <p:cTn dur="1000"/>
                                        <p:tgtEl>
                                          <p:spTgt spid="3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animEffect filter="fade" transition="in">
                                      <p:cBhvr>
                                        <p:cTn dur="1000"/>
                                        <p:tgtEl>
                                          <p:spTgt spid="3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3" st="3"/>
                                            </p:txEl>
                                          </p:spTgt>
                                        </p:tgtEl>
                                        <p:attrNameLst>
                                          <p:attrName>style.visibility</p:attrName>
                                        </p:attrNameLst>
                                      </p:cBhvr>
                                      <p:to>
                                        <p:strVal val="visible"/>
                                      </p:to>
                                    </p:set>
                                    <p:animEffect filter="fade" transition="in">
                                      <p:cBhvr>
                                        <p:cTn dur="1000"/>
                                        <p:tgtEl>
                                          <p:spTgt spid="32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2"/>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35" name="Google Shape;335;p32"/>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L’immutabilité résout ce problème et permet de conserver les valeurs de chaque état à tout instant de la progression du programme. Cela garantit qu’à chaque instant, on peut retracer la valeur précédente d’un état avant la modification par un autre processus. Cela est extrêmement utile dans les calculs distribués, les bases de données, l’exécution concurrente de processus.</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36" name="Google Shape;336;p32"/>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L’immutabilité</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0" st="0"/>
                                            </p:txEl>
                                          </p:spTgt>
                                        </p:tgtEl>
                                        <p:attrNameLst>
                                          <p:attrName>style.visibility</p:attrName>
                                        </p:attrNameLst>
                                      </p:cBhvr>
                                      <p:to>
                                        <p:strVal val="visible"/>
                                      </p:to>
                                    </p:set>
                                    <p:animEffect filter="fade" transition="in">
                                      <p:cBhvr>
                                        <p:cTn dur="1000"/>
                                        <p:tgtEl>
                                          <p:spTgt spid="3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1" st="1"/>
                                            </p:txEl>
                                          </p:spTgt>
                                        </p:tgtEl>
                                        <p:attrNameLst>
                                          <p:attrName>style.visibility</p:attrName>
                                        </p:attrNameLst>
                                      </p:cBhvr>
                                      <p:to>
                                        <p:strVal val="visible"/>
                                      </p:to>
                                    </p:set>
                                    <p:animEffect filter="fade" transition="in">
                                      <p:cBhvr>
                                        <p:cTn dur="1000"/>
                                        <p:tgtEl>
                                          <p:spTgt spid="3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2" st="2"/>
                                            </p:txEl>
                                          </p:spTgt>
                                        </p:tgtEl>
                                        <p:attrNameLst>
                                          <p:attrName>style.visibility</p:attrName>
                                        </p:attrNameLst>
                                      </p:cBhvr>
                                      <p:to>
                                        <p:strVal val="visible"/>
                                      </p:to>
                                    </p:set>
                                    <p:animEffect filter="fade" transition="in">
                                      <p:cBhvr>
                                        <p:cTn dur="1000"/>
                                        <p:tgtEl>
                                          <p:spTgt spid="3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3" st="3"/>
                                            </p:txEl>
                                          </p:spTgt>
                                        </p:tgtEl>
                                        <p:attrNameLst>
                                          <p:attrName>style.visibility</p:attrName>
                                        </p:attrNameLst>
                                      </p:cBhvr>
                                      <p:to>
                                        <p:strVal val="visible"/>
                                      </p:to>
                                    </p:set>
                                    <p:animEffect filter="fade" transition="in">
                                      <p:cBhvr>
                                        <p:cTn dur="1000"/>
                                        <p:tgtEl>
                                          <p:spTgt spid="33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3"/>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42" name="Google Shape;342;p33"/>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Vous savez maintenant qu’avec la programmation fonctionnelle, on n’utilise que des fonctions, en l’occurrence, des fonctions pures. Mais, à quoi ça sert de créer plusieurs fonctions si l’on ne s’en sert pas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Revenons à l’exemple du meuble, vous disposez des pièces qui vous sont livrées. Mais pour avoir le meuble en question, il faut le construire.</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43" name="Google Shape;343;p33"/>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La composition</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animEffect filter="fade" transition="in">
                                      <p:cBhvr>
                                        <p:cTn dur="1000"/>
                                        <p:tgtEl>
                                          <p:spTgt spid="3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animEffect filter="fade" transition="in">
                                      <p:cBhvr>
                                        <p:cTn dur="1000"/>
                                        <p:tgtEl>
                                          <p:spTgt spid="3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animEffect filter="fade" transition="in">
                                      <p:cBhvr>
                                        <p:cTn dur="1000"/>
                                        <p:tgtEl>
                                          <p:spTgt spid="3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3" st="3"/>
                                            </p:txEl>
                                          </p:spTgt>
                                        </p:tgtEl>
                                        <p:attrNameLst>
                                          <p:attrName>style.visibility</p:attrName>
                                        </p:attrNameLst>
                                      </p:cBhvr>
                                      <p:to>
                                        <p:strVal val="visible"/>
                                      </p:to>
                                    </p:set>
                                    <p:animEffect filter="fade" transition="in">
                                      <p:cBhvr>
                                        <p:cTn dur="1000"/>
                                        <p:tgtEl>
                                          <p:spTgt spid="3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4" st="4"/>
                                            </p:txEl>
                                          </p:spTgt>
                                        </p:tgtEl>
                                        <p:attrNameLst>
                                          <p:attrName>style.visibility</p:attrName>
                                        </p:attrNameLst>
                                      </p:cBhvr>
                                      <p:to>
                                        <p:strVal val="visible"/>
                                      </p:to>
                                    </p:set>
                                    <p:animEffect filter="fade" transition="in">
                                      <p:cBhvr>
                                        <p:cTn dur="1000"/>
                                        <p:tgtEl>
                                          <p:spTgt spid="3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5" st="5"/>
                                            </p:txEl>
                                          </p:spTgt>
                                        </p:tgtEl>
                                        <p:attrNameLst>
                                          <p:attrName>style.visibility</p:attrName>
                                        </p:attrNameLst>
                                      </p:cBhvr>
                                      <p:to>
                                        <p:strVal val="visible"/>
                                      </p:to>
                                    </p:set>
                                    <p:animEffect filter="fade" transition="in">
                                      <p:cBhvr>
                                        <p:cTn dur="1000"/>
                                        <p:tgtEl>
                                          <p:spTgt spid="34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4"/>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49" name="Google Shape;349;p34"/>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La composition est, en quelque sorte, pour la programmation fonctionnelle cette construction. C’est-à-dire </a:t>
            </a:r>
            <a:r>
              <a:rPr b="1" lang="fr" sz="2400">
                <a:solidFill>
                  <a:schemeClr val="lt1"/>
                </a:solidFill>
                <a:latin typeface="Montserrat"/>
                <a:ea typeface="Montserrat"/>
                <a:cs typeface="Montserrat"/>
                <a:sym typeface="Montserrat"/>
              </a:rPr>
              <a:t>l’utilisation de ces fonctions pour élaborer tout le programme.</a:t>
            </a:r>
            <a:endParaRPr b="1"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50" name="Google Shape;350;p34"/>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La composition</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animEffect filter="fade" transition="in">
                                      <p:cBhvr>
                                        <p:cTn dur="1000"/>
                                        <p:tgtEl>
                                          <p:spTgt spid="3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animEffect filter="fade" transition="in">
                                      <p:cBhvr>
                                        <p:cTn dur="1000"/>
                                        <p:tgtEl>
                                          <p:spTgt spid="3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animEffect filter="fade" transition="in">
                                      <p:cBhvr>
                                        <p:cTn dur="1000"/>
                                        <p:tgtEl>
                                          <p:spTgt spid="34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5"/>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56" name="Google Shape;356;p35"/>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Il sera donc possible d’assembler ces fonctions pour en faire de nouvelles. Les lier les unes avec les autres pour constituer une nouvelle fonction qui aura une valeur de retour plus précise. Ce dernier pourra lui aussi servir à la construction d’une autre encore plus grande. Et ainsi de suite.</a:t>
            </a:r>
            <a:endParaRPr b="1"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Cela rejoint le principe d’immutabilité qui consiste à employer les fonctions de façon à garder le même état tout au long de l’exécution du programme.</a:t>
            </a:r>
            <a:endParaRPr sz="2400">
              <a:solidFill>
                <a:schemeClr val="lt1"/>
              </a:solidFill>
              <a:latin typeface="Montserrat"/>
              <a:ea typeface="Montserrat"/>
              <a:cs typeface="Montserrat"/>
              <a:sym typeface="Montserrat"/>
            </a:endParaRPr>
          </a:p>
        </p:txBody>
      </p:sp>
      <p:sp>
        <p:nvSpPr>
          <p:cNvPr id="357" name="Google Shape;357;p35"/>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La composition</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animEffect filter="fade" transition="in">
                                      <p:cBhvr>
                                        <p:cTn dur="1000"/>
                                        <p:tgtEl>
                                          <p:spTgt spid="3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animEffect filter="fade" transition="in">
                                      <p:cBhvr>
                                        <p:cTn dur="1000"/>
                                        <p:tgtEl>
                                          <p:spTgt spid="3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animEffect filter="fade" transition="in">
                                      <p:cBhvr>
                                        <p:cTn dur="1000"/>
                                        <p:tgtEl>
                                          <p:spTgt spid="35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Qu’est ce que c’est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35" name="Google Shape;235;p18"/>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La programmation fonctionnelle est un paradigme de programmation de type déclaratif qui considère le calcul en tant qu'évaluation de fonctions mathématiques.</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36" name="Google Shape;236;p18"/>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La programmation fonctionnelle ?</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0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1000"/>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1000"/>
                                        <p:tgtEl>
                                          <p:spTgt spid="23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6"/>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63" name="Google Shape;363;p36"/>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Imaginez que vous élaborez votre programme et que dans son architecture, plusieurs fonctions sont nécessaires. Cependant, dans toutes ces fonctions, il y en a qui ne sont utilisées qu’une seule fois. Quel serait l’intérêt de les déclarer en tant que tel ? C’est pour répondre à cela que les fonctions anonymes existent.</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64" name="Google Shape;364;p36"/>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Les fonctions anonymes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animEffect filter="fade" transition="in">
                                      <p:cBhvr>
                                        <p:cTn dur="1000"/>
                                        <p:tgtEl>
                                          <p:spTgt spid="3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1" st="1"/>
                                            </p:txEl>
                                          </p:spTgt>
                                        </p:tgtEl>
                                        <p:attrNameLst>
                                          <p:attrName>style.visibility</p:attrName>
                                        </p:attrNameLst>
                                      </p:cBhvr>
                                      <p:to>
                                        <p:strVal val="visible"/>
                                      </p:to>
                                    </p:set>
                                    <p:animEffect filter="fade" transition="in">
                                      <p:cBhvr>
                                        <p:cTn dur="1000"/>
                                        <p:tgtEl>
                                          <p:spTgt spid="36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7"/>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70" name="Google Shape;370;p37"/>
          <p:cNvSpPr txBox="1"/>
          <p:nvPr/>
        </p:nvSpPr>
        <p:spPr>
          <a:xfrm>
            <a:off x="-100" y="1106825"/>
            <a:ext cx="9144000" cy="40728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Comme son nom l’indique si bien, c’est une fonction qui est par définition anonyme. C’est-à-dire qu’il n’est pas désigné par un nom. Nous allons voir dans la pratique comment le créer.</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Son utilisation présente plusieurs avantages comme une meilleure lisibilité du code et les déclarations écourtées. Si la fonction n’est utilisée qu’une seule fois, il est mieux de le faire en anonyme.</a:t>
            </a:r>
            <a:endParaRPr sz="2400">
              <a:solidFill>
                <a:schemeClr val="lt1"/>
              </a:solidFill>
              <a:latin typeface="Montserrat"/>
              <a:ea typeface="Montserrat"/>
              <a:cs typeface="Montserrat"/>
              <a:sym typeface="Montserrat"/>
            </a:endParaRPr>
          </a:p>
        </p:txBody>
      </p:sp>
      <p:sp>
        <p:nvSpPr>
          <p:cNvPr id="371" name="Google Shape;371;p37"/>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Les fonctions anonymes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animEffect filter="fade" transition="in">
                                      <p:cBhvr>
                                        <p:cTn dur="1000"/>
                                        <p:tgtEl>
                                          <p:spTgt spid="3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1" st="1"/>
                                            </p:txEl>
                                          </p:spTgt>
                                        </p:tgtEl>
                                        <p:attrNameLst>
                                          <p:attrName>style.visibility</p:attrName>
                                        </p:attrNameLst>
                                      </p:cBhvr>
                                      <p:to>
                                        <p:strVal val="visible"/>
                                      </p:to>
                                    </p:set>
                                    <p:animEffect filter="fade" transition="in">
                                      <p:cBhvr>
                                        <p:cTn dur="1000"/>
                                        <p:tgtEl>
                                          <p:spTgt spid="3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xEl>
                                              <p:pRg end="2" st="2"/>
                                            </p:txEl>
                                          </p:spTgt>
                                        </p:tgtEl>
                                        <p:attrNameLst>
                                          <p:attrName>style.visibility</p:attrName>
                                        </p:attrNameLst>
                                      </p:cBhvr>
                                      <p:to>
                                        <p:strVal val="visible"/>
                                      </p:to>
                                    </p:set>
                                    <p:animEffect filter="fade" transition="in">
                                      <p:cBhvr>
                                        <p:cTn dur="1000"/>
                                        <p:tgtEl>
                                          <p:spTgt spid="37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8"/>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77" name="Google Shape;377;p38"/>
          <p:cNvSpPr txBox="1"/>
          <p:nvPr/>
        </p:nvSpPr>
        <p:spPr>
          <a:xfrm>
            <a:off x="-100" y="1106825"/>
            <a:ext cx="9144000" cy="40728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Jusque-là, vous avez appris comment la programmation fonctionnelle traite les fonctions. Mais qu’en est-il de la manipulation des données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On a vu que pour la programmation fonctionnelle, la pureté des fonctions est essentielle. Ce qui veut dire que les modifications de données et les affectations d’état peuvent rapidement se compliquer !</a:t>
            </a:r>
            <a:endParaRPr sz="2400">
              <a:solidFill>
                <a:schemeClr val="lt1"/>
              </a:solidFill>
              <a:latin typeface="Montserrat"/>
              <a:ea typeface="Montserrat"/>
              <a:cs typeface="Montserrat"/>
              <a:sym typeface="Montserrat"/>
            </a:endParaRPr>
          </a:p>
        </p:txBody>
      </p:sp>
      <p:sp>
        <p:nvSpPr>
          <p:cNvPr id="378" name="Google Shape;378;p38"/>
          <p:cNvSpPr txBox="1"/>
          <p:nvPr/>
        </p:nvSpPr>
        <p:spPr>
          <a:xfrm>
            <a:off x="1063425" y="845100"/>
            <a:ext cx="8080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 La séparation des données et de leur traitement</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0" st="0"/>
                                            </p:txEl>
                                          </p:spTgt>
                                        </p:tgtEl>
                                        <p:attrNameLst>
                                          <p:attrName>style.visibility</p:attrName>
                                        </p:attrNameLst>
                                      </p:cBhvr>
                                      <p:to>
                                        <p:strVal val="visible"/>
                                      </p:to>
                                    </p:set>
                                    <p:animEffect filter="fade" transition="in">
                                      <p:cBhvr>
                                        <p:cTn dur="1000"/>
                                        <p:tgtEl>
                                          <p:spTgt spid="3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1" st="1"/>
                                            </p:txEl>
                                          </p:spTgt>
                                        </p:tgtEl>
                                        <p:attrNameLst>
                                          <p:attrName>style.visibility</p:attrName>
                                        </p:attrNameLst>
                                      </p:cBhvr>
                                      <p:to>
                                        <p:strVal val="visible"/>
                                      </p:to>
                                    </p:set>
                                    <p:animEffect filter="fade" transition="in">
                                      <p:cBhvr>
                                        <p:cTn dur="1000"/>
                                        <p:tgtEl>
                                          <p:spTgt spid="3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xEl>
                                              <p:pRg end="2" st="2"/>
                                            </p:txEl>
                                          </p:spTgt>
                                        </p:tgtEl>
                                        <p:attrNameLst>
                                          <p:attrName>style.visibility</p:attrName>
                                        </p:attrNameLst>
                                      </p:cBhvr>
                                      <p:to>
                                        <p:strVal val="visible"/>
                                      </p:to>
                                    </p:set>
                                    <p:animEffect filter="fade" transition="in">
                                      <p:cBhvr>
                                        <p:cTn dur="1000"/>
                                        <p:tgtEl>
                                          <p:spTgt spid="37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9"/>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84" name="Google Shape;384;p39"/>
          <p:cNvSpPr txBox="1"/>
          <p:nvPr/>
        </p:nvSpPr>
        <p:spPr>
          <a:xfrm>
            <a:off x="-100" y="1106825"/>
            <a:ext cx="9144000" cy="40728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En programmation fonctionnelle, les manipulations de données, c’est-à-dire, l’insertion et l’extraction de celles-ci, sont séparées de leurs traitements. La manipulation de données implique un changement d’état, ce qui est hors du principe de ce paradigme. Rappelons qu’une fonction n’est pure que si ce qu’elle contient est pur.</a:t>
            </a:r>
            <a:endParaRPr sz="2400">
              <a:solidFill>
                <a:schemeClr val="lt1"/>
              </a:solidFill>
              <a:latin typeface="Montserrat"/>
              <a:ea typeface="Montserrat"/>
              <a:cs typeface="Montserrat"/>
              <a:sym typeface="Montserrat"/>
            </a:endParaRPr>
          </a:p>
        </p:txBody>
      </p:sp>
      <p:sp>
        <p:nvSpPr>
          <p:cNvPr id="385" name="Google Shape;385;p39"/>
          <p:cNvSpPr txBox="1"/>
          <p:nvPr/>
        </p:nvSpPr>
        <p:spPr>
          <a:xfrm>
            <a:off x="1063425" y="845100"/>
            <a:ext cx="8080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 La séparation des données et de leur traitement</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0" st="0"/>
                                            </p:txEl>
                                          </p:spTgt>
                                        </p:tgtEl>
                                        <p:attrNameLst>
                                          <p:attrName>style.visibility</p:attrName>
                                        </p:attrNameLst>
                                      </p:cBhvr>
                                      <p:to>
                                        <p:strVal val="visible"/>
                                      </p:to>
                                    </p:set>
                                    <p:animEffect filter="fade" transition="in">
                                      <p:cBhvr>
                                        <p:cTn dur="1000"/>
                                        <p:tgtEl>
                                          <p:spTgt spid="38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0"/>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91" name="Google Shape;391;p40"/>
          <p:cNvSpPr txBox="1"/>
          <p:nvPr/>
        </p:nvSpPr>
        <p:spPr>
          <a:xfrm>
            <a:off x="-100" y="1106825"/>
            <a:ext cx="9144000" cy="40728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L’astuce est donc d’avoir le maximum de fonctions pures dans son programme, de laisser ces dernières traiter les données. Et de les passer dans une fonction impure juste pour les affectations (insertions et extractions).</a:t>
            </a:r>
            <a:endParaRPr sz="2400">
              <a:solidFill>
                <a:schemeClr val="lt1"/>
              </a:solidFill>
              <a:latin typeface="Montserrat"/>
              <a:ea typeface="Montserrat"/>
              <a:cs typeface="Montserrat"/>
              <a:sym typeface="Montserrat"/>
            </a:endParaRPr>
          </a:p>
        </p:txBody>
      </p:sp>
      <p:sp>
        <p:nvSpPr>
          <p:cNvPr id="392" name="Google Shape;392;p40"/>
          <p:cNvSpPr txBox="1"/>
          <p:nvPr/>
        </p:nvSpPr>
        <p:spPr>
          <a:xfrm>
            <a:off x="1063425" y="845100"/>
            <a:ext cx="8080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 La séparation des données et de leur traitement</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0" st="0"/>
                                            </p:txEl>
                                          </p:spTgt>
                                        </p:tgtEl>
                                        <p:attrNameLst>
                                          <p:attrName>style.visibility</p:attrName>
                                        </p:attrNameLst>
                                      </p:cBhvr>
                                      <p:to>
                                        <p:strVal val="visible"/>
                                      </p:to>
                                    </p:set>
                                    <p:animEffect filter="fade" transition="in">
                                      <p:cBhvr>
                                        <p:cTn dur="1000"/>
                                        <p:tgtEl>
                                          <p:spTgt spid="39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1"/>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98" name="Google Shape;398;p41"/>
          <p:cNvSpPr txBox="1"/>
          <p:nvPr/>
        </p:nvSpPr>
        <p:spPr>
          <a:xfrm>
            <a:off x="-100" y="1106825"/>
            <a:ext cx="9144000" cy="40728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La programmation fonctionnelle offre un style d’écriture de code particulier. Pour que vous compreniez </a:t>
            </a:r>
            <a:r>
              <a:rPr lang="fr" sz="2400">
                <a:solidFill>
                  <a:schemeClr val="lt1"/>
                </a:solidFill>
                <a:latin typeface="Montserrat"/>
                <a:ea typeface="Montserrat"/>
                <a:cs typeface="Montserrat"/>
                <a:sym typeface="Montserrat"/>
              </a:rPr>
              <a:t>cela</a:t>
            </a:r>
            <a:r>
              <a:rPr lang="fr" sz="2400">
                <a:solidFill>
                  <a:schemeClr val="lt1"/>
                </a:solidFill>
                <a:latin typeface="Montserrat"/>
                <a:ea typeface="Montserrat"/>
                <a:cs typeface="Montserrat"/>
                <a:sym typeface="Montserrat"/>
              </a:rPr>
              <a:t>, prenons un exemple de code en Scala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Le code que vous voyez ci-dessous est en fait la déclaration d’un objet en Scala, qui exécute en une opération 2 fonctions : la fonction getOrCreate() et la fonction enableHiveSupport().</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99" name="Google Shape;399;p41"/>
          <p:cNvSpPr txBox="1"/>
          <p:nvPr/>
        </p:nvSpPr>
        <p:spPr>
          <a:xfrm>
            <a:off x="1063425" y="845100"/>
            <a:ext cx="8080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 L</a:t>
            </a:r>
            <a:r>
              <a:rPr lang="fr" sz="2400">
                <a:solidFill>
                  <a:schemeClr val="dk1"/>
                </a:solidFill>
                <a:latin typeface="Montserrat"/>
                <a:ea typeface="Montserrat"/>
                <a:cs typeface="Montserrat"/>
                <a:sym typeface="Montserrat"/>
              </a:rPr>
              <a:t>’écriture lazy</a:t>
            </a:r>
            <a:endParaRPr b="0" i="0" sz="2400" u="none" cap="none" strike="noStrike">
              <a:solidFill>
                <a:schemeClr val="dk1"/>
              </a:solidFill>
              <a:latin typeface="Montserrat"/>
              <a:ea typeface="Montserrat"/>
              <a:cs typeface="Montserrat"/>
              <a:sym typeface="Montserrat"/>
            </a:endParaRPr>
          </a:p>
        </p:txBody>
      </p:sp>
      <p:pic>
        <p:nvPicPr>
          <p:cNvPr id="400" name="Google Shape;400;p41"/>
          <p:cNvPicPr preferRelativeResize="0"/>
          <p:nvPr/>
        </p:nvPicPr>
        <p:blipFill>
          <a:blip r:embed="rId3">
            <a:alphaModFix/>
          </a:blip>
          <a:stretch>
            <a:fillRect/>
          </a:stretch>
        </p:blipFill>
        <p:spPr>
          <a:xfrm>
            <a:off x="1540100" y="2607725"/>
            <a:ext cx="7546026" cy="28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0" st="0"/>
                                            </p:txEl>
                                          </p:spTgt>
                                        </p:tgtEl>
                                        <p:attrNameLst>
                                          <p:attrName>style.visibility</p:attrName>
                                        </p:attrNameLst>
                                      </p:cBhvr>
                                      <p:to>
                                        <p:strVal val="visible"/>
                                      </p:to>
                                    </p:set>
                                    <p:animEffect filter="fade" transition="in">
                                      <p:cBhvr>
                                        <p:cTn dur="1000"/>
                                        <p:tgtEl>
                                          <p:spTgt spid="3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1" st="1"/>
                                            </p:txEl>
                                          </p:spTgt>
                                        </p:tgtEl>
                                        <p:attrNameLst>
                                          <p:attrName>style.visibility</p:attrName>
                                        </p:attrNameLst>
                                      </p:cBhvr>
                                      <p:to>
                                        <p:strVal val="visible"/>
                                      </p:to>
                                    </p:set>
                                    <p:animEffect filter="fade" transition="in">
                                      <p:cBhvr>
                                        <p:cTn dur="1000"/>
                                        <p:tgtEl>
                                          <p:spTgt spid="3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xEl>
                                              <p:pRg end="2" st="2"/>
                                            </p:txEl>
                                          </p:spTgt>
                                        </p:tgtEl>
                                        <p:attrNameLst>
                                          <p:attrName>style.visibility</p:attrName>
                                        </p:attrNameLst>
                                      </p:cBhvr>
                                      <p:to>
                                        <p:strVal val="visible"/>
                                      </p:to>
                                    </p:set>
                                    <p:animEffect filter="fade" transition="in">
                                      <p:cBhvr>
                                        <p:cTn dur="1000"/>
                                        <p:tgtEl>
                                          <p:spTgt spid="39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2"/>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06" name="Google Shape;406;p42"/>
          <p:cNvSpPr txBox="1"/>
          <p:nvPr/>
        </p:nvSpPr>
        <p:spPr>
          <a:xfrm>
            <a:off x="-100" y="1106825"/>
            <a:ext cx="9144000" cy="40728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Ce style d’écriture est </a:t>
            </a:r>
            <a:r>
              <a:rPr lang="fr" sz="2400">
                <a:solidFill>
                  <a:schemeClr val="lt1"/>
                </a:solidFill>
                <a:latin typeface="Montserrat"/>
                <a:ea typeface="Montserrat"/>
                <a:cs typeface="Montserrat"/>
                <a:sym typeface="Montserrat"/>
              </a:rPr>
              <a:t>appelé</a:t>
            </a:r>
            <a:r>
              <a:rPr lang="fr" sz="2400">
                <a:solidFill>
                  <a:schemeClr val="lt1"/>
                </a:solidFill>
                <a:latin typeface="Montserrat"/>
                <a:ea typeface="Montserrat"/>
                <a:cs typeface="Montserrat"/>
                <a:sym typeface="Montserrat"/>
              </a:rPr>
              <a:t> le Lazy computation, pour dire que les calculs sont “paresseux” par défaut avec le paradigme de programmation fonctionnelle. Dans les autres langages, il est impossible d’appeler successivement dans la même ligne de code, plusieurs fonctions. Pour chaque unité de code à appeler, il faut créer des variables supplémentaires dans lesquelles les stocker, pour les réutiliser ultérieurement.</a:t>
            </a:r>
            <a:endParaRPr sz="2400">
              <a:solidFill>
                <a:schemeClr val="lt1"/>
              </a:solidFill>
              <a:latin typeface="Montserrat"/>
              <a:ea typeface="Montserrat"/>
              <a:cs typeface="Montserrat"/>
              <a:sym typeface="Montserrat"/>
            </a:endParaRPr>
          </a:p>
        </p:txBody>
      </p:sp>
      <p:sp>
        <p:nvSpPr>
          <p:cNvPr id="407" name="Google Shape;407;p42"/>
          <p:cNvSpPr txBox="1"/>
          <p:nvPr/>
        </p:nvSpPr>
        <p:spPr>
          <a:xfrm>
            <a:off x="1063425" y="845100"/>
            <a:ext cx="8080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 L’écriture lazy</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xEl>
                                              <p:pRg end="0" st="0"/>
                                            </p:txEl>
                                          </p:spTgt>
                                        </p:tgtEl>
                                        <p:attrNameLst>
                                          <p:attrName>style.visibility</p:attrName>
                                        </p:attrNameLst>
                                      </p:cBhvr>
                                      <p:to>
                                        <p:strVal val="visible"/>
                                      </p:to>
                                    </p:set>
                                    <p:animEffect filter="fade" transition="in">
                                      <p:cBhvr>
                                        <p:cTn dur="1000"/>
                                        <p:tgtEl>
                                          <p:spTgt spid="40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3"/>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13" name="Google Shape;413;p43"/>
          <p:cNvSpPr txBox="1"/>
          <p:nvPr/>
        </p:nvSpPr>
        <p:spPr>
          <a:xfrm>
            <a:off x="-100" y="1106825"/>
            <a:ext cx="9144000" cy="40728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Or, le « Lazy » en programmation fonctionnelle permet de n’exécuter les expressions que lorsqu’elles sont nécessaires. Cela améliore grandement les performances de l’application. Du coup, dans l’exemple précédent, le code n’est compilé que s’il est réellement appelé à un moment ou un autre du programme. </a:t>
            </a:r>
            <a:endParaRPr sz="2400">
              <a:solidFill>
                <a:schemeClr val="lt1"/>
              </a:solidFill>
              <a:latin typeface="Montserrat"/>
              <a:ea typeface="Montserrat"/>
              <a:cs typeface="Montserrat"/>
              <a:sym typeface="Montserrat"/>
            </a:endParaRPr>
          </a:p>
        </p:txBody>
      </p:sp>
      <p:sp>
        <p:nvSpPr>
          <p:cNvPr id="414" name="Google Shape;414;p43"/>
          <p:cNvSpPr txBox="1"/>
          <p:nvPr/>
        </p:nvSpPr>
        <p:spPr>
          <a:xfrm>
            <a:off x="1063425" y="845100"/>
            <a:ext cx="8080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 L’écriture lazy</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0" st="0"/>
                                            </p:txEl>
                                          </p:spTgt>
                                        </p:tgtEl>
                                        <p:attrNameLst>
                                          <p:attrName>style.visibility</p:attrName>
                                        </p:attrNameLst>
                                      </p:cBhvr>
                                      <p:to>
                                        <p:strVal val="visible"/>
                                      </p:to>
                                    </p:set>
                                    <p:animEffect filter="fade" transition="in">
                                      <p:cBhvr>
                                        <p:cTn dur="1000"/>
                                        <p:tgtEl>
                                          <p:spTgt spid="41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4"/>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20" name="Google Shape;420;p44"/>
          <p:cNvSpPr txBox="1"/>
          <p:nvPr/>
        </p:nvSpPr>
        <p:spPr>
          <a:xfrm>
            <a:off x="-100" y="1106825"/>
            <a:ext cx="9144000" cy="40728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On n’est pas comme dans d’autres langages comme Java où chaque fois, tout le code est exécuté, même lorsqu’on avait voulu exécuté seulement une partie précise du programme.</a:t>
            </a:r>
            <a:endParaRPr sz="2400">
              <a:solidFill>
                <a:schemeClr val="lt1"/>
              </a:solidFill>
              <a:latin typeface="Montserrat"/>
              <a:ea typeface="Montserrat"/>
              <a:cs typeface="Montserrat"/>
              <a:sym typeface="Montserrat"/>
            </a:endParaRPr>
          </a:p>
        </p:txBody>
      </p:sp>
      <p:sp>
        <p:nvSpPr>
          <p:cNvPr id="421" name="Google Shape;421;p44"/>
          <p:cNvSpPr txBox="1"/>
          <p:nvPr/>
        </p:nvSpPr>
        <p:spPr>
          <a:xfrm>
            <a:off x="1063425" y="845100"/>
            <a:ext cx="8080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 L’écriture lazy</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0" st="0"/>
                                            </p:txEl>
                                          </p:spTgt>
                                        </p:tgtEl>
                                        <p:attrNameLst>
                                          <p:attrName>style.visibility</p:attrName>
                                        </p:attrNameLst>
                                      </p:cBhvr>
                                      <p:to>
                                        <p:strVal val="visible"/>
                                      </p:to>
                                    </p:set>
                                    <p:animEffect filter="fade" transition="in">
                                      <p:cBhvr>
                                        <p:cTn dur="1000"/>
                                        <p:tgtEl>
                                          <p:spTgt spid="42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5"/>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avantages et inconvénients du paradigme fonctionnel</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27" name="Google Shape;427;p45"/>
          <p:cNvSpPr txBox="1"/>
          <p:nvPr/>
        </p:nvSpPr>
        <p:spPr>
          <a:xfrm>
            <a:off x="-100" y="1106825"/>
            <a:ext cx="9144000" cy="40728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Parmi les avantages que la programmation fonctionnelle peut avoir, voici quelques unes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Elle évite les effets de bord grâce aux fonctions pures et à l’immutabilité</a:t>
            </a:r>
            <a:endParaRPr sz="2400">
              <a:solidFill>
                <a:schemeClr val="lt1"/>
              </a:solidFill>
              <a:latin typeface="Montserrat"/>
              <a:ea typeface="Montserrat"/>
              <a:cs typeface="Montserrat"/>
              <a:sym typeface="Montserrat"/>
            </a:endParaRPr>
          </a:p>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Les applications sont plus courtes, et donc plus facile à maintenir</a:t>
            </a:r>
            <a:endParaRPr sz="2400">
              <a:solidFill>
                <a:schemeClr val="lt1"/>
              </a:solidFill>
              <a:latin typeface="Montserrat"/>
              <a:ea typeface="Montserrat"/>
              <a:cs typeface="Montserrat"/>
              <a:sym typeface="Montserrat"/>
            </a:endParaRPr>
          </a:p>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Les bugs sont moins fréquents, en plus si les codes sont bien testés	</a:t>
            </a:r>
            <a:endParaRPr sz="2400">
              <a:solidFill>
                <a:schemeClr val="lt1"/>
              </a:solidFill>
              <a:latin typeface="Montserrat"/>
              <a:ea typeface="Montserrat"/>
              <a:cs typeface="Montserrat"/>
              <a:sym typeface="Montserrat"/>
            </a:endParaRPr>
          </a:p>
        </p:txBody>
      </p:sp>
      <p:sp>
        <p:nvSpPr>
          <p:cNvPr id="428" name="Google Shape;428;p45"/>
          <p:cNvSpPr txBox="1"/>
          <p:nvPr/>
        </p:nvSpPr>
        <p:spPr>
          <a:xfrm>
            <a:off x="1063425" y="845100"/>
            <a:ext cx="8080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Les avantages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0" st="0"/>
                                            </p:txEl>
                                          </p:spTgt>
                                        </p:tgtEl>
                                        <p:attrNameLst>
                                          <p:attrName>style.visibility</p:attrName>
                                        </p:attrNameLst>
                                      </p:cBhvr>
                                      <p:to>
                                        <p:strVal val="visible"/>
                                      </p:to>
                                    </p:set>
                                    <p:animEffect filter="fade" transition="in">
                                      <p:cBhvr>
                                        <p:cTn dur="1000"/>
                                        <p:tgtEl>
                                          <p:spTgt spid="4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1" st="1"/>
                                            </p:txEl>
                                          </p:spTgt>
                                        </p:tgtEl>
                                        <p:attrNameLst>
                                          <p:attrName>style.visibility</p:attrName>
                                        </p:attrNameLst>
                                      </p:cBhvr>
                                      <p:to>
                                        <p:strVal val="visible"/>
                                      </p:to>
                                    </p:set>
                                    <p:animEffect filter="fade" transition="in">
                                      <p:cBhvr>
                                        <p:cTn dur="1000"/>
                                        <p:tgtEl>
                                          <p:spTgt spid="4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2" st="2"/>
                                            </p:txEl>
                                          </p:spTgt>
                                        </p:tgtEl>
                                        <p:attrNameLst>
                                          <p:attrName>style.visibility</p:attrName>
                                        </p:attrNameLst>
                                      </p:cBhvr>
                                      <p:to>
                                        <p:strVal val="visible"/>
                                      </p:to>
                                    </p:set>
                                    <p:animEffect filter="fade" transition="in">
                                      <p:cBhvr>
                                        <p:cTn dur="1000"/>
                                        <p:tgtEl>
                                          <p:spTgt spid="4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3" st="3"/>
                                            </p:txEl>
                                          </p:spTgt>
                                        </p:tgtEl>
                                        <p:attrNameLst>
                                          <p:attrName>style.visibility</p:attrName>
                                        </p:attrNameLst>
                                      </p:cBhvr>
                                      <p:to>
                                        <p:strVal val="visible"/>
                                      </p:to>
                                    </p:set>
                                    <p:animEffect filter="fade" transition="in">
                                      <p:cBhvr>
                                        <p:cTn dur="1000"/>
                                        <p:tgtEl>
                                          <p:spTgt spid="4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4" st="4"/>
                                            </p:txEl>
                                          </p:spTgt>
                                        </p:tgtEl>
                                        <p:attrNameLst>
                                          <p:attrName>style.visibility</p:attrName>
                                        </p:attrNameLst>
                                      </p:cBhvr>
                                      <p:to>
                                        <p:strVal val="visible"/>
                                      </p:to>
                                    </p:set>
                                    <p:animEffect filter="fade" transition="in">
                                      <p:cBhvr>
                                        <p:cTn dur="1000"/>
                                        <p:tgtEl>
                                          <p:spTgt spid="42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Qu’est ce que c’est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42" name="Google Shape;242;p19"/>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Comme le changement d'état et la mutation des données ne peuvent pas être représentés par des évaluations de fonctions la programmation fonctionnelle ne les admet pas, au contraire elle met en avant l'application des fonctions, contrairement au modèle de programmation impérative qui met en avant les changements d'état.</a:t>
            </a:r>
            <a:endParaRPr sz="2400">
              <a:solidFill>
                <a:schemeClr val="lt1"/>
              </a:solidFill>
              <a:latin typeface="Montserrat"/>
              <a:ea typeface="Montserrat"/>
              <a:cs typeface="Montserrat"/>
              <a:sym typeface="Montserrat"/>
            </a:endParaRPr>
          </a:p>
        </p:txBody>
      </p:sp>
      <p:sp>
        <p:nvSpPr>
          <p:cNvPr id="243" name="Google Shape;243;p19"/>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La programmation fonctionnelle ?</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10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animEffect filter="fade" transition="in">
                                      <p:cBhvr>
                                        <p:cTn dur="1000"/>
                                        <p:tgtEl>
                                          <p:spTgt spid="2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animEffect filter="fade" transition="in">
                                      <p:cBhvr>
                                        <p:cTn dur="1000"/>
                                        <p:tgtEl>
                                          <p:spTgt spid="24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6"/>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avantages et inconvénients du paradigme fonctionnel</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34" name="Google Shape;434;p46"/>
          <p:cNvSpPr txBox="1"/>
          <p:nvPr/>
        </p:nvSpPr>
        <p:spPr>
          <a:xfrm>
            <a:off x="-100" y="1106825"/>
            <a:ext cx="9144000" cy="40728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Les codes sont faciles à tester, et cela, quelque soit leur complexité</a:t>
            </a:r>
            <a:endParaRPr sz="2400">
              <a:solidFill>
                <a:schemeClr val="lt1"/>
              </a:solidFill>
              <a:latin typeface="Montserrat"/>
              <a:ea typeface="Montserrat"/>
              <a:cs typeface="Montserrat"/>
              <a:sym typeface="Montserrat"/>
            </a:endParaRPr>
          </a:p>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La maintenance des codes est d’autant plus facile et prend moins de temps</a:t>
            </a:r>
            <a:endParaRPr sz="2400">
              <a:solidFill>
                <a:schemeClr val="lt1"/>
              </a:solidFill>
              <a:latin typeface="Montserrat"/>
              <a:ea typeface="Montserrat"/>
              <a:cs typeface="Montserrat"/>
              <a:sym typeface="Montserrat"/>
            </a:endParaRPr>
          </a:p>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Le programme en entier est plus lisible</a:t>
            </a:r>
            <a:endParaRPr sz="2400">
              <a:solidFill>
                <a:schemeClr val="lt1"/>
              </a:solidFill>
              <a:latin typeface="Montserrat"/>
              <a:ea typeface="Montserrat"/>
              <a:cs typeface="Montserrat"/>
              <a:sym typeface="Montserrat"/>
            </a:endParaRPr>
          </a:p>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On peut l’utiliser en combinaison avec la programmation orientée objet et d’autres paradigmes de programmation.</a:t>
            </a:r>
            <a:endParaRPr sz="2400">
              <a:solidFill>
                <a:schemeClr val="lt1"/>
              </a:solidFill>
              <a:latin typeface="Montserrat"/>
              <a:ea typeface="Montserrat"/>
              <a:cs typeface="Montserrat"/>
              <a:sym typeface="Montserrat"/>
            </a:endParaRPr>
          </a:p>
        </p:txBody>
      </p:sp>
      <p:sp>
        <p:nvSpPr>
          <p:cNvPr id="435" name="Google Shape;435;p46"/>
          <p:cNvSpPr txBox="1"/>
          <p:nvPr/>
        </p:nvSpPr>
        <p:spPr>
          <a:xfrm>
            <a:off x="1063425" y="845100"/>
            <a:ext cx="8080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Les avantages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0" st="0"/>
                                            </p:txEl>
                                          </p:spTgt>
                                        </p:tgtEl>
                                        <p:attrNameLst>
                                          <p:attrName>style.visibility</p:attrName>
                                        </p:attrNameLst>
                                      </p:cBhvr>
                                      <p:to>
                                        <p:strVal val="visible"/>
                                      </p:to>
                                    </p:set>
                                    <p:animEffect filter="fade" transition="in">
                                      <p:cBhvr>
                                        <p:cTn dur="1000"/>
                                        <p:tgtEl>
                                          <p:spTgt spid="4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1" st="1"/>
                                            </p:txEl>
                                          </p:spTgt>
                                        </p:tgtEl>
                                        <p:attrNameLst>
                                          <p:attrName>style.visibility</p:attrName>
                                        </p:attrNameLst>
                                      </p:cBhvr>
                                      <p:to>
                                        <p:strVal val="visible"/>
                                      </p:to>
                                    </p:set>
                                    <p:animEffect filter="fade" transition="in">
                                      <p:cBhvr>
                                        <p:cTn dur="1000"/>
                                        <p:tgtEl>
                                          <p:spTgt spid="4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2" st="2"/>
                                            </p:txEl>
                                          </p:spTgt>
                                        </p:tgtEl>
                                        <p:attrNameLst>
                                          <p:attrName>style.visibility</p:attrName>
                                        </p:attrNameLst>
                                      </p:cBhvr>
                                      <p:to>
                                        <p:strVal val="visible"/>
                                      </p:to>
                                    </p:set>
                                    <p:animEffect filter="fade" transition="in">
                                      <p:cBhvr>
                                        <p:cTn dur="1000"/>
                                        <p:tgtEl>
                                          <p:spTgt spid="4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3" st="3"/>
                                            </p:txEl>
                                          </p:spTgt>
                                        </p:tgtEl>
                                        <p:attrNameLst>
                                          <p:attrName>style.visibility</p:attrName>
                                        </p:attrNameLst>
                                      </p:cBhvr>
                                      <p:to>
                                        <p:strVal val="visible"/>
                                      </p:to>
                                    </p:set>
                                    <p:animEffect filter="fade" transition="in">
                                      <p:cBhvr>
                                        <p:cTn dur="1000"/>
                                        <p:tgtEl>
                                          <p:spTgt spid="43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7"/>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avantages et inconvénients du paradigme fonctionnel</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41" name="Google Shape;441;p47"/>
          <p:cNvSpPr txBox="1"/>
          <p:nvPr/>
        </p:nvSpPr>
        <p:spPr>
          <a:xfrm>
            <a:off x="-100" y="1468550"/>
            <a:ext cx="9144000" cy="3711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Malgré sa performance et son efficacité, elle présente aussi ses points faibles :</a:t>
            </a:r>
            <a:endParaRPr sz="2400">
              <a:solidFill>
                <a:schemeClr val="lt1"/>
              </a:solidFill>
              <a:latin typeface="Montserrat"/>
              <a:ea typeface="Montserrat"/>
              <a:cs typeface="Montserrat"/>
              <a:sym typeface="Montserrat"/>
            </a:endParaRPr>
          </a:p>
          <a:p>
            <a:pPr indent="0" lvl="0" marL="13716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On ne peut pas modifier les variables, ce qui complique un peu le traitement des données et rend l’écriture des programmes un peu plus complexe</a:t>
            </a:r>
            <a:endParaRPr sz="2400">
              <a:solidFill>
                <a:schemeClr val="lt1"/>
              </a:solidFill>
              <a:latin typeface="Montserrat"/>
              <a:ea typeface="Montserrat"/>
              <a:cs typeface="Montserrat"/>
              <a:sym typeface="Montserrat"/>
            </a:endParaRPr>
          </a:p>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Écrire des programmes fonctionnels requiert une certaine pratique compte tenu des principes du paradigmes, qui changent des paradigmes habituels</a:t>
            </a:r>
            <a:endParaRPr sz="2400">
              <a:solidFill>
                <a:schemeClr val="lt1"/>
              </a:solidFill>
              <a:latin typeface="Montserrat"/>
              <a:ea typeface="Montserrat"/>
              <a:cs typeface="Montserrat"/>
              <a:sym typeface="Montserrat"/>
            </a:endParaRPr>
          </a:p>
          <a:p>
            <a:pPr indent="0" lvl="0" marL="13716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442" name="Google Shape;442;p47"/>
          <p:cNvSpPr txBox="1"/>
          <p:nvPr/>
        </p:nvSpPr>
        <p:spPr>
          <a:xfrm>
            <a:off x="1063425" y="845100"/>
            <a:ext cx="8080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Les inconvénients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0" st="0"/>
                                            </p:txEl>
                                          </p:spTgt>
                                        </p:tgtEl>
                                        <p:attrNameLst>
                                          <p:attrName>style.visibility</p:attrName>
                                        </p:attrNameLst>
                                      </p:cBhvr>
                                      <p:to>
                                        <p:strVal val="visible"/>
                                      </p:to>
                                    </p:set>
                                    <p:animEffect filter="fade" transition="in">
                                      <p:cBhvr>
                                        <p:cTn dur="1000"/>
                                        <p:tgtEl>
                                          <p:spTgt spid="4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1" st="1"/>
                                            </p:txEl>
                                          </p:spTgt>
                                        </p:tgtEl>
                                        <p:attrNameLst>
                                          <p:attrName>style.visibility</p:attrName>
                                        </p:attrNameLst>
                                      </p:cBhvr>
                                      <p:to>
                                        <p:strVal val="visible"/>
                                      </p:to>
                                    </p:set>
                                    <p:animEffect filter="fade" transition="in">
                                      <p:cBhvr>
                                        <p:cTn dur="1000"/>
                                        <p:tgtEl>
                                          <p:spTgt spid="4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2" st="2"/>
                                            </p:txEl>
                                          </p:spTgt>
                                        </p:tgtEl>
                                        <p:attrNameLst>
                                          <p:attrName>style.visibility</p:attrName>
                                        </p:attrNameLst>
                                      </p:cBhvr>
                                      <p:to>
                                        <p:strVal val="visible"/>
                                      </p:to>
                                    </p:set>
                                    <p:animEffect filter="fade" transition="in">
                                      <p:cBhvr>
                                        <p:cTn dur="1000"/>
                                        <p:tgtEl>
                                          <p:spTgt spid="4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3" st="3"/>
                                            </p:txEl>
                                          </p:spTgt>
                                        </p:tgtEl>
                                        <p:attrNameLst>
                                          <p:attrName>style.visibility</p:attrName>
                                        </p:attrNameLst>
                                      </p:cBhvr>
                                      <p:to>
                                        <p:strVal val="visible"/>
                                      </p:to>
                                    </p:set>
                                    <p:animEffect filter="fade" transition="in">
                                      <p:cBhvr>
                                        <p:cTn dur="1000"/>
                                        <p:tgtEl>
                                          <p:spTgt spid="4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4" st="4"/>
                                            </p:txEl>
                                          </p:spTgt>
                                        </p:tgtEl>
                                        <p:attrNameLst>
                                          <p:attrName>style.visibility</p:attrName>
                                        </p:attrNameLst>
                                      </p:cBhvr>
                                      <p:to>
                                        <p:strVal val="visible"/>
                                      </p:to>
                                    </p:set>
                                    <p:animEffect filter="fade" transition="in">
                                      <p:cBhvr>
                                        <p:cTn dur="1000"/>
                                        <p:tgtEl>
                                          <p:spTgt spid="44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8"/>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avantages et inconvénients du paradigme fonctionnel</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48" name="Google Shape;448;p48"/>
          <p:cNvSpPr txBox="1"/>
          <p:nvPr/>
        </p:nvSpPr>
        <p:spPr>
          <a:xfrm>
            <a:off x="-100" y="1106825"/>
            <a:ext cx="9144000" cy="4072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381000" lvl="0" marL="457200" marR="0" rtl="0" algn="l">
              <a:lnSpc>
                <a:spcPct val="115000"/>
              </a:lnSpc>
              <a:spcBef>
                <a:spcPts val="0"/>
              </a:spcBef>
              <a:spcAft>
                <a:spcPts val="0"/>
              </a:spcAft>
              <a:buClr>
                <a:schemeClr val="lt1"/>
              </a:buClr>
              <a:buSzPts val="2400"/>
              <a:buFont typeface="Montserrat"/>
              <a:buChar char="●"/>
            </a:pPr>
            <a:r>
              <a:rPr lang="fr" sz="2400">
                <a:solidFill>
                  <a:schemeClr val="lt1"/>
                </a:solidFill>
                <a:latin typeface="Montserrat"/>
                <a:ea typeface="Montserrat"/>
                <a:cs typeface="Montserrat"/>
                <a:sym typeface="Montserrat"/>
              </a:rPr>
              <a:t>Les concepts du paradigme ne sont pas suffisants pour couvrir certains cas d’usage (le développement applicatif général, qui est plus simple avec le paradigme orienté objet). A notre sens, ce paradigme est approprié uniquement lorsqu’on travaille sur des problématiques liées à l’accès concurrent à des états (comme le Big Data).</a:t>
            </a:r>
            <a:endParaRPr sz="2400">
              <a:solidFill>
                <a:schemeClr val="lt1"/>
              </a:solidFill>
              <a:latin typeface="Montserrat"/>
              <a:ea typeface="Montserrat"/>
              <a:cs typeface="Montserrat"/>
              <a:sym typeface="Montserrat"/>
            </a:endParaRPr>
          </a:p>
          <a:p>
            <a:pPr indent="0" lvl="0" marL="13716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449" name="Google Shape;449;p48"/>
          <p:cNvSpPr txBox="1"/>
          <p:nvPr/>
        </p:nvSpPr>
        <p:spPr>
          <a:xfrm>
            <a:off x="1063425" y="845100"/>
            <a:ext cx="8080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Les inconvénients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0" st="0"/>
                                            </p:txEl>
                                          </p:spTgt>
                                        </p:tgtEl>
                                        <p:attrNameLst>
                                          <p:attrName>style.visibility</p:attrName>
                                        </p:attrNameLst>
                                      </p:cBhvr>
                                      <p:to>
                                        <p:strVal val="visible"/>
                                      </p:to>
                                    </p:set>
                                    <p:animEffect filter="fade" transition="in">
                                      <p:cBhvr>
                                        <p:cTn dur="1000"/>
                                        <p:tgtEl>
                                          <p:spTgt spid="4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1" st="1"/>
                                            </p:txEl>
                                          </p:spTgt>
                                        </p:tgtEl>
                                        <p:attrNameLst>
                                          <p:attrName>style.visibility</p:attrName>
                                        </p:attrNameLst>
                                      </p:cBhvr>
                                      <p:to>
                                        <p:strVal val="visible"/>
                                      </p:to>
                                    </p:set>
                                    <p:animEffect filter="fade" transition="in">
                                      <p:cBhvr>
                                        <p:cTn dur="1000"/>
                                        <p:tgtEl>
                                          <p:spTgt spid="4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2" st="2"/>
                                            </p:txEl>
                                          </p:spTgt>
                                        </p:tgtEl>
                                        <p:attrNameLst>
                                          <p:attrName>style.visibility</p:attrName>
                                        </p:attrNameLst>
                                      </p:cBhvr>
                                      <p:to>
                                        <p:strVal val="visible"/>
                                      </p:to>
                                    </p:set>
                                    <p:animEffect filter="fade" transition="in">
                                      <p:cBhvr>
                                        <p:cTn dur="1000"/>
                                        <p:tgtEl>
                                          <p:spTgt spid="44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Qu’est ce que c’est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49" name="Google Shape;249;p20"/>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Elle se présente comme une solution de simplification au développeur. Comme son nom l’indique, elle repose sur la notion de fonction. C’est-à-dire qu’elle fait en sorte de fractionner le programme en des portions plus simples et plus petites pour constituer par la suite l’ensemble du programme final. Ces portions sont des fonctions.</a:t>
            </a:r>
            <a:endParaRPr sz="2400">
              <a:solidFill>
                <a:schemeClr val="lt1"/>
              </a:solidFill>
              <a:latin typeface="Montserrat"/>
              <a:ea typeface="Montserrat"/>
              <a:cs typeface="Montserrat"/>
              <a:sym typeface="Montserrat"/>
            </a:endParaRPr>
          </a:p>
        </p:txBody>
      </p:sp>
      <p:sp>
        <p:nvSpPr>
          <p:cNvPr id="250" name="Google Shape;250;p20"/>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La programmation fonctionnelle ?</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Effect filter="fade" transition="in">
                                      <p:cBhvr>
                                        <p:cTn dur="1000"/>
                                        <p:tgtEl>
                                          <p:spTgt spid="2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animEffect filter="fade" transition="in">
                                      <p:cBhvr>
                                        <p:cTn dur="1000"/>
                                        <p:tgtEl>
                                          <p:spTgt spid="24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Qu’est ce que c’est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56" name="Google Shape;256;p21"/>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Pour illustrer, c’est comme lorsque vous achetez un meuble chez Ikéa. Le meuble est livré dans un carton, vous avez à votre disposition toutes les pièces qui le constituent et vous n’avez qu’à le monter en suivant la notice inclue dans le carton.</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57" name="Google Shape;257;p21"/>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La programmation fonctionnelle ?</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Effect filter="fade" transition="in">
                                      <p:cBhvr>
                                        <p:cTn dur="1000"/>
                                        <p:tgtEl>
                                          <p:spTgt spid="2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Effect filter="fade" transition="in">
                                      <p:cBhvr>
                                        <p:cTn dur="1000"/>
                                        <p:tgtEl>
                                          <p:spTgt spid="2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animEffect filter="fade" transition="in">
                                      <p:cBhvr>
                                        <p:cTn dur="1000"/>
                                        <p:tgtEl>
                                          <p:spTgt spid="25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2"/>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Qu’est ce que c’est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63" name="Google Shape;263;p22"/>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Le cœur de la programmation fonctionnelle, ce sont les fonctions. On peut On peut les assigner à une variable, on peut les passer en paramètre dans une autre fonction, on peut même les utiliser comme valeur de retour d’une fonction.</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64" name="Google Shape;264;p22"/>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La programmation fonctionnelle ?</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000"/>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1000"/>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1000"/>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1000"/>
                                        <p:tgtEl>
                                          <p:spTgt spid="26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Qu’est ce que c’est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70" name="Google Shape;270;p23"/>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C’est cette grande simplification qui fait en partie toute la force de ce paradigme de programmation; on n’a pas besoin de se fatiguer avec plusieurs concepts complexes et les interactions entre elles. Ici, l’application n’est composée que d’une seule unité de découpage : la fonction.</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71" name="Google Shape;271;p23"/>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La programmation fonctionnelle ?</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Effect filter="fade" transition="in">
                                      <p:cBhvr>
                                        <p:cTn dur="1000"/>
                                        <p:tgtEl>
                                          <p:spTgt spid="2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Effect filter="fade" transition="in">
                                      <p:cBhvr>
                                        <p:cTn dur="1000"/>
                                        <p:tgtEl>
                                          <p:spTgt spid="2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Effect filter="fade" transition="in">
                                      <p:cBhvr>
                                        <p:cTn dur="1000"/>
                                        <p:tgtEl>
                                          <p:spTgt spid="2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animEffect filter="fade" transition="in">
                                      <p:cBhvr>
                                        <p:cTn dur="1000"/>
                                        <p:tgtEl>
                                          <p:spTgt spid="2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4" st="4"/>
                                            </p:txEl>
                                          </p:spTgt>
                                        </p:tgtEl>
                                        <p:attrNameLst>
                                          <p:attrName>style.visibility</p:attrName>
                                        </p:attrNameLst>
                                      </p:cBhvr>
                                      <p:to>
                                        <p:strVal val="visible"/>
                                      </p:to>
                                    </p:set>
                                    <p:animEffect filter="fade" transition="in">
                                      <p:cBhvr>
                                        <p:cTn dur="1000"/>
                                        <p:tgtEl>
                                          <p:spTgt spid="27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a:t>
            </a:r>
            <a:r>
              <a:rPr lang="fr">
                <a:solidFill>
                  <a:srgbClr val="FF9900"/>
                </a:solidFill>
              </a:rPr>
              <a:t>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77" name="Google Shape;277;p24"/>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Pour comprendre le concept de fonction pure, regardez cette exemple :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Dans ce cas si b=1, f (1, 1) = 2. Et si l’on exécutait une deuxième fois f (2, 1), le résultat devient alors 3.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C’est un </a:t>
            </a:r>
            <a:r>
              <a:rPr b="1" lang="fr" sz="2400">
                <a:solidFill>
                  <a:schemeClr val="lt1"/>
                </a:solidFill>
                <a:latin typeface="Montserrat"/>
                <a:ea typeface="Montserrat"/>
                <a:cs typeface="Montserrat"/>
                <a:sym typeface="Montserrat"/>
              </a:rPr>
              <a:t>exemple typique d’une fonction impure.</a:t>
            </a:r>
            <a:endParaRPr b="1"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78" name="Google Shape;278;p24"/>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 Les fonctions pures</a:t>
            </a:r>
            <a:endParaRPr b="0" i="0" sz="2400" u="none" cap="none" strike="noStrike">
              <a:solidFill>
                <a:schemeClr val="dk1"/>
              </a:solidFill>
              <a:latin typeface="Montserrat"/>
              <a:ea typeface="Montserrat"/>
              <a:cs typeface="Montserrat"/>
              <a:sym typeface="Montserrat"/>
            </a:endParaRPr>
          </a:p>
        </p:txBody>
      </p:sp>
      <p:pic>
        <p:nvPicPr>
          <p:cNvPr id="279" name="Google Shape;279;p24"/>
          <p:cNvPicPr preferRelativeResize="0"/>
          <p:nvPr/>
        </p:nvPicPr>
        <p:blipFill>
          <a:blip r:embed="rId3">
            <a:alphaModFix/>
          </a:blip>
          <a:stretch>
            <a:fillRect/>
          </a:stretch>
        </p:blipFill>
        <p:spPr>
          <a:xfrm>
            <a:off x="4669088" y="1962150"/>
            <a:ext cx="1628775" cy="121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1000"/>
                                        <p:tgtEl>
                                          <p:spTgt spid="2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animEffect filter="fade" transition="in">
                                      <p:cBhvr>
                                        <p:cTn dur="1000"/>
                                        <p:tgtEl>
                                          <p:spTgt spid="2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animEffect filter="fade" transition="in">
                                      <p:cBhvr>
                                        <p:cTn dur="1000"/>
                                        <p:tgtEl>
                                          <p:spTgt spid="2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3" st="3"/>
                                            </p:txEl>
                                          </p:spTgt>
                                        </p:tgtEl>
                                        <p:attrNameLst>
                                          <p:attrName>style.visibility</p:attrName>
                                        </p:attrNameLst>
                                      </p:cBhvr>
                                      <p:to>
                                        <p:strVal val="visible"/>
                                      </p:to>
                                    </p:set>
                                    <p:animEffect filter="fade" transition="in">
                                      <p:cBhvr>
                                        <p:cTn dur="1000"/>
                                        <p:tgtEl>
                                          <p:spTgt spid="2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4" st="4"/>
                                            </p:txEl>
                                          </p:spTgt>
                                        </p:tgtEl>
                                        <p:attrNameLst>
                                          <p:attrName>style.visibility</p:attrName>
                                        </p:attrNameLst>
                                      </p:cBhvr>
                                      <p:to>
                                        <p:strVal val="visible"/>
                                      </p:to>
                                    </p:set>
                                    <p:animEffect filter="fade" transition="in">
                                      <p:cBhvr>
                                        <p:cTn dur="1000"/>
                                        <p:tgtEl>
                                          <p:spTgt spid="2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5" st="5"/>
                                            </p:txEl>
                                          </p:spTgt>
                                        </p:tgtEl>
                                        <p:attrNameLst>
                                          <p:attrName>style.visibility</p:attrName>
                                        </p:attrNameLst>
                                      </p:cBhvr>
                                      <p:to>
                                        <p:strVal val="visible"/>
                                      </p:to>
                                    </p:set>
                                    <p:animEffect filter="fade" transition="in">
                                      <p:cBhvr>
                                        <p:cTn dur="1000"/>
                                        <p:tgtEl>
                                          <p:spTgt spid="2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6" st="6"/>
                                            </p:txEl>
                                          </p:spTgt>
                                        </p:tgtEl>
                                        <p:attrNameLst>
                                          <p:attrName>style.visibility</p:attrName>
                                        </p:attrNameLst>
                                      </p:cBhvr>
                                      <p:to>
                                        <p:strVal val="visible"/>
                                      </p:to>
                                    </p:set>
                                    <p:animEffect filter="fade" transition="in">
                                      <p:cBhvr>
                                        <p:cTn dur="1000"/>
                                        <p:tgtEl>
                                          <p:spTgt spid="27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5"/>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Les principes fondamentaux de la programmation fonctionnelle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85" name="Google Shape;285;p25"/>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Regardons maintenant cet exemple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Pour cette fonction, f (1, 1) = 2. À la deuxième exécution, fonction (1, 1) reste 2.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b="1" lang="fr" sz="2400">
                <a:solidFill>
                  <a:schemeClr val="lt1"/>
                </a:solidFill>
                <a:latin typeface="Montserrat"/>
                <a:ea typeface="Montserrat"/>
                <a:cs typeface="Montserrat"/>
                <a:sym typeface="Montserrat"/>
              </a:rPr>
              <a:t>C’est cela que l’on appelle fonction pure.</a:t>
            </a:r>
            <a:endParaRPr b="1"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86" name="Google Shape;286;p25"/>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 Les fonctions pures</a:t>
            </a:r>
            <a:endParaRPr b="0" i="0" sz="2400" u="none" cap="none" strike="noStrike">
              <a:solidFill>
                <a:schemeClr val="dk1"/>
              </a:solidFill>
              <a:latin typeface="Montserrat"/>
              <a:ea typeface="Montserrat"/>
              <a:cs typeface="Montserrat"/>
              <a:sym typeface="Montserrat"/>
            </a:endParaRPr>
          </a:p>
        </p:txBody>
      </p:sp>
      <p:pic>
        <p:nvPicPr>
          <p:cNvPr id="287" name="Google Shape;287;p25"/>
          <p:cNvPicPr preferRelativeResize="0"/>
          <p:nvPr/>
        </p:nvPicPr>
        <p:blipFill>
          <a:blip r:embed="rId3">
            <a:alphaModFix/>
          </a:blip>
          <a:stretch>
            <a:fillRect/>
          </a:stretch>
        </p:blipFill>
        <p:spPr>
          <a:xfrm>
            <a:off x="3786188" y="2071688"/>
            <a:ext cx="1571625" cy="1000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1000"/>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1000"/>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1000"/>
                                        <p:tgtEl>
                                          <p:spTgt spid="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1000"/>
                                        <p:tgtEl>
                                          <p:spTgt spid="2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Effect filter="fade" transition="in">
                                      <p:cBhvr>
                                        <p:cTn dur="1000"/>
                                        <p:tgtEl>
                                          <p:spTgt spid="2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animEffect filter="fade" transition="in">
                                      <p:cBhvr>
                                        <p:cTn dur="1000"/>
                                        <p:tgtEl>
                                          <p:spTgt spid="2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6" st="6"/>
                                            </p:txEl>
                                          </p:spTgt>
                                        </p:tgtEl>
                                        <p:attrNameLst>
                                          <p:attrName>style.visibility</p:attrName>
                                        </p:attrNameLst>
                                      </p:cBhvr>
                                      <p:to>
                                        <p:strVal val="visible"/>
                                      </p:to>
                                    </p:set>
                                    <p:animEffect filter="fade" transition="in">
                                      <p:cBhvr>
                                        <p:cTn dur="1000"/>
                                        <p:tgtEl>
                                          <p:spTgt spid="2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7" st="7"/>
                                            </p:txEl>
                                          </p:spTgt>
                                        </p:tgtEl>
                                        <p:attrNameLst>
                                          <p:attrName>style.visibility</p:attrName>
                                        </p:attrNameLst>
                                      </p:cBhvr>
                                      <p:to>
                                        <p:strVal val="visible"/>
                                      </p:to>
                                    </p:set>
                                    <p:animEffect filter="fade" transition="in">
                                      <p:cBhvr>
                                        <p:cTn dur="1000"/>
                                        <p:tgtEl>
                                          <p:spTgt spid="28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n masque utube">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