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73561137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073561137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7995f48b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107995f48b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7995f48b8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07995f48b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73561137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073561137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7995f48b8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07995f48b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735611372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0735611372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73561137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1073561137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https://www-haskell-org.translate.goog/ghcup/?_x_tr_sl=en&amp;_x_tr_tl=fr&amp;_x_tr_hl=fr&amp;_x_tr_pto=sc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7cbb5ebf7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07cbb5ebf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https://www-haskell-org.translate.goog/ghcup/?_x_tr_sl=en&amp;_x_tr_tl=fr&amp;_x_tr_hl=fr&amp;_x_tr_pto=sc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735611372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0735611372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7cbb5ebf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07cbb5ebf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7cbb5ebf7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07cbb5ebf7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7cbb5ebf7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07cbb5ebf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7cbb5ebf7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107cbb5ebf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f459d8005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ef459d800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7cbb5ebf7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07cbb5ebf7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7cbb5ebf7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07cbb5ebf7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7cbb5ebf7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07cbb5ebf7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7cbb5ebf7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07cbb5ebf7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7cbb5ebf7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07cbb5ebf7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73561137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073561137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DDDDDD"/>
            </a:gs>
            <a:gs pos="100000">
              <a:srgbClr val="919191"/>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1" name="Google Shape;11;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3" name="Google Shape;13;p2"/>
          <p:cNvPicPr preferRelativeResize="0"/>
          <p:nvPr/>
        </p:nvPicPr>
        <p:blipFill rotWithShape="1">
          <a:blip r:embed="rId2">
            <a:alphaModFix/>
          </a:blip>
          <a:srcRect b="0" l="0" r="0" t="0"/>
          <a:stretch/>
        </p:blipFill>
        <p:spPr>
          <a:xfrm>
            <a:off x="746275" y="605775"/>
            <a:ext cx="2409825" cy="2447925"/>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0" y="-37"/>
            <a:ext cx="2409825" cy="2409825"/>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650" y="1242375"/>
            <a:ext cx="3901100" cy="3901100"/>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7524225" y="-398950"/>
            <a:ext cx="1731450" cy="17314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rgbClr val="DDDDDD"/>
            </a:gs>
            <a:gs pos="100000">
              <a:srgbClr val="919191"/>
            </a:gs>
          </a:gsLst>
          <a:lin ang="5400012" scaled="0"/>
        </a:gradFill>
      </p:bgPr>
    </p:bg>
    <p:spTree>
      <p:nvGrpSpPr>
        <p:cNvPr id="132" name="Shape 132"/>
        <p:cNvGrpSpPr/>
        <p:nvPr/>
      </p:nvGrpSpPr>
      <p:grpSpPr>
        <a:xfrm>
          <a:off x="0" y="0"/>
          <a:ext cx="0" cy="0"/>
          <a:chOff x="0" y="0"/>
          <a:chExt cx="0" cy="0"/>
        </a:xfrm>
      </p:grpSpPr>
      <p:sp>
        <p:nvSpPr>
          <p:cNvPr id="133" name="Google Shape;133;p11"/>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1"/>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1"/>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1"/>
          <p:cNvGrpSpPr/>
          <p:nvPr/>
        </p:nvGrpSpPr>
        <p:grpSpPr>
          <a:xfrm>
            <a:off x="4406400" y="0"/>
            <a:ext cx="4737600" cy="5143500"/>
            <a:chOff x="4406400" y="0"/>
            <a:chExt cx="4737600" cy="5143500"/>
          </a:xfrm>
        </p:grpSpPr>
        <p:sp>
          <p:nvSpPr>
            <p:cNvPr id="138" name="Google Shape;138;p1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1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 name="Google Shape;1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58" name="Google Shape;158;p11"/>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159" name="Google Shape;159;p11"/>
          <p:cNvPicPr preferRelativeResize="0"/>
          <p:nvPr/>
        </p:nvPicPr>
        <p:blipFill rotWithShape="1">
          <a:blip r:embed="rId3">
            <a:alphaModFix/>
          </a:blip>
          <a:srcRect b="0" l="0" r="0" t="0"/>
          <a:stretch/>
        </p:blipFill>
        <p:spPr>
          <a:xfrm>
            <a:off x="7221875" y="3716675"/>
            <a:ext cx="821025" cy="8210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DDDDDD"/>
            </a:gs>
            <a:gs pos="100000">
              <a:srgbClr val="919191"/>
            </a:gs>
          </a:gsLst>
          <a:lin ang="5400012" scaled="0"/>
        </a:gradFill>
      </p:bgPr>
    </p:bg>
    <p:spTree>
      <p:nvGrpSpPr>
        <p:cNvPr id="160" name="Shape 160"/>
        <p:cNvGrpSpPr/>
        <p:nvPr/>
      </p:nvGrpSpPr>
      <p:grpSpPr>
        <a:xfrm>
          <a:off x="0" y="0"/>
          <a:ext cx="0" cy="0"/>
          <a:chOff x="0" y="0"/>
          <a:chExt cx="0" cy="0"/>
        </a:xfrm>
      </p:grpSpPr>
      <p:sp>
        <p:nvSpPr>
          <p:cNvPr id="161" name="Google Shape;161;p12"/>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6" name="Google Shape;166;p1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67" name="Google Shape;167;p1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68" name="Google Shape;16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69" name="Google Shape;169;p12"/>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70" name="Google Shape;170;p12"/>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DDDDDD"/>
            </a:gs>
            <a:gs pos="100000">
              <a:srgbClr val="919191"/>
            </a:gs>
          </a:gsLst>
          <a:lin ang="5400012" scaled="0"/>
        </a:gradFill>
      </p:bgPr>
    </p:bg>
    <p:spTree>
      <p:nvGrpSpPr>
        <p:cNvPr id="171" name="Shape 171"/>
        <p:cNvGrpSpPr/>
        <p:nvPr/>
      </p:nvGrpSpPr>
      <p:grpSpPr>
        <a:xfrm>
          <a:off x="0" y="0"/>
          <a:ext cx="0" cy="0"/>
          <a:chOff x="0" y="0"/>
          <a:chExt cx="0" cy="0"/>
        </a:xfrm>
      </p:grpSpPr>
      <p:sp>
        <p:nvSpPr>
          <p:cNvPr id="172" name="Google Shape;172;p1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73" name="Google Shape;17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174" name="Google Shape;174;p13"/>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3"/>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3"/>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13"/>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79" name="Google Shape;179;p13"/>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DDDDDD"/>
            </a:gs>
            <a:gs pos="100000">
              <a:srgbClr val="919191"/>
            </a:gs>
          </a:gsLst>
          <a:lin ang="5400012" scaled="0"/>
        </a:gradFill>
      </p:bgPr>
    </p:bg>
    <p:spTree>
      <p:nvGrpSpPr>
        <p:cNvPr id="180" name="Shape 180"/>
        <p:cNvGrpSpPr/>
        <p:nvPr/>
      </p:nvGrpSpPr>
      <p:grpSpPr>
        <a:xfrm>
          <a:off x="0" y="0"/>
          <a:ext cx="0" cy="0"/>
          <a:chOff x="0" y="0"/>
          <a:chExt cx="0" cy="0"/>
        </a:xfrm>
      </p:grpSpPr>
      <p:grpSp>
        <p:nvGrpSpPr>
          <p:cNvPr id="181" name="Google Shape;181;p14"/>
          <p:cNvGrpSpPr/>
          <p:nvPr/>
        </p:nvGrpSpPr>
        <p:grpSpPr>
          <a:xfrm>
            <a:off x="4406400" y="0"/>
            <a:ext cx="4737600" cy="5143065"/>
            <a:chOff x="4406400" y="0"/>
            <a:chExt cx="4737600" cy="5143065"/>
          </a:xfrm>
        </p:grpSpPr>
        <p:sp>
          <p:nvSpPr>
            <p:cNvPr id="182" name="Google Shape;182;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14"/>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01" name="Google Shape;201;p14"/>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02" name="Google Shape;20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203" name="Google Shape;203;p14"/>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14"/>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208" name="Google Shape;208;p14"/>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DDDDDD"/>
            </a:gs>
            <a:gs pos="100000">
              <a:srgbClr val="919191"/>
            </a:gs>
          </a:gsLst>
          <a:lin ang="5400012" scaled="0"/>
        </a:gradFill>
      </p:bgPr>
    </p:bg>
    <p:spTree>
      <p:nvGrpSpPr>
        <p:cNvPr id="209" name="Shape 209"/>
        <p:cNvGrpSpPr/>
        <p:nvPr/>
      </p:nvGrpSpPr>
      <p:grpSpPr>
        <a:xfrm>
          <a:off x="0" y="0"/>
          <a:ext cx="0" cy="0"/>
          <a:chOff x="0" y="0"/>
          <a:chExt cx="0" cy="0"/>
        </a:xfrm>
      </p:grpSpPr>
      <p:sp>
        <p:nvSpPr>
          <p:cNvPr id="210" name="Google Shape;2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211" name="Google Shape;211;p15"/>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212" name="Google Shape;212;p15"/>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bg>
      <p:bgPr>
        <a:solidFill>
          <a:srgbClr val="CCCCCC"/>
        </a:solidFill>
      </p:bgPr>
    </p:bg>
    <p:spTree>
      <p:nvGrpSpPr>
        <p:cNvPr id="213" name="Shape 213"/>
        <p:cNvGrpSpPr/>
        <p:nvPr/>
      </p:nvGrpSpPr>
      <p:grpSpPr>
        <a:xfrm>
          <a:off x="0" y="0"/>
          <a:ext cx="0" cy="0"/>
          <a:chOff x="0" y="0"/>
          <a:chExt cx="0" cy="0"/>
        </a:xfrm>
      </p:grpSpPr>
      <p:pic>
        <p:nvPicPr>
          <p:cNvPr descr="offset_comp_343059.jpg" id="214" name="Google Shape;214;p16"/>
          <p:cNvPicPr preferRelativeResize="0"/>
          <p:nvPr/>
        </p:nvPicPr>
        <p:blipFill rotWithShape="1">
          <a:blip r:embed="rId2">
            <a:alphaModFix amt="80000"/>
          </a:blip>
          <a:srcRect b="25870" l="30474" r="30474" t="11954"/>
          <a:stretch/>
        </p:blipFill>
        <p:spPr>
          <a:xfrm rot="-5400000">
            <a:off x="113630" y="-105700"/>
            <a:ext cx="5142300" cy="5364300"/>
          </a:xfrm>
          <a:prstGeom prst="diagStripe">
            <a:avLst>
              <a:gd fmla="val 50343" name="adj"/>
            </a:avLst>
          </a:prstGeom>
          <a:noFill/>
          <a:ln>
            <a:noFill/>
          </a:ln>
        </p:spPr>
      </p:pic>
      <p:sp>
        <p:nvSpPr>
          <p:cNvPr id="215" name="Google Shape;215;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6" name="Google Shape;216;p16"/>
          <p:cNvSpPr txBox="1"/>
          <p:nvPr>
            <p:ph idx="1" type="body"/>
          </p:nvPr>
        </p:nvSpPr>
        <p:spPr>
          <a:xfrm>
            <a:off x="4018025" y="1567550"/>
            <a:ext cx="4318500" cy="1766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1600"/>
              </a:spcBef>
              <a:spcAft>
                <a:spcPts val="0"/>
              </a:spcAft>
              <a:buClr>
                <a:schemeClr val="dk2"/>
              </a:buClr>
              <a:buSzPts val="1100"/>
              <a:buChar char="○"/>
              <a:defRPr>
                <a:solidFill>
                  <a:schemeClr val="dk2"/>
                </a:solidFill>
              </a:defRPr>
            </a:lvl2pPr>
            <a:lvl3pPr indent="-298450" lvl="2" marL="1371600" algn="l">
              <a:lnSpc>
                <a:spcPct val="115000"/>
              </a:lnSpc>
              <a:spcBef>
                <a:spcPts val="1600"/>
              </a:spcBef>
              <a:spcAft>
                <a:spcPts val="0"/>
              </a:spcAft>
              <a:buClr>
                <a:schemeClr val="dk2"/>
              </a:buClr>
              <a:buSzPts val="1100"/>
              <a:buChar char="■"/>
              <a:defRPr>
                <a:solidFill>
                  <a:schemeClr val="dk2"/>
                </a:solidFill>
              </a:defRPr>
            </a:lvl3pPr>
            <a:lvl4pPr indent="-298450" lvl="3" marL="1828800" algn="l">
              <a:lnSpc>
                <a:spcPct val="115000"/>
              </a:lnSpc>
              <a:spcBef>
                <a:spcPts val="1600"/>
              </a:spcBef>
              <a:spcAft>
                <a:spcPts val="0"/>
              </a:spcAft>
              <a:buClr>
                <a:schemeClr val="dk2"/>
              </a:buClr>
              <a:buSzPts val="1100"/>
              <a:buChar char="●"/>
              <a:defRPr>
                <a:solidFill>
                  <a:schemeClr val="dk2"/>
                </a:solidFill>
              </a:defRPr>
            </a:lvl4pPr>
            <a:lvl5pPr indent="-298450" lvl="4" marL="2286000" algn="l">
              <a:lnSpc>
                <a:spcPct val="115000"/>
              </a:lnSpc>
              <a:spcBef>
                <a:spcPts val="1600"/>
              </a:spcBef>
              <a:spcAft>
                <a:spcPts val="0"/>
              </a:spcAft>
              <a:buClr>
                <a:schemeClr val="dk2"/>
              </a:buClr>
              <a:buSzPts val="1100"/>
              <a:buChar char="○"/>
              <a:defRPr>
                <a:solidFill>
                  <a:schemeClr val="dk2"/>
                </a:solidFill>
              </a:defRPr>
            </a:lvl5pPr>
            <a:lvl6pPr indent="-298450" lvl="5" marL="2743200" algn="l">
              <a:lnSpc>
                <a:spcPct val="115000"/>
              </a:lnSpc>
              <a:spcBef>
                <a:spcPts val="1600"/>
              </a:spcBef>
              <a:spcAft>
                <a:spcPts val="0"/>
              </a:spcAft>
              <a:buClr>
                <a:schemeClr val="dk2"/>
              </a:buClr>
              <a:buSzPts val="1100"/>
              <a:buChar char="■"/>
              <a:defRPr>
                <a:solidFill>
                  <a:schemeClr val="dk2"/>
                </a:solidFill>
              </a:defRPr>
            </a:lvl6pPr>
            <a:lvl7pPr indent="-298450" lvl="6" marL="3200400" algn="l">
              <a:lnSpc>
                <a:spcPct val="115000"/>
              </a:lnSpc>
              <a:spcBef>
                <a:spcPts val="1600"/>
              </a:spcBef>
              <a:spcAft>
                <a:spcPts val="0"/>
              </a:spcAft>
              <a:buClr>
                <a:schemeClr val="dk2"/>
              </a:buClr>
              <a:buSzPts val="1100"/>
              <a:buChar char="●"/>
              <a:defRPr>
                <a:solidFill>
                  <a:schemeClr val="dk2"/>
                </a:solidFill>
              </a:defRPr>
            </a:lvl7pPr>
            <a:lvl8pPr indent="-298450" lvl="7" marL="3657600" algn="l">
              <a:lnSpc>
                <a:spcPct val="115000"/>
              </a:lnSpc>
              <a:spcBef>
                <a:spcPts val="1600"/>
              </a:spcBef>
              <a:spcAft>
                <a:spcPts val="0"/>
              </a:spcAft>
              <a:buClr>
                <a:schemeClr val="dk2"/>
              </a:buClr>
              <a:buSzPts val="1100"/>
              <a:buChar char="○"/>
              <a:defRPr>
                <a:solidFill>
                  <a:schemeClr val="dk2"/>
                </a:solidFill>
              </a:defRPr>
            </a:lvl8pPr>
            <a:lvl9pPr indent="-298450" lvl="8" marL="4114800" algn="l">
              <a:lnSpc>
                <a:spcPct val="115000"/>
              </a:lnSpc>
              <a:spcBef>
                <a:spcPts val="1600"/>
              </a:spcBef>
              <a:spcAft>
                <a:spcPts val="1600"/>
              </a:spcAft>
              <a:buClr>
                <a:schemeClr val="dk2"/>
              </a:buClr>
              <a:buSzPts val="1100"/>
              <a:buChar char="■"/>
              <a:defRPr>
                <a:solidFill>
                  <a:schemeClr val="dk2"/>
                </a:solidFill>
              </a:defRPr>
            </a:lvl9pPr>
          </a:lstStyle>
          <a:p/>
        </p:txBody>
      </p:sp>
      <p:sp>
        <p:nvSpPr>
          <p:cNvPr id="217" name="Google Shape;2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218" name="Google Shape;218;p16"/>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6"/>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2" name="Google Shape;222;p16"/>
          <p:cNvPicPr preferRelativeResize="0"/>
          <p:nvPr/>
        </p:nvPicPr>
        <p:blipFill rotWithShape="1">
          <a:blip r:embed="rId3">
            <a:alphaModFix/>
          </a:blip>
          <a:srcRect b="0" l="0" r="0" t="0"/>
          <a:stretch/>
        </p:blipFill>
        <p:spPr>
          <a:xfrm>
            <a:off x="243975" y="588596"/>
            <a:ext cx="825800" cy="838854"/>
          </a:xfrm>
          <a:prstGeom prst="rect">
            <a:avLst/>
          </a:prstGeom>
          <a:noFill/>
          <a:ln>
            <a:noFill/>
          </a:ln>
        </p:spPr>
      </p:pic>
      <p:pic>
        <p:nvPicPr>
          <p:cNvPr id="223" name="Google Shape;223;p16"/>
          <p:cNvPicPr preferRelativeResize="0"/>
          <p:nvPr/>
        </p:nvPicPr>
        <p:blipFill rotWithShape="1">
          <a:blip r:embed="rId4">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DDDDDD"/>
            </a:gs>
            <a:gs pos="100000">
              <a:srgbClr val="919191"/>
            </a:gs>
          </a:gsLst>
          <a:lin ang="5400012" scaled="0"/>
        </a:gradFill>
      </p:bgPr>
    </p:bg>
    <p:spTree>
      <p:nvGrpSpPr>
        <p:cNvPr id="17" name="Shape 17"/>
        <p:cNvGrpSpPr/>
        <p:nvPr/>
      </p:nvGrpSpPr>
      <p:grpSpPr>
        <a:xfrm>
          <a:off x="0" y="0"/>
          <a:ext cx="0" cy="0"/>
          <a:chOff x="0" y="0"/>
          <a:chExt cx="0" cy="0"/>
        </a:xfrm>
      </p:grpSpPr>
      <p:sp>
        <p:nvSpPr>
          <p:cNvPr id="18" name="Google Shape;18;p3"/>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 name="Google Shape;23;p3"/>
          <p:cNvSpPr txBox="1"/>
          <p:nvPr>
            <p:ph idx="1" type="body"/>
          </p:nvPr>
        </p:nvSpPr>
        <p:spPr>
          <a:xfrm>
            <a:off x="1297500" y="1519675"/>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25" name="Google Shape;25;p3"/>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26" name="Google Shape;26;p3"/>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DDDDDD"/>
            </a:gs>
            <a:gs pos="100000">
              <a:srgbClr val="919191"/>
            </a:gs>
          </a:gsLst>
          <a:lin ang="5400012" scaled="0"/>
        </a:gradFill>
      </p:bgPr>
    </p:bg>
    <p:spTree>
      <p:nvGrpSpPr>
        <p:cNvPr id="27" name="Shape 27"/>
        <p:cNvGrpSpPr/>
        <p:nvPr/>
      </p:nvGrpSpPr>
      <p:grpSpPr>
        <a:xfrm>
          <a:off x="0" y="0"/>
          <a:ext cx="0" cy="0"/>
          <a:chOff x="0" y="0"/>
          <a:chExt cx="0" cy="0"/>
        </a:xfrm>
      </p:grpSpPr>
      <p:grpSp>
        <p:nvGrpSpPr>
          <p:cNvPr id="28" name="Google Shape;28;p4"/>
          <p:cNvGrpSpPr/>
          <p:nvPr/>
        </p:nvGrpSpPr>
        <p:grpSpPr>
          <a:xfrm>
            <a:off x="4406400" y="213"/>
            <a:ext cx="4737600" cy="5143065"/>
            <a:chOff x="4406400" y="0"/>
            <a:chExt cx="4737600" cy="5143065"/>
          </a:xfrm>
        </p:grpSpPr>
        <p:sp>
          <p:nvSpPr>
            <p:cNvPr id="29" name="Google Shape;29;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48" name="Google Shape;48;p4"/>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4"/>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53" name="Google Shape;53;p4"/>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bg>
      <p:bgPr>
        <a:gradFill>
          <a:gsLst>
            <a:gs pos="0">
              <a:srgbClr val="DDDDDD"/>
            </a:gs>
            <a:gs pos="100000">
              <a:srgbClr val="919191"/>
            </a:gs>
          </a:gsLst>
          <a:lin ang="5400012" scaled="0"/>
        </a:gradFill>
      </p:bgPr>
    </p:bg>
    <p:spTree>
      <p:nvGrpSpPr>
        <p:cNvPr id="54" name="Shape 54"/>
        <p:cNvGrpSpPr/>
        <p:nvPr/>
      </p:nvGrpSpPr>
      <p:grpSpPr>
        <a:xfrm>
          <a:off x="0" y="0"/>
          <a:ext cx="0" cy="0"/>
          <a:chOff x="0" y="0"/>
          <a:chExt cx="0" cy="0"/>
        </a:xfrm>
      </p:grpSpPr>
      <p:grpSp>
        <p:nvGrpSpPr>
          <p:cNvPr id="55" name="Google Shape;55;p5"/>
          <p:cNvGrpSpPr/>
          <p:nvPr/>
        </p:nvGrpSpPr>
        <p:grpSpPr>
          <a:xfrm>
            <a:off x="4406400" y="0"/>
            <a:ext cx="4737600" cy="5143065"/>
            <a:chOff x="4406400" y="0"/>
            <a:chExt cx="4737600" cy="5143065"/>
          </a:xfrm>
        </p:grpSpPr>
        <p:sp>
          <p:nvSpPr>
            <p:cNvPr id="56" name="Google Shape;56;p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75" name="Google Shape;75;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pic>
        <p:nvPicPr>
          <p:cNvPr id="76" name="Google Shape;76;p5"/>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77" name="Google Shape;77;p5"/>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bg>
      <p:bgPr>
        <a:gradFill>
          <a:gsLst>
            <a:gs pos="0">
              <a:srgbClr val="DDDDDD"/>
            </a:gs>
            <a:gs pos="100000">
              <a:srgbClr val="919191"/>
            </a:gs>
          </a:gsLst>
          <a:lin ang="5400012" scaled="0"/>
        </a:gradFill>
      </p:bgPr>
    </p:bg>
    <p:spTree>
      <p:nvGrpSpPr>
        <p:cNvPr id="78" name="Shape 78"/>
        <p:cNvGrpSpPr/>
        <p:nvPr/>
      </p:nvGrpSpPr>
      <p:grpSpPr>
        <a:xfrm>
          <a:off x="0" y="0"/>
          <a:ext cx="0" cy="0"/>
          <a:chOff x="0" y="0"/>
          <a:chExt cx="0" cy="0"/>
        </a:xfrm>
      </p:grpSpPr>
      <p:sp>
        <p:nvSpPr>
          <p:cNvPr id="79" name="Google Shape;79;p6"/>
          <p:cNvSpPr txBox="1"/>
          <p:nvPr>
            <p:ph type="title"/>
          </p:nvPr>
        </p:nvSpPr>
        <p:spPr>
          <a:xfrm>
            <a:off x="361071" y="1924852"/>
            <a:ext cx="2304900" cy="179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0" name="Google Shape;80;p6"/>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txBox="1"/>
          <p:nvPr>
            <p:ph idx="1" type="body"/>
          </p:nvPr>
        </p:nvSpPr>
        <p:spPr>
          <a:xfrm>
            <a:off x="6451271" y="1924850"/>
            <a:ext cx="2304900" cy="1797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sp>
        <p:nvSpPr>
          <p:cNvPr id="82" name="Google Shape;82;p6"/>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7" name="Google Shape;8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88" name="Google Shape;88;p6"/>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89" name="Google Shape;89;p6"/>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bg>
      <p:bgPr>
        <a:gradFill>
          <a:gsLst>
            <a:gs pos="0">
              <a:srgbClr val="DDDDDD"/>
            </a:gs>
            <a:gs pos="100000">
              <a:srgbClr val="919191"/>
            </a:gs>
          </a:gsLst>
          <a:lin ang="5400012" scaled="0"/>
        </a:gradFill>
      </p:bgPr>
    </p:bg>
    <p:spTree>
      <p:nvGrpSpPr>
        <p:cNvPr id="90" name="Shape 90"/>
        <p:cNvGrpSpPr/>
        <p:nvPr/>
      </p:nvGrpSpPr>
      <p:grpSpPr>
        <a:xfrm>
          <a:off x="0" y="0"/>
          <a:ext cx="0" cy="0"/>
          <a:chOff x="0" y="0"/>
          <a:chExt cx="0" cy="0"/>
        </a:xfrm>
      </p:grpSpPr>
      <p:sp>
        <p:nvSpPr>
          <p:cNvPr id="91" name="Google Shape;91;p7"/>
          <p:cNvSpPr txBox="1"/>
          <p:nvPr>
            <p:ph type="title"/>
          </p:nvPr>
        </p:nvSpPr>
        <p:spPr>
          <a:xfrm>
            <a:off x="702850" y="1708619"/>
            <a:ext cx="3333300" cy="147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2" name="Google Shape;92;p7"/>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98" name="Google Shape;9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99" name="Google Shape;99;p7"/>
          <p:cNvSpPr txBox="1"/>
          <p:nvPr>
            <p:ph idx="1" type="body"/>
          </p:nvPr>
        </p:nvSpPr>
        <p:spPr>
          <a:xfrm>
            <a:off x="702850" y="3625275"/>
            <a:ext cx="3333300" cy="765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pic>
        <p:nvPicPr>
          <p:cNvPr id="100" name="Google Shape;100;p7"/>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01" name="Google Shape;101;p7"/>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DDDDDD"/>
            </a:gs>
            <a:gs pos="100000">
              <a:srgbClr val="919191"/>
            </a:gs>
          </a:gsLst>
          <a:lin ang="5400012" scaled="0"/>
        </a:gradFill>
      </p:bgPr>
    </p:bg>
    <p:spTree>
      <p:nvGrpSpPr>
        <p:cNvPr id="102" name="Shape 102"/>
        <p:cNvGrpSpPr/>
        <p:nvPr/>
      </p:nvGrpSpPr>
      <p:grpSpPr>
        <a:xfrm>
          <a:off x="0" y="0"/>
          <a:ext cx="0" cy="0"/>
          <a:chOff x="0" y="0"/>
          <a:chExt cx="0" cy="0"/>
        </a:xfrm>
      </p:grpSpPr>
      <p:sp>
        <p:nvSpPr>
          <p:cNvPr id="103" name="Google Shape;103;p8"/>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9" name="Google Shape;109;p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11" name="Google Shape;111;p8"/>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12" name="Google Shape;112;p8"/>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B7B7B7"/>
        </a:solidFill>
      </p:bgPr>
    </p:bg>
    <p:spTree>
      <p:nvGrpSpPr>
        <p:cNvPr id="113" name="Shape 113"/>
        <p:cNvGrpSpPr/>
        <p:nvPr/>
      </p:nvGrpSpPr>
      <p:grpSpPr>
        <a:xfrm>
          <a:off x="0" y="0"/>
          <a:ext cx="0" cy="0"/>
          <a:chOff x="0" y="0"/>
          <a:chExt cx="0" cy="0"/>
        </a:xfrm>
      </p:grpSpPr>
      <p:sp>
        <p:nvSpPr>
          <p:cNvPr id="114" name="Google Shape;114;p9"/>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9" name="Google Shape;1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20" name="Google Shape;120;p9"/>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21" name="Google Shape;121;p9"/>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DDDDDD"/>
            </a:gs>
            <a:gs pos="100000">
              <a:srgbClr val="919191"/>
            </a:gs>
          </a:gsLst>
          <a:lin ang="5400012" scaled="0"/>
        </a:gradFill>
      </p:bgPr>
    </p:bg>
    <p:spTree>
      <p:nvGrpSpPr>
        <p:cNvPr id="122" name="Shape 122"/>
        <p:cNvGrpSpPr/>
        <p:nvPr/>
      </p:nvGrpSpPr>
      <p:grpSpPr>
        <a:xfrm>
          <a:off x="0" y="0"/>
          <a:ext cx="0" cy="0"/>
          <a:chOff x="0" y="0"/>
          <a:chExt cx="0" cy="0"/>
        </a:xfrm>
      </p:grpSpPr>
      <p:sp>
        <p:nvSpPr>
          <p:cNvPr id="123" name="Google Shape;123;p10"/>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0"/>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0"/>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0"/>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8" name="Google Shape;128;p1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30" name="Google Shape;130;p10"/>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31" name="Google Shape;131;p10"/>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gradFill>
          <a:gsLst>
            <a:gs pos="0">
              <a:srgbClr val="DDDDDD"/>
            </a:gs>
            <a:gs pos="100000">
              <a:srgbClr val="91919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ommunity.chocolatey.org/install.ps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ctrTitle"/>
          </p:nvPr>
        </p:nvSpPr>
        <p:spPr>
          <a:xfrm>
            <a:off x="3274000" y="1056875"/>
            <a:ext cx="5870100" cy="240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fr">
                <a:solidFill>
                  <a:srgbClr val="FF9900"/>
                </a:solidFill>
              </a:rPr>
              <a:t>Programmation Fonctionnelle</a:t>
            </a:r>
            <a:endParaRPr>
              <a:solidFill>
                <a:srgbClr val="FF9900"/>
              </a:solidFill>
            </a:endParaRPr>
          </a:p>
          <a:p>
            <a:pPr indent="0" lvl="0" marL="0" rtl="0" algn="l">
              <a:lnSpc>
                <a:spcPct val="100000"/>
              </a:lnSpc>
              <a:spcBef>
                <a:spcPts val="0"/>
              </a:spcBef>
              <a:spcAft>
                <a:spcPts val="0"/>
              </a:spcAft>
              <a:buSzPts val="4000"/>
              <a:buNone/>
            </a:pPr>
            <a:r>
              <a:rPr lang="fr">
                <a:solidFill>
                  <a:srgbClr val="FF9900"/>
                </a:solidFill>
              </a:rPr>
              <a:t>- Partie 2</a:t>
            </a:r>
            <a:endParaRPr>
              <a:solidFill>
                <a:srgbClr val="FF9900"/>
              </a:solidFill>
            </a:endParaRPr>
          </a:p>
        </p:txBody>
      </p:sp>
      <p:sp>
        <p:nvSpPr>
          <p:cNvPr id="229" name="Google Shape;229;p17"/>
          <p:cNvSpPr txBox="1"/>
          <p:nvPr>
            <p:ph idx="1" type="subTitle"/>
          </p:nvPr>
        </p:nvSpPr>
        <p:spPr>
          <a:xfrm>
            <a:off x="5083950" y="3924925"/>
            <a:ext cx="3699900" cy="5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fr" sz="2300">
                <a:solidFill>
                  <a:srgbClr val="000000"/>
                </a:solidFill>
                <a:latin typeface="Arial"/>
                <a:ea typeface="Arial"/>
                <a:cs typeface="Arial"/>
                <a:sym typeface="Arial"/>
              </a:rPr>
              <a:t>Installation des outils</a:t>
            </a:r>
            <a:endParaRPr b="1" sz="23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23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Chocolatey</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93" name="Google Shape;293;p26"/>
          <p:cNvSpPr txBox="1"/>
          <p:nvPr/>
        </p:nvSpPr>
        <p:spPr>
          <a:xfrm>
            <a:off x="0" y="1772700"/>
            <a:ext cx="9144000" cy="26808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Get-ExecutionPolicy =&gt; Y</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Set-ExecutionPolicy Bypass -Scope Process -Force; [System.Net.ServicePointManager]::SecurityProtocol = [System.Net.ServicePointManager]::SecurityProtocol -bor 3072; iex ((New-Object System.Net.WebClient).DownloadString('</a:t>
            </a:r>
            <a:r>
              <a:rPr lang="fr" sz="2400" u="sng">
                <a:solidFill>
                  <a:schemeClr val="hlink"/>
                </a:solidFill>
                <a:latin typeface="Montserrat"/>
                <a:ea typeface="Montserrat"/>
                <a:cs typeface="Montserrat"/>
                <a:sym typeface="Montserrat"/>
                <a:hlinkClick r:id="rId3"/>
              </a:rPr>
              <a:t>https://community.chocolatey.org/install.ps1</a:t>
            </a:r>
            <a:r>
              <a:rPr lang="fr" sz="2400">
                <a:solidFill>
                  <a:schemeClr val="lt1"/>
                </a:solidFill>
                <a:latin typeface="Montserrat"/>
                <a:ea typeface="Montserrat"/>
                <a:cs typeface="Montserrat"/>
                <a:sym typeface="Montserrat"/>
              </a:rPr>
              <a:t>'))</a:t>
            </a:r>
            <a:endParaRPr sz="2400">
              <a:solidFill>
                <a:schemeClr val="lt1"/>
              </a:solidFill>
              <a:latin typeface="Montserrat"/>
              <a:ea typeface="Montserrat"/>
              <a:cs typeface="Montserrat"/>
              <a:sym typeface="Montserrat"/>
            </a:endParaRPr>
          </a:p>
        </p:txBody>
      </p:sp>
      <p:sp>
        <p:nvSpPr>
          <p:cNvPr id="294" name="Google Shape;294;p26"/>
          <p:cNvSpPr txBox="1"/>
          <p:nvPr/>
        </p:nvSpPr>
        <p:spPr>
          <a:xfrm>
            <a:off x="719050" y="793150"/>
            <a:ext cx="83127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Lancer PowerShell, en mode administrateur.</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000"/>
                                        <p:tgtEl>
                                          <p:spTgt spid="29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Chocolatey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00" name="Google Shape;300;p27"/>
          <p:cNvSpPr txBox="1"/>
          <p:nvPr/>
        </p:nvSpPr>
        <p:spPr>
          <a:xfrm>
            <a:off x="0" y="1772700"/>
            <a:ext cx="9144000" cy="2680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01" name="Google Shape;301;p27"/>
          <p:cNvSpPr txBox="1"/>
          <p:nvPr/>
        </p:nvSpPr>
        <p:spPr>
          <a:xfrm>
            <a:off x="719050" y="793150"/>
            <a:ext cx="83127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Lancer PowerShell, en mode administrateur.</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pic>
        <p:nvPicPr>
          <p:cNvPr id="302" name="Google Shape;302;p27"/>
          <p:cNvPicPr preferRelativeResize="0"/>
          <p:nvPr/>
        </p:nvPicPr>
        <p:blipFill>
          <a:blip r:embed="rId3">
            <a:alphaModFix/>
          </a:blip>
          <a:stretch>
            <a:fillRect/>
          </a:stretch>
        </p:blipFill>
        <p:spPr>
          <a:xfrm>
            <a:off x="0" y="391845"/>
            <a:ext cx="9143999" cy="47123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1000"/>
                                        <p:tgtEl>
                                          <p:spTgt spid="30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Chocolatey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08" name="Google Shape;308;p28"/>
          <p:cNvSpPr txBox="1"/>
          <p:nvPr/>
        </p:nvSpPr>
        <p:spPr>
          <a:xfrm>
            <a:off x="0" y="1772700"/>
            <a:ext cx="9144000" cy="26808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choco install haskell-dev haskell-stack</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Répondre plusieurs fois Y</a:t>
            </a:r>
            <a:endParaRPr sz="2400">
              <a:solidFill>
                <a:schemeClr val="lt1"/>
              </a:solidFill>
              <a:latin typeface="Montserrat"/>
              <a:ea typeface="Montserrat"/>
              <a:cs typeface="Montserrat"/>
              <a:sym typeface="Montserrat"/>
            </a:endParaRPr>
          </a:p>
        </p:txBody>
      </p:sp>
      <p:sp>
        <p:nvSpPr>
          <p:cNvPr id="309" name="Google Shape;309;p28"/>
          <p:cNvSpPr txBox="1"/>
          <p:nvPr/>
        </p:nvSpPr>
        <p:spPr>
          <a:xfrm>
            <a:off x="719050" y="793150"/>
            <a:ext cx="83127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Lancer PowerShell, en mode administrateur.</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000"/>
                                        <p:tgtEl>
                                          <p:spTgt spid="30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1249050" y="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Chocolatey</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15" name="Google Shape;315;p29"/>
          <p:cNvSpPr txBox="1"/>
          <p:nvPr/>
        </p:nvSpPr>
        <p:spPr>
          <a:xfrm>
            <a:off x="0" y="1772700"/>
            <a:ext cx="9144000" cy="22860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16" name="Google Shape;316;p29"/>
          <p:cNvSpPr txBox="1"/>
          <p:nvPr/>
        </p:nvSpPr>
        <p:spPr>
          <a:xfrm>
            <a:off x="719050" y="793150"/>
            <a:ext cx="8312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pic>
        <p:nvPicPr>
          <p:cNvPr id="317" name="Google Shape;317;p29"/>
          <p:cNvPicPr preferRelativeResize="0"/>
          <p:nvPr/>
        </p:nvPicPr>
        <p:blipFill>
          <a:blip r:embed="rId3">
            <a:alphaModFix/>
          </a:blip>
          <a:stretch>
            <a:fillRect/>
          </a:stretch>
        </p:blipFill>
        <p:spPr>
          <a:xfrm>
            <a:off x="1739550" y="1347250"/>
            <a:ext cx="6057900"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000"/>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1000"/>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1000"/>
                                        <p:tgtEl>
                                          <p:spTgt spid="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Effect filter="fade" transition="in">
                                      <p:cBhvr>
                                        <p:cTn dur="1000"/>
                                        <p:tgtEl>
                                          <p:spTgt spid="31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1249050" y="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Chocolatey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23" name="Google Shape;323;p30"/>
          <p:cNvSpPr txBox="1"/>
          <p:nvPr/>
        </p:nvSpPr>
        <p:spPr>
          <a:xfrm>
            <a:off x="0" y="1772700"/>
            <a:ext cx="9144000" cy="22860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24" name="Google Shape;324;p30"/>
          <p:cNvSpPr txBox="1"/>
          <p:nvPr/>
        </p:nvSpPr>
        <p:spPr>
          <a:xfrm>
            <a:off x="719050" y="793150"/>
            <a:ext cx="8312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pic>
        <p:nvPicPr>
          <p:cNvPr id="325" name="Google Shape;325;p30"/>
          <p:cNvPicPr preferRelativeResize="0"/>
          <p:nvPr/>
        </p:nvPicPr>
        <p:blipFill>
          <a:blip r:embed="rId3">
            <a:alphaModFix/>
          </a:blip>
          <a:stretch>
            <a:fillRect/>
          </a:stretch>
        </p:blipFill>
        <p:spPr>
          <a:xfrm>
            <a:off x="1739550" y="1347250"/>
            <a:ext cx="6057900"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10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10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10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1000"/>
                                        <p:tgtEl>
                                          <p:spTgt spid="3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Chocolatey</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31" name="Google Shape;331;p31"/>
          <p:cNvSpPr txBox="1"/>
          <p:nvPr/>
        </p:nvSpPr>
        <p:spPr>
          <a:xfrm>
            <a:off x="0" y="3579450"/>
            <a:ext cx="9144000" cy="14043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refreshenv</a:t>
            </a:r>
            <a:endParaRPr sz="2400">
              <a:solidFill>
                <a:schemeClr val="lt1"/>
              </a:solidFill>
              <a:latin typeface="Montserrat"/>
              <a:ea typeface="Montserrat"/>
              <a:cs typeface="Montserrat"/>
              <a:sym typeface="Montserrat"/>
            </a:endParaRPr>
          </a:p>
        </p:txBody>
      </p:sp>
      <p:sp>
        <p:nvSpPr>
          <p:cNvPr id="332" name="Google Shape;332;p31"/>
          <p:cNvSpPr txBox="1"/>
          <p:nvPr/>
        </p:nvSpPr>
        <p:spPr>
          <a:xfrm>
            <a:off x="719050" y="793150"/>
            <a:ext cx="83127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Finalement on aura, si tout est ok</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pic>
        <p:nvPicPr>
          <p:cNvPr id="333" name="Google Shape;333;p31"/>
          <p:cNvPicPr preferRelativeResize="0"/>
          <p:nvPr/>
        </p:nvPicPr>
        <p:blipFill>
          <a:blip r:embed="rId3">
            <a:alphaModFix/>
          </a:blip>
          <a:stretch>
            <a:fillRect/>
          </a:stretch>
        </p:blipFill>
        <p:spPr>
          <a:xfrm>
            <a:off x="1696688" y="1864475"/>
            <a:ext cx="6143625" cy="1095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Effect filter="fade" transition="in">
                                      <p:cBhvr>
                                        <p:cTn dur="1000"/>
                                        <p:tgtEl>
                                          <p:spTgt spid="33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Installation version </a:t>
            </a:r>
            <a:r>
              <a:rPr lang="fr">
                <a:solidFill>
                  <a:srgbClr val="FF9900"/>
                </a:solidFill>
              </a:rPr>
              <a:t>précédente</a:t>
            </a:r>
            <a:r>
              <a:rPr lang="fr">
                <a:solidFill>
                  <a:srgbClr val="FF9900"/>
                </a:solidFill>
              </a:rPr>
              <a:t> si </a:t>
            </a:r>
            <a:r>
              <a:rPr lang="fr">
                <a:solidFill>
                  <a:srgbClr val="FF9900"/>
                </a:solidFill>
              </a:rPr>
              <a:t>échec</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39" name="Google Shape;339;p32"/>
          <p:cNvSpPr txBox="1"/>
          <p:nvPr/>
        </p:nvSpPr>
        <p:spPr>
          <a:xfrm>
            <a:off x="0" y="3019600"/>
            <a:ext cx="9144000" cy="1964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000">
                <a:solidFill>
                  <a:schemeClr val="lt1"/>
                </a:solidFill>
                <a:latin typeface="Montserrat"/>
                <a:ea typeface="Montserrat"/>
                <a:cs typeface="Montserrat"/>
                <a:sym typeface="Montserrat"/>
              </a:rPr>
              <a:t> Set-ExecutionPolicy Bypass -Scope Process -Force;[System.Net.ServicePointManager]::SecurityProtocol = [System.Net.ServicePointManager]::SecurityProtocol -bor 3072;Invoke-Command -ScriptBlock ([ScriptBlock]::Create((Invoke -WebRequest https://www.haskell.org/ghcup/sh/bootstrap-haskell.ps1 -UseBasicParsing))) -ArgumentList $true</a:t>
            </a:r>
            <a:endParaRPr sz="20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0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000">
              <a:solidFill>
                <a:schemeClr val="lt1"/>
              </a:solidFill>
              <a:latin typeface="Montserrat"/>
              <a:ea typeface="Montserrat"/>
              <a:cs typeface="Montserrat"/>
              <a:sym typeface="Montserrat"/>
            </a:endParaRPr>
          </a:p>
        </p:txBody>
      </p:sp>
      <p:sp>
        <p:nvSpPr>
          <p:cNvPr id="340" name="Google Shape;340;p32"/>
          <p:cNvSpPr txBox="1"/>
          <p:nvPr/>
        </p:nvSpPr>
        <p:spPr>
          <a:xfrm>
            <a:off x="719050" y="793150"/>
            <a:ext cx="8312700" cy="2770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Pour installer sur Windows</a:t>
            </a:r>
            <a:br>
              <a:rPr lang="fr" sz="2400">
                <a:solidFill>
                  <a:schemeClr val="dk1"/>
                </a:solidFill>
                <a:latin typeface="Montserrat"/>
                <a:ea typeface="Montserrat"/>
                <a:cs typeface="Montserrat"/>
                <a:sym typeface="Montserrat"/>
              </a:rPr>
            </a:br>
            <a:r>
              <a:rPr lang="fr" sz="2400">
                <a:solidFill>
                  <a:schemeClr val="dk1"/>
                </a:solidFill>
                <a:latin typeface="Montserrat"/>
                <a:ea typeface="Montserrat"/>
                <a:cs typeface="Montserrat"/>
                <a:sym typeface="Montserrat"/>
              </a:rPr>
              <a:t>exécutez ce qui suit dans une session PowerShell (</a:t>
            </a:r>
            <a:r>
              <a:rPr b="1" lang="fr" sz="2400">
                <a:solidFill>
                  <a:schemeClr val="dk1"/>
                </a:solidFill>
                <a:latin typeface="Montserrat"/>
                <a:ea typeface="Montserrat"/>
                <a:cs typeface="Montserrat"/>
                <a:sym typeface="Montserrat"/>
              </a:rPr>
              <a:t>en tant qu'utilisateur non administrateur</a:t>
            </a:r>
            <a:r>
              <a:rPr lang="fr" sz="2400">
                <a:solidFill>
                  <a:schemeClr val="dk1"/>
                </a:solidFill>
                <a:latin typeface="Montserrat"/>
                <a:ea typeface="Montserrat"/>
                <a:cs typeface="Montserrat"/>
                <a:sym typeface="Montserrat"/>
              </a:rPr>
              <a:t>)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000"/>
                                        <p:tgtEl>
                                          <p:spTgt spid="3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Vérifier que l’installation est ok</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46" name="Google Shape;346;p33"/>
          <p:cNvSpPr txBox="1"/>
          <p:nvPr/>
        </p:nvSpPr>
        <p:spPr>
          <a:xfrm>
            <a:off x="0" y="1907775"/>
            <a:ext cx="9144000" cy="30759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000">
                <a:solidFill>
                  <a:schemeClr val="lt1"/>
                </a:solidFill>
                <a:latin typeface="Montserrat"/>
                <a:ea typeface="Montserrat"/>
                <a:cs typeface="Montserrat"/>
                <a:sym typeface="Montserrat"/>
              </a:rPr>
              <a:t>Pour être sur c:\Windows\systeme32&gt;</a:t>
            </a:r>
            <a:endParaRPr sz="20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000">
                <a:solidFill>
                  <a:schemeClr val="lt1"/>
                </a:solidFill>
                <a:latin typeface="Montserrat"/>
                <a:ea typeface="Montserrat"/>
                <a:cs typeface="Montserrat"/>
                <a:sym typeface="Montserrat"/>
              </a:rPr>
              <a:t>et taper &gt; ghci</a:t>
            </a:r>
            <a:endParaRPr sz="20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000">
                <a:solidFill>
                  <a:schemeClr val="lt1"/>
                </a:solidFill>
                <a:latin typeface="Montserrat"/>
                <a:ea typeface="Montserrat"/>
                <a:cs typeface="Montserrat"/>
                <a:sym typeface="Montserrat"/>
              </a:rPr>
              <a:t>et tape votre premier instruction 3 + 5</a:t>
            </a:r>
            <a:endParaRPr sz="20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000">
                <a:solidFill>
                  <a:schemeClr val="lt1"/>
                </a:solidFill>
                <a:latin typeface="Montserrat"/>
                <a:ea typeface="Montserrat"/>
                <a:cs typeface="Montserrat"/>
                <a:sym typeface="Montserrat"/>
              </a:rPr>
              <a:t> </a:t>
            </a:r>
            <a:endParaRPr sz="20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0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000">
              <a:solidFill>
                <a:schemeClr val="lt1"/>
              </a:solidFill>
              <a:latin typeface="Montserrat"/>
              <a:ea typeface="Montserrat"/>
              <a:cs typeface="Montserrat"/>
              <a:sym typeface="Montserrat"/>
            </a:endParaRPr>
          </a:p>
        </p:txBody>
      </p:sp>
      <p:sp>
        <p:nvSpPr>
          <p:cNvPr id="347" name="Google Shape;347;p33"/>
          <p:cNvSpPr txBox="1"/>
          <p:nvPr/>
        </p:nvSpPr>
        <p:spPr>
          <a:xfrm>
            <a:off x="719050" y="793150"/>
            <a:ext cx="8312700" cy="240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lancer l’invite de commande</a:t>
            </a:r>
            <a:br>
              <a:rPr lang="fr" sz="2400">
                <a:solidFill>
                  <a:schemeClr val="dk1"/>
                </a:solidFill>
                <a:latin typeface="Montserrat"/>
                <a:ea typeface="Montserrat"/>
                <a:cs typeface="Montserrat"/>
                <a:sym typeface="Montserrat"/>
              </a:rPr>
            </a:br>
            <a:r>
              <a:rPr lang="fr" sz="2400">
                <a:solidFill>
                  <a:schemeClr val="dk1"/>
                </a:solidFill>
                <a:latin typeface="Montserrat"/>
                <a:ea typeface="Montserrat"/>
                <a:cs typeface="Montserrat"/>
                <a:sym typeface="Montserrat"/>
              </a:rPr>
              <a:t>(</a:t>
            </a:r>
            <a:r>
              <a:rPr b="1" lang="fr" sz="2400">
                <a:solidFill>
                  <a:schemeClr val="dk1"/>
                </a:solidFill>
                <a:latin typeface="Montserrat"/>
                <a:ea typeface="Montserrat"/>
                <a:cs typeface="Montserrat"/>
                <a:sym typeface="Montserrat"/>
              </a:rPr>
              <a:t>en tant qu'administrateur</a:t>
            </a:r>
            <a:r>
              <a:rPr lang="fr" sz="2400">
                <a:solidFill>
                  <a:schemeClr val="dk1"/>
                </a:solidFill>
                <a:latin typeface="Montserrat"/>
                <a:ea typeface="Montserrat"/>
                <a:cs typeface="Montserrat"/>
                <a:sym typeface="Montserrat"/>
              </a:rPr>
              <a:t>)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pic>
        <p:nvPicPr>
          <p:cNvPr id="348" name="Google Shape;348;p33"/>
          <p:cNvPicPr preferRelativeResize="0"/>
          <p:nvPr/>
        </p:nvPicPr>
        <p:blipFill>
          <a:blip r:embed="rId3">
            <a:alphaModFix/>
          </a:blip>
          <a:stretch>
            <a:fillRect/>
          </a:stretch>
        </p:blipFill>
        <p:spPr>
          <a:xfrm>
            <a:off x="1781175" y="3732488"/>
            <a:ext cx="5581650" cy="96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000"/>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000"/>
                                        <p:tgtEl>
                                          <p:spTgt spid="3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5" st="5"/>
                                            </p:txEl>
                                          </p:spTgt>
                                        </p:tgtEl>
                                        <p:attrNameLst>
                                          <p:attrName>style.visibility</p:attrName>
                                        </p:attrNameLst>
                                      </p:cBhvr>
                                      <p:to>
                                        <p:strVal val="visible"/>
                                      </p:to>
                                    </p:set>
                                    <p:animEffect filter="fade" transition="in">
                                      <p:cBhvr>
                                        <p:cTn dur="1000"/>
                                        <p:tgtEl>
                                          <p:spTgt spid="34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Visual Studio Code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54" name="Google Shape;354;p34"/>
          <p:cNvSpPr txBox="1"/>
          <p:nvPr/>
        </p:nvSpPr>
        <p:spPr>
          <a:xfrm>
            <a:off x="0" y="3450125"/>
            <a:ext cx="9144000" cy="86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Extension</a:t>
            </a:r>
            <a:r>
              <a:rPr lang="fr" sz="2400">
                <a:solidFill>
                  <a:schemeClr val="lt1"/>
                </a:solidFill>
                <a:latin typeface="Montserrat"/>
                <a:ea typeface="Montserrat"/>
                <a:cs typeface="Montserrat"/>
                <a:sym typeface="Montserrat"/>
              </a:rPr>
              <a:t> hs. Dans un nouveau répertoire.</a:t>
            </a:r>
            <a:endParaRPr sz="2400">
              <a:solidFill>
                <a:schemeClr val="lt1"/>
              </a:solidFill>
              <a:latin typeface="Montserrat"/>
              <a:ea typeface="Montserrat"/>
              <a:cs typeface="Montserrat"/>
              <a:sym typeface="Montserrat"/>
            </a:endParaRPr>
          </a:p>
        </p:txBody>
      </p:sp>
      <p:sp>
        <p:nvSpPr>
          <p:cNvPr id="355" name="Google Shape;355;p34"/>
          <p:cNvSpPr txBox="1"/>
          <p:nvPr/>
        </p:nvSpPr>
        <p:spPr>
          <a:xfrm>
            <a:off x="719050" y="539850"/>
            <a:ext cx="83127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Mon premier fichier</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pic>
        <p:nvPicPr>
          <p:cNvPr id="356" name="Google Shape;356;p34"/>
          <p:cNvPicPr preferRelativeResize="0"/>
          <p:nvPr/>
        </p:nvPicPr>
        <p:blipFill>
          <a:blip r:embed="rId3">
            <a:alphaModFix/>
          </a:blip>
          <a:stretch>
            <a:fillRect/>
          </a:stretch>
        </p:blipFill>
        <p:spPr>
          <a:xfrm>
            <a:off x="995350" y="1061750"/>
            <a:ext cx="7153275" cy="220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1000"/>
                                        <p:tgtEl>
                                          <p:spTgt spid="35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Visual Studio Code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62" name="Google Shape;362;p35"/>
          <p:cNvSpPr txBox="1"/>
          <p:nvPr/>
        </p:nvSpPr>
        <p:spPr>
          <a:xfrm>
            <a:off x="0" y="1410675"/>
            <a:ext cx="9144000" cy="3284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Extension hs. Dans un nouveau répertoire.</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se déplacer dans le répertoire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Prelude&gt; :cd \</a:t>
            </a:r>
            <a:endParaRPr i="1"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Prelude&gt; :! cd</a:t>
            </a:r>
            <a:endParaRPr i="1"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C:\</a:t>
            </a:r>
            <a:endParaRPr i="1"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Prelude&gt; :cd \Users\step.moreau\Desktop\Haskell</a:t>
            </a:r>
            <a:endParaRPr i="1"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Prelude&gt; :! cd</a:t>
            </a:r>
            <a:endParaRPr i="1"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C:\Users\step.moreau\Desktop\Haskell</a:t>
            </a:r>
            <a:endParaRPr i="1"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fr" sz="2000">
                <a:solidFill>
                  <a:schemeClr val="lt1"/>
                </a:solidFill>
                <a:latin typeface="Montserrat"/>
                <a:ea typeface="Montserrat"/>
                <a:cs typeface="Montserrat"/>
                <a:sym typeface="Montserrat"/>
              </a:rPr>
              <a:t>:cd lancer la commande cd</a:t>
            </a:r>
            <a:endParaRPr sz="20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fr" sz="2000">
                <a:solidFill>
                  <a:schemeClr val="lt1"/>
                </a:solidFill>
                <a:latin typeface="Montserrat"/>
                <a:ea typeface="Montserrat"/>
                <a:cs typeface="Montserrat"/>
                <a:sym typeface="Montserrat"/>
              </a:rPr>
              <a:t>:! cd information </a:t>
            </a:r>
            <a:endParaRPr sz="2000">
              <a:solidFill>
                <a:schemeClr val="lt1"/>
              </a:solidFill>
              <a:latin typeface="Montserrat"/>
              <a:ea typeface="Montserrat"/>
              <a:cs typeface="Montserrat"/>
              <a:sym typeface="Montserrat"/>
            </a:endParaRPr>
          </a:p>
        </p:txBody>
      </p:sp>
      <p:sp>
        <p:nvSpPr>
          <p:cNvPr id="363" name="Google Shape;363;p35"/>
          <p:cNvSpPr txBox="1"/>
          <p:nvPr/>
        </p:nvSpPr>
        <p:spPr>
          <a:xfrm>
            <a:off x="719050" y="539850"/>
            <a:ext cx="83127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dans l’invite de commande</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pic>
        <p:nvPicPr>
          <p:cNvPr id="364" name="Google Shape;364;p35"/>
          <p:cNvPicPr preferRelativeResize="0"/>
          <p:nvPr/>
        </p:nvPicPr>
        <p:blipFill>
          <a:blip r:embed="rId3">
            <a:alphaModFix/>
          </a:blip>
          <a:stretch>
            <a:fillRect/>
          </a:stretch>
        </p:blipFill>
        <p:spPr>
          <a:xfrm>
            <a:off x="2295513" y="1888550"/>
            <a:ext cx="6848475" cy="120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1000"/>
                                        <p:tgtEl>
                                          <p:spTgt spid="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Effect filter="fade" transition="in">
                                      <p:cBhvr>
                                        <p:cTn dur="1000"/>
                                        <p:tgtEl>
                                          <p:spTgt spid="3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animEffect filter="fade" transition="in">
                                      <p:cBhvr>
                                        <p:cTn dur="1000"/>
                                        <p:tgtEl>
                                          <p:spTgt spid="3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animEffect filter="fade" transition="in">
                                      <p:cBhvr>
                                        <p:cTn dur="1000"/>
                                        <p:tgtEl>
                                          <p:spTgt spid="3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7" st="7"/>
                                            </p:txEl>
                                          </p:spTgt>
                                        </p:tgtEl>
                                        <p:attrNameLst>
                                          <p:attrName>style.visibility</p:attrName>
                                        </p:attrNameLst>
                                      </p:cBhvr>
                                      <p:to>
                                        <p:strVal val="visible"/>
                                      </p:to>
                                    </p:set>
                                    <p:animEffect filter="fade" transition="in">
                                      <p:cBhvr>
                                        <p:cTn dur="1000"/>
                                        <p:tgtEl>
                                          <p:spTgt spid="3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8" st="8"/>
                                            </p:txEl>
                                          </p:spTgt>
                                        </p:tgtEl>
                                        <p:attrNameLst>
                                          <p:attrName>style.visibility</p:attrName>
                                        </p:attrNameLst>
                                      </p:cBhvr>
                                      <p:to>
                                        <p:strVal val="visible"/>
                                      </p:to>
                                    </p:set>
                                    <p:animEffect filter="fade" transition="in">
                                      <p:cBhvr>
                                        <p:cTn dur="1000"/>
                                        <p:tgtEl>
                                          <p:spTgt spid="36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9" st="9"/>
                                            </p:txEl>
                                          </p:spTgt>
                                        </p:tgtEl>
                                        <p:attrNameLst>
                                          <p:attrName>style.visibility</p:attrName>
                                        </p:attrNameLst>
                                      </p:cBhvr>
                                      <p:to>
                                        <p:strVal val="visible"/>
                                      </p:to>
                                    </p:set>
                                    <p:animEffect filter="fade" transition="in">
                                      <p:cBhvr>
                                        <p:cTn dur="1000"/>
                                        <p:tgtEl>
                                          <p:spTgt spid="36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Haskell? C’est quoi?</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35" name="Google Shape;235;p18"/>
          <p:cNvSpPr txBox="1"/>
          <p:nvPr/>
        </p:nvSpPr>
        <p:spPr>
          <a:xfrm>
            <a:off x="-100" y="1200875"/>
            <a:ext cx="9252600" cy="38487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Haskell est un langage statiquement typé : les types sont déterminés à la compilation, et le compilateur détecte les erreurs de type. Si vous additionnez une chaîne de caractères et un entier, le compilateur refusera de continuer.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Plutôt que d’avoir à écrire les types de chaque variable, Haskell utilise l’inférence de types : le compilateur détermine tout seul le type des fonctions, variables et arguments. </a:t>
            </a:r>
            <a:endParaRPr sz="2400">
              <a:solidFill>
                <a:schemeClr val="lt1"/>
              </a:solidFill>
              <a:latin typeface="Montserrat"/>
              <a:ea typeface="Montserrat"/>
              <a:cs typeface="Montserrat"/>
              <a:sym typeface="Montserrat"/>
            </a:endParaRPr>
          </a:p>
        </p:txBody>
      </p:sp>
      <p:sp>
        <p:nvSpPr>
          <p:cNvPr id="236" name="Google Shape;236;p18"/>
          <p:cNvSpPr txBox="1"/>
          <p:nvPr/>
        </p:nvSpPr>
        <p:spPr>
          <a:xfrm>
            <a:off x="1449800" y="845100"/>
            <a:ext cx="760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Haskell est un langage différent des autres.</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Visual Studio Code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70" name="Google Shape;370;p36"/>
          <p:cNvSpPr txBox="1"/>
          <p:nvPr/>
        </p:nvSpPr>
        <p:spPr>
          <a:xfrm>
            <a:off x="0" y="1967700"/>
            <a:ext cx="9144000" cy="3074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charger le fichier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 + nomfichier.hs</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71" name="Google Shape;371;p36"/>
          <p:cNvSpPr txBox="1"/>
          <p:nvPr/>
        </p:nvSpPr>
        <p:spPr>
          <a:xfrm>
            <a:off x="719050" y="539850"/>
            <a:ext cx="83127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dans l’invite de commande</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pic>
        <p:nvPicPr>
          <p:cNvPr id="372" name="Google Shape;372;p36"/>
          <p:cNvPicPr preferRelativeResize="0"/>
          <p:nvPr/>
        </p:nvPicPr>
        <p:blipFill>
          <a:blip r:embed="rId3">
            <a:alphaModFix/>
          </a:blip>
          <a:stretch>
            <a:fillRect/>
          </a:stretch>
        </p:blipFill>
        <p:spPr>
          <a:xfrm>
            <a:off x="2945275" y="2648050"/>
            <a:ext cx="6086475" cy="80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1000"/>
                                        <p:tgtEl>
                                          <p:spTgt spid="3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1000"/>
                                        <p:tgtEl>
                                          <p:spTgt spid="3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1000"/>
                                        <p:tgtEl>
                                          <p:spTgt spid="3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animEffect filter="fade" transition="in">
                                      <p:cBhvr>
                                        <p:cTn dur="1000"/>
                                        <p:tgtEl>
                                          <p:spTgt spid="3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4" st="4"/>
                                            </p:txEl>
                                          </p:spTgt>
                                        </p:tgtEl>
                                        <p:attrNameLst>
                                          <p:attrName>style.visibility</p:attrName>
                                        </p:attrNameLst>
                                      </p:cBhvr>
                                      <p:to>
                                        <p:strVal val="visible"/>
                                      </p:to>
                                    </p:set>
                                    <p:animEffect filter="fade" transition="in">
                                      <p:cBhvr>
                                        <p:cTn dur="1000"/>
                                        <p:tgtEl>
                                          <p:spTgt spid="3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5" st="5"/>
                                            </p:txEl>
                                          </p:spTgt>
                                        </p:tgtEl>
                                        <p:attrNameLst>
                                          <p:attrName>style.visibility</p:attrName>
                                        </p:attrNameLst>
                                      </p:cBhvr>
                                      <p:to>
                                        <p:strVal val="visible"/>
                                      </p:to>
                                    </p:set>
                                    <p:animEffect filter="fade" transition="in">
                                      <p:cBhvr>
                                        <p:cTn dur="1000"/>
                                        <p:tgtEl>
                                          <p:spTgt spid="3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6" st="6"/>
                                            </p:txEl>
                                          </p:spTgt>
                                        </p:tgtEl>
                                        <p:attrNameLst>
                                          <p:attrName>style.visibility</p:attrName>
                                        </p:attrNameLst>
                                      </p:cBhvr>
                                      <p:to>
                                        <p:strVal val="visible"/>
                                      </p:to>
                                    </p:set>
                                    <p:animEffect filter="fade" transition="in">
                                      <p:cBhvr>
                                        <p:cTn dur="1000"/>
                                        <p:tgtEl>
                                          <p:spTgt spid="3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7" st="7"/>
                                            </p:txEl>
                                          </p:spTgt>
                                        </p:tgtEl>
                                        <p:attrNameLst>
                                          <p:attrName>style.visibility</p:attrName>
                                        </p:attrNameLst>
                                      </p:cBhvr>
                                      <p:to>
                                        <p:strVal val="visible"/>
                                      </p:to>
                                    </p:set>
                                    <p:animEffect filter="fade" transition="in">
                                      <p:cBhvr>
                                        <p:cTn dur="1000"/>
                                        <p:tgtEl>
                                          <p:spTgt spid="3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8" st="8"/>
                                            </p:txEl>
                                          </p:spTgt>
                                        </p:tgtEl>
                                        <p:attrNameLst>
                                          <p:attrName>style.visibility</p:attrName>
                                        </p:attrNameLst>
                                      </p:cBhvr>
                                      <p:to>
                                        <p:strVal val="visible"/>
                                      </p:to>
                                    </p:set>
                                    <p:animEffect filter="fade" transition="in">
                                      <p:cBhvr>
                                        <p:cTn dur="1000"/>
                                        <p:tgtEl>
                                          <p:spTgt spid="3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9" st="9"/>
                                            </p:txEl>
                                          </p:spTgt>
                                        </p:tgtEl>
                                        <p:attrNameLst>
                                          <p:attrName>style.visibility</p:attrName>
                                        </p:attrNameLst>
                                      </p:cBhvr>
                                      <p:to>
                                        <p:strVal val="visible"/>
                                      </p:to>
                                    </p:set>
                                    <p:animEffect filter="fade" transition="in">
                                      <p:cBhvr>
                                        <p:cTn dur="1000"/>
                                        <p:tgtEl>
                                          <p:spTgt spid="37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Visual Studio Code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78" name="Google Shape;378;p37"/>
          <p:cNvSpPr txBox="1"/>
          <p:nvPr/>
        </p:nvSpPr>
        <p:spPr>
          <a:xfrm>
            <a:off x="0" y="1967700"/>
            <a:ext cx="9144000" cy="3074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lancer la fonction  avec ces deux paramètre X et Y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exemple F 10 5</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résultat 10 +5 = 15</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79" name="Google Shape;379;p37"/>
          <p:cNvSpPr txBox="1"/>
          <p:nvPr/>
        </p:nvSpPr>
        <p:spPr>
          <a:xfrm>
            <a:off x="1063400" y="539850"/>
            <a:ext cx="79392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2400">
                <a:solidFill>
                  <a:schemeClr val="dk1"/>
                </a:solidFill>
                <a:latin typeface="Montserrat"/>
                <a:ea typeface="Montserrat"/>
                <a:cs typeface="Montserrat"/>
                <a:sym typeface="Montserrat"/>
              </a:rPr>
              <a:t>dans l’invite de commande</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pic>
        <p:nvPicPr>
          <p:cNvPr id="380" name="Google Shape;380;p37"/>
          <p:cNvPicPr preferRelativeResize="0"/>
          <p:nvPr/>
        </p:nvPicPr>
        <p:blipFill>
          <a:blip r:embed="rId3">
            <a:alphaModFix/>
          </a:blip>
          <a:stretch>
            <a:fillRect/>
          </a:stretch>
        </p:blipFill>
        <p:spPr>
          <a:xfrm>
            <a:off x="2834888" y="2703538"/>
            <a:ext cx="2143125" cy="60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1000"/>
                                        <p:tgtEl>
                                          <p:spTgt spid="3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Effect filter="fade" transition="in">
                                      <p:cBhvr>
                                        <p:cTn dur="1000"/>
                                        <p:tgtEl>
                                          <p:spTgt spid="3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animEffect filter="fade" transition="in">
                                      <p:cBhvr>
                                        <p:cTn dur="1000"/>
                                        <p:tgtEl>
                                          <p:spTgt spid="3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animEffect filter="fade" transition="in">
                                      <p:cBhvr>
                                        <p:cTn dur="1000"/>
                                        <p:tgtEl>
                                          <p:spTgt spid="3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4" st="4"/>
                                            </p:txEl>
                                          </p:spTgt>
                                        </p:tgtEl>
                                        <p:attrNameLst>
                                          <p:attrName>style.visibility</p:attrName>
                                        </p:attrNameLst>
                                      </p:cBhvr>
                                      <p:to>
                                        <p:strVal val="visible"/>
                                      </p:to>
                                    </p:set>
                                    <p:animEffect filter="fade" transition="in">
                                      <p:cBhvr>
                                        <p:cTn dur="1000"/>
                                        <p:tgtEl>
                                          <p:spTgt spid="3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5" st="5"/>
                                            </p:txEl>
                                          </p:spTgt>
                                        </p:tgtEl>
                                        <p:attrNameLst>
                                          <p:attrName>style.visibility</p:attrName>
                                        </p:attrNameLst>
                                      </p:cBhvr>
                                      <p:to>
                                        <p:strVal val="visible"/>
                                      </p:to>
                                    </p:set>
                                    <p:animEffect filter="fade" transition="in">
                                      <p:cBhvr>
                                        <p:cTn dur="1000"/>
                                        <p:tgtEl>
                                          <p:spTgt spid="3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6" st="6"/>
                                            </p:txEl>
                                          </p:spTgt>
                                        </p:tgtEl>
                                        <p:attrNameLst>
                                          <p:attrName>style.visibility</p:attrName>
                                        </p:attrNameLst>
                                      </p:cBhvr>
                                      <p:to>
                                        <p:strVal val="visible"/>
                                      </p:to>
                                    </p:set>
                                    <p:animEffect filter="fade" transition="in">
                                      <p:cBhvr>
                                        <p:cTn dur="1000"/>
                                        <p:tgtEl>
                                          <p:spTgt spid="37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Haskell? C’est quoi?</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42" name="Google Shape;242;p19"/>
          <p:cNvSpPr txBox="1"/>
          <p:nvPr/>
        </p:nvSpPr>
        <p:spPr>
          <a:xfrm>
            <a:off x="-100" y="917950"/>
            <a:ext cx="9144000" cy="389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Cela permet de profiter de la sécurité donnée par le typage statique sans avoir à se fatiguer à écrire des types partout (il est quand même conseillé d’en</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indiquer quelques-uns, puisqu’ils peuvent aider à comprendre le code). Le système de types du</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langage est plutôt puissant : on peut s’en servir pour garantir certaines propriétés, par exemple qu’un programme ne renverra jamais d’informations secrètes au monde extérieur.</a:t>
            </a:r>
            <a:endParaRPr sz="2400">
              <a:solidFill>
                <a:schemeClr val="lt1"/>
              </a:solidFill>
              <a:latin typeface="Montserrat"/>
              <a:ea typeface="Montserrat"/>
              <a:cs typeface="Montserrat"/>
              <a:sym typeface="Montserrat"/>
            </a:endParaRPr>
          </a:p>
        </p:txBody>
      </p:sp>
      <p:sp>
        <p:nvSpPr>
          <p:cNvPr id="243" name="Google Shape;243;p19"/>
          <p:cNvSpPr txBox="1"/>
          <p:nvPr/>
        </p:nvSpPr>
        <p:spPr>
          <a:xfrm>
            <a:off x="1391950" y="497850"/>
            <a:ext cx="760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Haskell est un langage différent des autres.</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Haskell? C’est quoi?</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49" name="Google Shape;249;p20"/>
          <p:cNvSpPr txBox="1"/>
          <p:nvPr/>
        </p:nvSpPr>
        <p:spPr>
          <a:xfrm>
            <a:off x="-100" y="917950"/>
            <a:ext cx="9144000" cy="389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fonctions sont des valeurs comme les autres, qu’on peut prendre en arguments, renvoyer ou appliquer partiellement. Plutôt que de penser un programme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comme une suite d’instructions à appliquer les unes à la suite des autres, on </a:t>
            </a:r>
            <a:r>
              <a:rPr lang="fr" sz="2400">
                <a:solidFill>
                  <a:schemeClr val="lt1"/>
                </a:solidFill>
                <a:latin typeface="Montserrat"/>
                <a:ea typeface="Montserrat"/>
                <a:cs typeface="Montserrat"/>
                <a:sym typeface="Montserrat"/>
              </a:rPr>
              <a:t>essaie</a:t>
            </a:r>
            <a:r>
              <a:rPr lang="fr" sz="2400">
                <a:solidFill>
                  <a:schemeClr val="lt1"/>
                </a:solidFill>
                <a:latin typeface="Montserrat"/>
                <a:ea typeface="Montserrat"/>
                <a:cs typeface="Montserrat"/>
                <a:sym typeface="Montserrat"/>
              </a:rPr>
              <a:t> de l’exprimer comme des transformations à appliquer aux données en entrées. On peut créer des transformations plus complexes en appliquant une fonction à une autre fonction.</a:t>
            </a:r>
            <a:endParaRPr sz="2400">
              <a:solidFill>
                <a:schemeClr val="lt1"/>
              </a:solidFill>
              <a:latin typeface="Montserrat"/>
              <a:ea typeface="Montserrat"/>
              <a:cs typeface="Montserrat"/>
              <a:sym typeface="Montserrat"/>
            </a:endParaRPr>
          </a:p>
        </p:txBody>
      </p:sp>
      <p:sp>
        <p:nvSpPr>
          <p:cNvPr id="250" name="Google Shape;250;p20"/>
          <p:cNvSpPr txBox="1"/>
          <p:nvPr/>
        </p:nvSpPr>
        <p:spPr>
          <a:xfrm>
            <a:off x="1391950" y="497850"/>
            <a:ext cx="760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C’est un langage fonctionnel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Haskell? C’est quoi?</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56" name="Google Shape;256;p21"/>
          <p:cNvSpPr txBox="1"/>
          <p:nvPr/>
        </p:nvSpPr>
        <p:spPr>
          <a:xfrm>
            <a:off x="-100" y="917950"/>
            <a:ext cx="9144000" cy="4189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200">
                <a:solidFill>
                  <a:schemeClr val="lt1"/>
                </a:solidFill>
                <a:latin typeface="Montserrat"/>
                <a:ea typeface="Montserrat"/>
                <a:cs typeface="Montserrat"/>
                <a:sym typeface="Montserrat"/>
              </a:rPr>
              <a:t>elles ne peuvent pas modifier l’environnement extérieur à la fonction, et doivent toujours renvoyer le même résultat si on leur donne les mêmes arguments.</a:t>
            </a:r>
            <a:endParaRPr sz="22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200">
                <a:solidFill>
                  <a:schemeClr val="lt1"/>
                </a:solidFill>
                <a:latin typeface="Montserrat"/>
                <a:ea typeface="Montserrat"/>
                <a:cs typeface="Montserrat"/>
                <a:sym typeface="Montserrat"/>
              </a:rPr>
              <a:t>Les variables ne sont pas modifiables, ce qui fait qu’on ne peut pas programmer de manière impérative, avec des boucles dans lesquelles on modifie des variables. Cela n’empêche pas de faire des programmes utiles, mais force juste à les exprimer différemment. </a:t>
            </a:r>
            <a:endParaRPr sz="22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200">
                <a:solidFill>
                  <a:schemeClr val="lt1"/>
                </a:solidFill>
                <a:latin typeface="Montserrat"/>
                <a:ea typeface="Montserrat"/>
                <a:cs typeface="Montserrat"/>
                <a:sym typeface="Montserrat"/>
              </a:rPr>
              <a:t>Les fonctions qui interagissent avec le monde extérieur ont un type spécial, ce qui fait qu’on ne peut pas les utiliser à la place d’une fonction pure</a:t>
            </a:r>
            <a:r>
              <a:rPr lang="fr" sz="2200">
                <a:solidFill>
                  <a:schemeClr val="lt1"/>
                </a:solidFill>
                <a:latin typeface="Montserrat"/>
                <a:ea typeface="Montserrat"/>
                <a:cs typeface="Montserrat"/>
                <a:sym typeface="Montserrat"/>
              </a:rPr>
              <a:t>.</a:t>
            </a:r>
            <a:endParaRPr sz="2200">
              <a:solidFill>
                <a:schemeClr val="lt1"/>
              </a:solidFill>
              <a:latin typeface="Montserrat"/>
              <a:ea typeface="Montserrat"/>
              <a:cs typeface="Montserrat"/>
              <a:sym typeface="Montserrat"/>
            </a:endParaRPr>
          </a:p>
        </p:txBody>
      </p:sp>
      <p:sp>
        <p:nvSpPr>
          <p:cNvPr id="257" name="Google Shape;257;p21"/>
          <p:cNvSpPr txBox="1"/>
          <p:nvPr/>
        </p:nvSpPr>
        <p:spPr>
          <a:xfrm>
            <a:off x="1391950" y="497850"/>
            <a:ext cx="760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fonctions sont toutes pures</a:t>
            </a:r>
            <a:r>
              <a:rPr lang="fr" sz="2400">
                <a:solidFill>
                  <a:schemeClr val="dk1"/>
                </a:solidFill>
                <a:latin typeface="Montserrat"/>
                <a:ea typeface="Montserrat"/>
                <a:cs typeface="Montserrat"/>
                <a:sym typeface="Montserrat"/>
              </a:rPr>
              <a:t>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1000"/>
                                        <p:tgtEl>
                                          <p:spTgt spid="2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Haskell? C’est quoi?</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63" name="Google Shape;263;p22"/>
          <p:cNvSpPr txBox="1"/>
          <p:nvPr/>
        </p:nvSpPr>
        <p:spPr>
          <a:xfrm>
            <a:off x="-100" y="917950"/>
            <a:ext cx="9144000" cy="4189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200">
                <a:solidFill>
                  <a:schemeClr val="lt1"/>
                </a:solidFill>
                <a:latin typeface="Montserrat"/>
                <a:ea typeface="Montserrat"/>
                <a:cs typeface="Montserrat"/>
                <a:sym typeface="Montserrat"/>
              </a:rPr>
              <a:t>Les calculs ne sont effectués que lorsque leur résultat est</a:t>
            </a:r>
            <a:endParaRPr sz="22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200">
                <a:solidFill>
                  <a:schemeClr val="lt1"/>
                </a:solidFill>
                <a:latin typeface="Montserrat"/>
                <a:ea typeface="Montserrat"/>
                <a:cs typeface="Montserrat"/>
                <a:sym typeface="Montserrat"/>
              </a:rPr>
              <a:t>nécessaire. Cela permet dans certains cas d’exprimer des programmes de façon beaucoup plus simple, par exemple quand on ne sait pas jusqu’où on devrait normalement évaluer les données.</a:t>
            </a:r>
            <a:endParaRPr sz="22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200">
                <a:solidFill>
                  <a:schemeClr val="lt1"/>
                </a:solidFill>
                <a:latin typeface="Montserrat"/>
                <a:ea typeface="Montserrat"/>
                <a:cs typeface="Montserrat"/>
                <a:sym typeface="Montserrat"/>
              </a:rPr>
              <a:t>Cela permet aussi de créer des fonctions plus génériques, où on n’a pas à se soucier de calculer des résultats non nécessaires à l’opération qu’on veut réellement effectuer : si la fonction est</a:t>
            </a:r>
            <a:endParaRPr sz="22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200">
                <a:solidFill>
                  <a:schemeClr val="lt1"/>
                </a:solidFill>
                <a:latin typeface="Montserrat"/>
                <a:ea typeface="Montserrat"/>
                <a:cs typeface="Montserrat"/>
                <a:sym typeface="Montserrat"/>
              </a:rPr>
              <a:t>suffisamment paresseuse, ils ne seront pas calculés du tout</a:t>
            </a:r>
            <a:endParaRPr sz="2200">
              <a:solidFill>
                <a:schemeClr val="lt1"/>
              </a:solidFill>
              <a:latin typeface="Montserrat"/>
              <a:ea typeface="Montserrat"/>
              <a:cs typeface="Montserrat"/>
              <a:sym typeface="Montserrat"/>
            </a:endParaRPr>
          </a:p>
        </p:txBody>
      </p:sp>
      <p:sp>
        <p:nvSpPr>
          <p:cNvPr id="264" name="Google Shape;264;p22"/>
          <p:cNvSpPr txBox="1"/>
          <p:nvPr/>
        </p:nvSpPr>
        <p:spPr>
          <a:xfrm>
            <a:off x="1391950" y="497850"/>
            <a:ext cx="760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Un langage paresseux</a:t>
            </a:r>
            <a:r>
              <a:rPr lang="fr" sz="2400">
                <a:solidFill>
                  <a:schemeClr val="dk1"/>
                </a:solidFill>
                <a:latin typeface="Montserrat"/>
                <a:ea typeface="Montserrat"/>
                <a:cs typeface="Montserrat"/>
                <a:sym typeface="Montserrat"/>
              </a:rPr>
              <a:t>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Haskell? C’est quoi?</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70" name="Google Shape;270;p23"/>
          <p:cNvSpPr txBox="1"/>
          <p:nvPr/>
        </p:nvSpPr>
        <p:spPr>
          <a:xfrm>
            <a:off x="-100" y="991075"/>
            <a:ext cx="9144000" cy="4116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Tout cela fait de Haskell un langage intéressant et amusant à apprendre : il est différent de ce que vous avez pu voir jusqu’ici, donc vous allez apprendre beaucoup de choses nouvelles, que, même si vous ne programmez pas tous les jours en Haskell, vous pourrez utiliser pour mieux programmer dans votre langage préféré. D’ailleurs, certains langages intègrent maintenant des concepts empruntés à la programmation fonctionnelle.</a:t>
            </a:r>
            <a:endParaRPr sz="2400">
              <a:solidFill>
                <a:schemeClr val="lt1"/>
              </a:solidFill>
              <a:latin typeface="Montserrat"/>
              <a:ea typeface="Montserrat"/>
              <a:cs typeface="Montserrat"/>
              <a:sym typeface="Montserrat"/>
            </a:endParaRPr>
          </a:p>
        </p:txBody>
      </p:sp>
      <p:sp>
        <p:nvSpPr>
          <p:cNvPr id="271" name="Google Shape;271;p23"/>
          <p:cNvSpPr txBox="1"/>
          <p:nvPr/>
        </p:nvSpPr>
        <p:spPr>
          <a:xfrm>
            <a:off x="1391950" y="497850"/>
            <a:ext cx="760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Pourquoi Haskell</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Chocolatey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77" name="Google Shape;277;p24"/>
          <p:cNvSpPr txBox="1"/>
          <p:nvPr/>
        </p:nvSpPr>
        <p:spPr>
          <a:xfrm>
            <a:off x="-100" y="917950"/>
            <a:ext cx="8834400" cy="1457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allez ensuite sur Downloads</a:t>
            </a:r>
            <a:endParaRPr sz="2400">
              <a:solidFill>
                <a:schemeClr val="lt1"/>
              </a:solidFill>
              <a:latin typeface="Montserrat"/>
              <a:ea typeface="Montserrat"/>
              <a:cs typeface="Montserrat"/>
              <a:sym typeface="Montserrat"/>
            </a:endParaRPr>
          </a:p>
        </p:txBody>
      </p:sp>
      <p:sp>
        <p:nvSpPr>
          <p:cNvPr id="278" name="Google Shape;278;p24"/>
          <p:cNvSpPr txBox="1"/>
          <p:nvPr/>
        </p:nvSpPr>
        <p:spPr>
          <a:xfrm>
            <a:off x="1449800" y="845100"/>
            <a:ext cx="760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https://www.haskell.org/ </a:t>
            </a:r>
            <a:endParaRPr sz="2400">
              <a:solidFill>
                <a:schemeClr val="dk1"/>
              </a:solidFill>
              <a:latin typeface="Montserrat"/>
              <a:ea typeface="Montserrat"/>
              <a:cs typeface="Montserrat"/>
              <a:sym typeface="Montserrat"/>
            </a:endParaRPr>
          </a:p>
        </p:txBody>
      </p:sp>
      <p:pic>
        <p:nvPicPr>
          <p:cNvPr id="279" name="Google Shape;279;p24"/>
          <p:cNvPicPr preferRelativeResize="0"/>
          <p:nvPr/>
        </p:nvPicPr>
        <p:blipFill>
          <a:blip r:embed="rId3">
            <a:alphaModFix/>
          </a:blip>
          <a:stretch>
            <a:fillRect/>
          </a:stretch>
        </p:blipFill>
        <p:spPr>
          <a:xfrm>
            <a:off x="0" y="2446900"/>
            <a:ext cx="9144002" cy="25654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fr">
                <a:solidFill>
                  <a:srgbClr val="FF9900"/>
                </a:solidFill>
              </a:rPr>
              <a:t>Chocolatey</a:t>
            </a:r>
            <a:endParaRPr>
              <a:solidFill>
                <a:srgbClr val="FF9900"/>
              </a:solidFill>
            </a:endParaRPr>
          </a:p>
          <a:p>
            <a:pPr indent="0" lvl="0" marL="0" rtl="0" algn="ctr">
              <a:lnSpc>
                <a:spcPct val="115000"/>
              </a:lnSpc>
              <a:spcBef>
                <a:spcPts val="0"/>
              </a:spcBef>
              <a:spcAft>
                <a:spcPts val="0"/>
              </a:spcAft>
              <a:buSzPts val="2400"/>
              <a:buNone/>
            </a:pP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85" name="Google Shape;285;p25"/>
          <p:cNvSpPr txBox="1"/>
          <p:nvPr/>
        </p:nvSpPr>
        <p:spPr>
          <a:xfrm>
            <a:off x="-100" y="2801400"/>
            <a:ext cx="9144000" cy="22860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86" name="Google Shape;286;p25"/>
          <p:cNvSpPr txBox="1"/>
          <p:nvPr/>
        </p:nvSpPr>
        <p:spPr>
          <a:xfrm>
            <a:off x="1429000" y="793150"/>
            <a:ext cx="760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lancer SWI-Prolog:</a:t>
            </a:r>
            <a:r>
              <a:rPr lang="fr" sz="2400">
                <a:solidFill>
                  <a:schemeClr val="dk1"/>
                </a:solidFill>
                <a:latin typeface="Montserrat"/>
                <a:ea typeface="Montserrat"/>
                <a:cs typeface="Montserrat"/>
                <a:sym typeface="Montserrat"/>
              </a:rPr>
              <a:t> </a:t>
            </a:r>
            <a:endParaRPr sz="2400">
              <a:solidFill>
                <a:schemeClr val="dk1"/>
              </a:solidFill>
              <a:latin typeface="Montserrat"/>
              <a:ea typeface="Montserrat"/>
              <a:cs typeface="Montserrat"/>
              <a:sym typeface="Montserrat"/>
            </a:endParaRPr>
          </a:p>
        </p:txBody>
      </p:sp>
      <p:pic>
        <p:nvPicPr>
          <p:cNvPr id="287" name="Google Shape;287;p25"/>
          <p:cNvPicPr preferRelativeResize="0"/>
          <p:nvPr/>
        </p:nvPicPr>
        <p:blipFill>
          <a:blip r:embed="rId3">
            <a:alphaModFix/>
          </a:blip>
          <a:stretch>
            <a:fillRect/>
          </a:stretch>
        </p:blipFill>
        <p:spPr>
          <a:xfrm>
            <a:off x="0" y="1552514"/>
            <a:ext cx="9143999" cy="20384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n masque utube">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